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2.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5.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6.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7.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8.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9.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0.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1.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2.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3.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4.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5.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6.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17.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18.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19.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20.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21.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22.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23.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24.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25.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26.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27.xml" ContentType="application/vnd.openxmlformats-officedocument.presentationml.notesSlide+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28.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29.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notesSlides/notesSlide30.xml" ContentType="application/vnd.openxmlformats-officedocument.presentationml.notesSlide+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31.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32.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notesSlides/notesSlide33.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notesSlides/notesSlide34.xml" ContentType="application/vnd.openxmlformats-officedocument.presentationml.notesSlide+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notesSlides/notesSlide35.xml" ContentType="application/vnd.openxmlformats-officedocument.presentationml.notesSlide+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notesSlides/notesSlide36.xml" ContentType="application/vnd.openxmlformats-officedocument.presentationml.notesSlide+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tags/tag236.xml" ContentType="application/vnd.openxmlformats-officedocument.presentationml.tags+xml"/>
  <Override PartName="/ppt/notesSlides/notesSlide40.xml" ContentType="application/vnd.openxmlformats-officedocument.presentationml.notesSlide+xml"/>
  <Override PartName="/ppt/tags/tag237.xml" ContentType="application/vnd.openxmlformats-officedocument.presentationml.tags+xml"/>
  <Override PartName="/ppt/notesSlides/notesSlide41.xml" ContentType="application/vnd.openxmlformats-officedocument.presentationml.notesSlide+xml"/>
  <Override PartName="/ppt/comments/modernComment_7FFD550A_4D61348C.xml" ContentType="application/vnd.ms-powerpoint.comments+xml"/>
  <Override PartName="/ppt/tags/tag238.xml" ContentType="application/vnd.openxmlformats-officedocument.presentationml.tags+xml"/>
  <Override PartName="/ppt/notesSlides/notesSlide42.xml" ContentType="application/vnd.openxmlformats-officedocument.presentationml.notesSlide+xml"/>
  <Override PartName="/ppt/tags/tag239.xml" ContentType="application/vnd.openxmlformats-officedocument.presentationml.tags+xml"/>
  <Override PartName="/ppt/notesSlides/notesSlide43.xml" ContentType="application/vnd.openxmlformats-officedocument.presentationml.notesSlide+xml"/>
  <Override PartName="/ppt/tags/tag240.xml" ContentType="application/vnd.openxmlformats-officedocument.presentationml.tags+xml"/>
  <Override PartName="/ppt/notesSlides/notesSlide44.xml" ContentType="application/vnd.openxmlformats-officedocument.presentationml.notesSlide+xml"/>
  <Override PartName="/ppt/comments/modernComment_7FFD550F_FC949EE7.xml" ContentType="application/vnd.ms-powerpoint.comments+xml"/>
  <Override PartName="/ppt/tags/tag241.xml" ContentType="application/vnd.openxmlformats-officedocument.presentationml.tags+xml"/>
  <Override PartName="/ppt/tags/tag242.xml" ContentType="application/vnd.openxmlformats-officedocument.presentationml.tags+xml"/>
  <Override PartName="/ppt/notesSlides/notesSlide45.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notesSlides/notesSlide46.xml" ContentType="application/vnd.openxmlformats-officedocument.presentationml.notesSlid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notesSlides/notesSlide47.xml" ContentType="application/vnd.openxmlformats-officedocument.presentationml.notesSlide+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notesSlides/notesSlide48.xml" ContentType="application/vnd.openxmlformats-officedocument.presentationml.notesSlide+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notesSlides/notesSlide49.xml" ContentType="application/vnd.openxmlformats-officedocument.presentationml.notesSlide+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notesSlides/notesSlide50.xml" ContentType="application/vnd.openxmlformats-officedocument.presentationml.notesSlide+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notesSlides/notesSlide51.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notesSlides/notesSlide52.xml" ContentType="application/vnd.openxmlformats-officedocument.presentationml.notesSlide+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notesSlides/notesSlide53.xml" ContentType="application/vnd.openxmlformats-officedocument.presentationml.notesSlide+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notesSlides/notesSlide54.xml" ContentType="application/vnd.openxmlformats-officedocument.presentationml.notesSlide+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notesSlides/notesSlide55.xml" ContentType="application/vnd.openxmlformats-officedocument.presentationml.notesSlide+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notesSlides/notesSlide56.xml" ContentType="application/vnd.openxmlformats-officedocument.presentationml.notesSlide+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notesSlides/notesSlide57.xml" ContentType="application/vnd.openxmlformats-officedocument.presentationml.notesSlide+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notesSlides/notesSlide58.xml" ContentType="application/vnd.openxmlformats-officedocument.presentationml.notesSlide+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notesSlides/notesSlide59.xml" ContentType="application/vnd.openxmlformats-officedocument.presentationml.notesSlide+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notesSlides/notesSlide60.xml" ContentType="application/vnd.openxmlformats-officedocument.presentationml.notesSlide+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notesSlides/notesSlide61.xml" ContentType="application/vnd.openxmlformats-officedocument.presentationml.notesSlide+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notesSlides/notesSlide62.xml" ContentType="application/vnd.openxmlformats-officedocument.presentationml.notesSlide+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notesSlides/notesSlide63.xml" ContentType="application/vnd.openxmlformats-officedocument.presentationml.notesSlide+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notesSlides/notesSlide64.xml" ContentType="application/vnd.openxmlformats-officedocument.presentationml.notesSlide+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notesSlides/notesSlide65.xml" ContentType="application/vnd.openxmlformats-officedocument.presentationml.notesSlide+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notesSlides/notesSlide66.xml" ContentType="application/vnd.openxmlformats-officedocument.presentationml.notesSlide+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notesSlides/notesSlide67.xml" ContentType="application/vnd.openxmlformats-officedocument.presentationml.notesSlide+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notesSlides/notesSlide68.xml" ContentType="application/vnd.openxmlformats-officedocument.presentationml.notesSlide+xml"/>
  <Override PartName="/ppt/media/image170.jpg" ContentType="image/jpg"/>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notesSlides/notesSlide69.xml" ContentType="application/vnd.openxmlformats-officedocument.presentationml.notesSlide+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notesSlides/notesSlide70.xml" ContentType="application/vnd.openxmlformats-officedocument.presentationml.notesSlide+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notesSlides/notesSlide71.xml" ContentType="application/vnd.openxmlformats-officedocument.presentationml.notesSlide+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notesSlides/notesSlide72.xml" ContentType="application/vnd.openxmlformats-officedocument.presentationml.notesSlide+xml"/>
  <Override PartName="/ppt/media/image177.jpg" ContentType="image/jpg"/>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notesSlides/notesSlide73.xml" ContentType="application/vnd.openxmlformats-officedocument.presentationml.notesSlide+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notesSlides/notesSlide74.xml" ContentType="application/vnd.openxmlformats-officedocument.presentationml.notesSlide+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notesSlides/notesSlide75.xml" ContentType="application/vnd.openxmlformats-officedocument.presentationml.notesSlide+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notesSlides/notesSlide76.xml" ContentType="application/vnd.openxmlformats-officedocument.presentationml.notesSlide+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notesSlides/notesSlide77.xml" ContentType="application/vnd.openxmlformats-officedocument.presentationml.notesSlide+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notesSlides/notesSlide78.xml" ContentType="application/vnd.openxmlformats-officedocument.presentationml.notesSlide+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notesSlides/notesSlide79.xml" ContentType="application/vnd.openxmlformats-officedocument.presentationml.notesSlide+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notesSlides/notesSlide80.xml" ContentType="application/vnd.openxmlformats-officedocument.presentationml.notesSlide+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notesSlides/notesSlide81.xml" ContentType="application/vnd.openxmlformats-officedocument.presentationml.notesSlide+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notesSlides/notesSlide82.xml" ContentType="application/vnd.openxmlformats-officedocument.presentationml.notesSlide+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notesSlides/notesSlide83.xml" ContentType="application/vnd.openxmlformats-officedocument.presentationml.notesSlide+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notesSlides/notesSlide84.xml" ContentType="application/vnd.openxmlformats-officedocument.presentationml.notesSlide+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notesSlides/notesSlide85.xml" ContentType="application/vnd.openxmlformats-officedocument.presentationml.notesSlide+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notesSlides/notesSlide86.xml" ContentType="application/vnd.openxmlformats-officedocument.presentationml.notesSlide+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notesSlides/notesSlide87.xml" ContentType="application/vnd.openxmlformats-officedocument.presentationml.notesSlide+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notesSlides/notesSlide88.xml" ContentType="application/vnd.openxmlformats-officedocument.presentationml.notesSlide+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notesSlides/notesSlide89.xml" ContentType="application/vnd.openxmlformats-officedocument.presentationml.notesSlide+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notesSlides/notesSlide90.xml" ContentType="application/vnd.openxmlformats-officedocument.presentationml.notesSlide+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notesSlides/notesSlide91.xml" ContentType="application/vnd.openxmlformats-officedocument.presentationml.notesSlide+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notesSlides/notesSlide92.xml" ContentType="application/vnd.openxmlformats-officedocument.presentationml.notesSlide+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notesSlides/notesSlide93.xml" ContentType="application/vnd.openxmlformats-officedocument.presentationml.notesSlide+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notesSlides/notesSlide94.xml" ContentType="application/vnd.openxmlformats-officedocument.presentationml.notesSlide+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notesSlides/notesSlide95.xml" ContentType="application/vnd.openxmlformats-officedocument.presentationml.notesSlide+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notesSlides/notesSlide96.xml" ContentType="application/vnd.openxmlformats-officedocument.presentationml.notesSlide+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notesSlides/notesSlide97.xml" ContentType="application/vnd.openxmlformats-officedocument.presentationml.notesSlide+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notesSlides/notesSlide98.xml" ContentType="application/vnd.openxmlformats-officedocument.presentationml.notesSlide+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notesSlides/notesSlide99.xml" ContentType="application/vnd.openxmlformats-officedocument.presentationml.notesSlide+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notesSlides/notesSlide100.xml" ContentType="application/vnd.openxmlformats-officedocument.presentationml.notesSlide+xml"/>
  <Override PartName="/ppt/tags/tag558.xml" ContentType="application/vnd.openxmlformats-officedocument.presentationml.tags+xml"/>
  <Override PartName="/ppt/tags/tag559.xml" ContentType="application/vnd.openxmlformats-officedocument.presentationml.tags+xml"/>
  <Override PartName="/ppt/notesSlides/notesSlide101.xml" ContentType="application/vnd.openxmlformats-officedocument.presentationml.notesSlide+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notesSlides/notesSlide102.xml" ContentType="application/vnd.openxmlformats-officedocument.presentationml.notesSlide+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notesSlides/notesSlide103.xml" ContentType="application/vnd.openxmlformats-officedocument.presentationml.notesSlide+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notesSlides/notesSlide104.xml" ContentType="application/vnd.openxmlformats-officedocument.presentationml.notesSlide+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notesSlides/notesSlide105.xml" ContentType="application/vnd.openxmlformats-officedocument.presentationml.notesSlide+xml"/>
  <Override PartName="/ppt/tags/tag580.xml" ContentType="application/vnd.openxmlformats-officedocument.presentationml.tags+xml"/>
  <Override PartName="/ppt/tags/tag581.xml" ContentType="application/vnd.openxmlformats-officedocument.presentationml.tags+xml"/>
  <Override PartName="/ppt/notesSlides/notesSlide106.xml" ContentType="application/vnd.openxmlformats-officedocument.presentationml.notesSlide+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notesSlides/notesSlide107.xml" ContentType="application/vnd.openxmlformats-officedocument.presentationml.notesSlide+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notesSlides/notesSlide108.xml" ContentType="application/vnd.openxmlformats-officedocument.presentationml.notesSlide+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1" r:id="rId1"/>
  </p:sldMasterIdLst>
  <p:notesMasterIdLst>
    <p:notesMasterId r:id="rId145"/>
  </p:notesMasterIdLst>
  <p:sldIdLst>
    <p:sldId id="2147469125" r:id="rId2"/>
    <p:sldId id="547" r:id="rId3"/>
    <p:sldId id="2147469076" r:id="rId4"/>
    <p:sldId id="2147309579" r:id="rId5"/>
    <p:sldId id="2147471577" r:id="rId6"/>
    <p:sldId id="2147481931" r:id="rId7"/>
    <p:sldId id="2147481940" r:id="rId8"/>
    <p:sldId id="2147482009" r:id="rId9"/>
    <p:sldId id="2147481944" r:id="rId10"/>
    <p:sldId id="2147481945" r:id="rId11"/>
    <p:sldId id="2147481927" r:id="rId12"/>
    <p:sldId id="2147481930" r:id="rId13"/>
    <p:sldId id="2147481928" r:id="rId14"/>
    <p:sldId id="2147481929" r:id="rId15"/>
    <p:sldId id="2147481953" r:id="rId16"/>
    <p:sldId id="2147481954" r:id="rId17"/>
    <p:sldId id="2147481956" r:id="rId18"/>
    <p:sldId id="2147481957" r:id="rId19"/>
    <p:sldId id="2147482010" r:id="rId20"/>
    <p:sldId id="2147481941" r:id="rId21"/>
    <p:sldId id="2147468930" r:id="rId22"/>
    <p:sldId id="2147468931" r:id="rId23"/>
    <p:sldId id="2147468933" r:id="rId24"/>
    <p:sldId id="2147481942" r:id="rId25"/>
    <p:sldId id="2147481943" r:id="rId26"/>
    <p:sldId id="2147468935" r:id="rId27"/>
    <p:sldId id="2147468934" r:id="rId28"/>
    <p:sldId id="2147482021" r:id="rId29"/>
    <p:sldId id="2147482011" r:id="rId30"/>
    <p:sldId id="2147481937" r:id="rId31"/>
    <p:sldId id="2147469055" r:id="rId32"/>
    <p:sldId id="2147468936" r:id="rId33"/>
    <p:sldId id="2147468962" r:id="rId34"/>
    <p:sldId id="2147468963" r:id="rId35"/>
    <p:sldId id="2147468961" r:id="rId36"/>
    <p:sldId id="2147469025" r:id="rId37"/>
    <p:sldId id="2147481964" r:id="rId38"/>
    <p:sldId id="2147468952" r:id="rId39"/>
    <p:sldId id="2147468955" r:id="rId40"/>
    <p:sldId id="2147468964" r:id="rId41"/>
    <p:sldId id="2147468969" r:id="rId42"/>
    <p:sldId id="2147468970" r:id="rId43"/>
    <p:sldId id="2147482012" r:id="rId44"/>
    <p:sldId id="257" r:id="rId45"/>
    <p:sldId id="258" r:id="rId46"/>
    <p:sldId id="2147481987" r:id="rId47"/>
    <p:sldId id="260" r:id="rId48"/>
    <p:sldId id="2147481986" r:id="rId49"/>
    <p:sldId id="262" r:id="rId50"/>
    <p:sldId id="263" r:id="rId51"/>
    <p:sldId id="264" r:id="rId52"/>
    <p:sldId id="265" r:id="rId53"/>
    <p:sldId id="266" r:id="rId54"/>
    <p:sldId id="2147482013" r:id="rId55"/>
    <p:sldId id="2147469467" r:id="rId56"/>
    <p:sldId id="2147469466" r:id="rId57"/>
    <p:sldId id="2147469469" r:id="rId58"/>
    <p:sldId id="2147308809" r:id="rId59"/>
    <p:sldId id="2147308810" r:id="rId60"/>
    <p:sldId id="2147308812" r:id="rId61"/>
    <p:sldId id="2147469471" r:id="rId62"/>
    <p:sldId id="2147308815" r:id="rId63"/>
    <p:sldId id="2147469468" r:id="rId64"/>
    <p:sldId id="2147469470" r:id="rId65"/>
    <p:sldId id="2147482008" r:id="rId66"/>
    <p:sldId id="2147481965" r:id="rId67"/>
    <p:sldId id="2147481967" r:id="rId68"/>
    <p:sldId id="2147481968" r:id="rId69"/>
    <p:sldId id="2147481969" r:id="rId70"/>
    <p:sldId id="2147481970" r:id="rId71"/>
    <p:sldId id="2147481938" r:id="rId72"/>
    <p:sldId id="2147482014" r:id="rId73"/>
    <p:sldId id="2147481966" r:id="rId74"/>
    <p:sldId id="2147481971" r:id="rId75"/>
    <p:sldId id="2147481972" r:id="rId76"/>
    <p:sldId id="2147481973" r:id="rId77"/>
    <p:sldId id="2147481974" r:id="rId78"/>
    <p:sldId id="2147481975" r:id="rId79"/>
    <p:sldId id="2147482015" r:id="rId80"/>
    <p:sldId id="2147481976" r:id="rId81"/>
    <p:sldId id="2147481977" r:id="rId82"/>
    <p:sldId id="2147482016" r:id="rId83"/>
    <p:sldId id="2147482002" r:id="rId84"/>
    <p:sldId id="2147482005" r:id="rId85"/>
    <p:sldId id="2147482003" r:id="rId86"/>
    <p:sldId id="2147482004" r:id="rId87"/>
    <p:sldId id="2147482006" r:id="rId88"/>
    <p:sldId id="2147482007" r:id="rId89"/>
    <p:sldId id="2147469072" r:id="rId90"/>
    <p:sldId id="2147481979" r:id="rId91"/>
    <p:sldId id="2147481980" r:id="rId92"/>
    <p:sldId id="2147481981" r:id="rId93"/>
    <p:sldId id="2147481982" r:id="rId94"/>
    <p:sldId id="261" r:id="rId95"/>
    <p:sldId id="2147481983" r:id="rId96"/>
    <p:sldId id="2147481984" r:id="rId97"/>
    <p:sldId id="2147469090" r:id="rId98"/>
    <p:sldId id="2147482017" r:id="rId99"/>
    <p:sldId id="2147481958" r:id="rId100"/>
    <p:sldId id="2147481993" r:id="rId101"/>
    <p:sldId id="2147482018" r:id="rId102"/>
    <p:sldId id="2147481946" r:id="rId103"/>
    <p:sldId id="2147481936" r:id="rId104"/>
    <p:sldId id="2147481948" r:id="rId105"/>
    <p:sldId id="2147481949" r:id="rId106"/>
    <p:sldId id="2147482019" r:id="rId107"/>
    <p:sldId id="2147481935" r:id="rId108"/>
    <p:sldId id="2147481950" r:id="rId109"/>
    <p:sldId id="2147481951" r:id="rId110"/>
    <p:sldId id="2147481952" r:id="rId111"/>
    <p:sldId id="2147481961" r:id="rId112"/>
    <p:sldId id="2147481994" r:id="rId113"/>
    <p:sldId id="2147481995" r:id="rId114"/>
    <p:sldId id="2147481996" r:id="rId115"/>
    <p:sldId id="2147481997" r:id="rId116"/>
    <p:sldId id="2147481998" r:id="rId117"/>
    <p:sldId id="2147481999" r:id="rId118"/>
    <p:sldId id="2147482000" r:id="rId119"/>
    <p:sldId id="2147482020" r:id="rId120"/>
    <p:sldId id="2147481959" r:id="rId121"/>
    <p:sldId id="2147481960" r:id="rId122"/>
    <p:sldId id="2147481989" r:id="rId123"/>
    <p:sldId id="2147481917" r:id="rId124"/>
    <p:sldId id="2147481918" r:id="rId125"/>
    <p:sldId id="2147481919" r:id="rId126"/>
    <p:sldId id="2147481920" r:id="rId127"/>
    <p:sldId id="2147481921" r:id="rId128"/>
    <p:sldId id="2147481990" r:id="rId129"/>
    <p:sldId id="2147481922" r:id="rId130"/>
    <p:sldId id="2147481923" r:id="rId131"/>
    <p:sldId id="2147481924" r:id="rId132"/>
    <p:sldId id="2147481925" r:id="rId133"/>
    <p:sldId id="2147481988" r:id="rId134"/>
    <p:sldId id="2147481991" r:id="rId135"/>
    <p:sldId id="2147470625" r:id="rId136"/>
    <p:sldId id="2147470621" r:id="rId137"/>
    <p:sldId id="2147470627" r:id="rId138"/>
    <p:sldId id="2147470628" r:id="rId139"/>
    <p:sldId id="2147470629" r:id="rId140"/>
    <p:sldId id="2147470622" r:id="rId141"/>
    <p:sldId id="2147481992" r:id="rId142"/>
    <p:sldId id="2147469065" r:id="rId143"/>
    <p:sldId id="4596"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EA6668B-4E07-4244-BEB9-6601A6814C09}">
          <p14:sldIdLst>
            <p14:sldId id="2147469125"/>
            <p14:sldId id="547"/>
          </p14:sldIdLst>
        </p14:section>
        <p14:section name="Overview on VCN" id="{B14A8522-1917-417C-8FBD-4C90E507A849}">
          <p14:sldIdLst>
            <p14:sldId id="2147469076"/>
            <p14:sldId id="2147309579"/>
            <p14:sldId id="2147471577"/>
            <p14:sldId id="2147481931"/>
            <p14:sldId id="2147481940"/>
          </p14:sldIdLst>
        </p14:section>
        <p14:section name="VCN Security" id="{258B6D93-521C-4E88-9867-EC10FA30B2B8}">
          <p14:sldIdLst>
            <p14:sldId id="2147482009"/>
            <p14:sldId id="2147481944"/>
            <p14:sldId id="2147481945"/>
            <p14:sldId id="2147481927"/>
            <p14:sldId id="2147481930"/>
            <p14:sldId id="2147481928"/>
            <p14:sldId id="2147481929"/>
            <p14:sldId id="2147481953"/>
            <p14:sldId id="2147481954"/>
            <p14:sldId id="2147481956"/>
            <p14:sldId id="2147481957"/>
          </p14:sldIdLst>
        </p14:section>
        <p14:section name="Routing &amp; Gateways" id="{9B84788C-DBB8-4C3E-B102-E27CA12C42A6}">
          <p14:sldIdLst>
            <p14:sldId id="2147482010"/>
            <p14:sldId id="2147481941"/>
            <p14:sldId id="2147468930"/>
            <p14:sldId id="2147468931"/>
            <p14:sldId id="2147468933"/>
            <p14:sldId id="2147481942"/>
            <p14:sldId id="2147481943"/>
            <p14:sldId id="2147468935"/>
            <p14:sldId id="2147468934"/>
            <p14:sldId id="2147482021"/>
          </p14:sldIdLst>
        </p14:section>
        <p14:section name="Load Balancing" id="{3056FAF4-2C4A-4632-B43B-B6698F8A6414}">
          <p14:sldIdLst>
            <p14:sldId id="2147482011"/>
            <p14:sldId id="2147481937"/>
            <p14:sldId id="2147469055"/>
            <p14:sldId id="2147468936"/>
            <p14:sldId id="2147468962"/>
            <p14:sldId id="2147468963"/>
            <p14:sldId id="2147468961"/>
            <p14:sldId id="2147469025"/>
            <p14:sldId id="2147481964"/>
            <p14:sldId id="2147468952"/>
            <p14:sldId id="2147468955"/>
            <p14:sldId id="2147468964"/>
            <p14:sldId id="2147468969"/>
            <p14:sldId id="2147468970"/>
          </p14:sldIdLst>
        </p14:section>
        <p14:section name="WAF" id="{0ECE7D89-3102-4F26-A102-CEED7A42A6B5}">
          <p14:sldIdLst>
            <p14:sldId id="2147482012"/>
            <p14:sldId id="257"/>
            <p14:sldId id="258"/>
            <p14:sldId id="2147481987"/>
            <p14:sldId id="260"/>
            <p14:sldId id="2147481986"/>
            <p14:sldId id="262"/>
            <p14:sldId id="263"/>
            <p14:sldId id="264"/>
            <p14:sldId id="265"/>
            <p14:sldId id="266"/>
          </p14:sldIdLst>
        </p14:section>
        <p14:section name="Network Firewall" id="{6057E613-0D86-41EF-9803-FFD24F71D291}">
          <p14:sldIdLst>
            <p14:sldId id="2147482013"/>
            <p14:sldId id="2147469467"/>
            <p14:sldId id="2147469466"/>
            <p14:sldId id="2147469469"/>
            <p14:sldId id="2147308809"/>
            <p14:sldId id="2147308810"/>
            <p14:sldId id="2147308812"/>
            <p14:sldId id="2147469471"/>
            <p14:sldId id="2147308815"/>
            <p14:sldId id="2147469468"/>
            <p14:sldId id="2147469470"/>
          </p14:sldIdLst>
        </p14:section>
        <p14:section name="DNS" id="{33764337-3710-4CB8-BAF3-3CC140B7F347}">
          <p14:sldIdLst>
            <p14:sldId id="2147482008"/>
            <p14:sldId id="2147481965"/>
            <p14:sldId id="2147481967"/>
            <p14:sldId id="2147481968"/>
            <p14:sldId id="2147481969"/>
            <p14:sldId id="2147481970"/>
            <p14:sldId id="2147481938"/>
            <p14:sldId id="2147482014"/>
            <p14:sldId id="2147481966"/>
            <p14:sldId id="2147481971"/>
            <p14:sldId id="2147481972"/>
            <p14:sldId id="2147481973"/>
            <p14:sldId id="2147481974"/>
            <p14:sldId id="2147481975"/>
            <p14:sldId id="2147482015"/>
            <p14:sldId id="2147481976"/>
            <p14:sldId id="2147481977"/>
          </p14:sldIdLst>
        </p14:section>
        <p14:section name="IP Management" id="{119BB60E-95EF-4CEF-8F35-DDAC904C5EBB}">
          <p14:sldIdLst>
            <p14:sldId id="2147482016"/>
            <p14:sldId id="2147482002"/>
            <p14:sldId id="2147482005"/>
            <p14:sldId id="2147482003"/>
            <p14:sldId id="2147482004"/>
            <p14:sldId id="2147482006"/>
            <p14:sldId id="2147482007"/>
            <p14:sldId id="2147469072"/>
            <p14:sldId id="2147481979"/>
            <p14:sldId id="2147481980"/>
            <p14:sldId id="2147481981"/>
            <p14:sldId id="2147481982"/>
            <p14:sldId id="261"/>
            <p14:sldId id="2147481983"/>
            <p14:sldId id="2147481984"/>
          </p14:sldIdLst>
        </p14:section>
        <p14:section name="DRG" id="{1C5495D7-B2A2-4A1E-A64A-AE58FFB47F91}">
          <p14:sldIdLst>
            <p14:sldId id="2147469090"/>
            <p14:sldId id="2147482017"/>
            <p14:sldId id="2147481958"/>
            <p14:sldId id="2147481993"/>
          </p14:sldIdLst>
        </p14:section>
        <p14:section name="VPN" id="{D8FF7DA4-3E89-4D42-AAD9-7A701E959DFE}">
          <p14:sldIdLst>
            <p14:sldId id="2147482018"/>
            <p14:sldId id="2147481946"/>
            <p14:sldId id="2147481936"/>
            <p14:sldId id="2147481948"/>
            <p14:sldId id="2147481949"/>
          </p14:sldIdLst>
        </p14:section>
        <p14:section name="FastConnect" id="{47B5D809-B354-41A3-8E82-EA8B6A5D99E0}">
          <p14:sldIdLst>
            <p14:sldId id="2147482019"/>
            <p14:sldId id="2147481935"/>
            <p14:sldId id="2147481950"/>
            <p14:sldId id="2147481951"/>
            <p14:sldId id="2147481952"/>
            <p14:sldId id="2147481961"/>
            <p14:sldId id="2147481994"/>
            <p14:sldId id="2147481995"/>
            <p14:sldId id="2147481996"/>
            <p14:sldId id="2147481997"/>
            <p14:sldId id="2147481998"/>
            <p14:sldId id="2147481999"/>
            <p14:sldId id="2147482000"/>
          </p14:sldIdLst>
        </p14:section>
        <p14:section name="Oracle Interconnect with Azure/GCP" id="{B3D21863-E9E7-4C63-A4B2-503BE9BCE895}">
          <p14:sldIdLst>
            <p14:sldId id="2147482020"/>
            <p14:sldId id="2147481959"/>
            <p14:sldId id="2147481960"/>
          </p14:sldIdLst>
        </p14:section>
        <p14:section name="Hub &amp; Spoke Arch" id="{A3608972-D637-4A88-8446-1E5A9803110D}">
          <p14:sldIdLst>
            <p14:sldId id="2147481989"/>
            <p14:sldId id="2147481917"/>
            <p14:sldId id="2147481918"/>
          </p14:sldIdLst>
        </p14:section>
        <p14:section name="Redundant Connectivity" id="{227F26CE-F524-4201-9E96-723A36532EE9}">
          <p14:sldIdLst>
            <p14:sldId id="2147481919"/>
            <p14:sldId id="2147481920"/>
            <p14:sldId id="2147481921"/>
            <p14:sldId id="2147481990"/>
          </p14:sldIdLst>
        </p14:section>
        <p14:section name="Multi-Region Communication" id="{1313A33F-45F3-4715-ADFB-20205241394B}">
          <p14:sldIdLst>
            <p14:sldId id="2147481922"/>
            <p14:sldId id="2147481923"/>
            <p14:sldId id="2147481924"/>
          </p14:sldIdLst>
        </p14:section>
        <p14:section name="DRCC" id="{046F000F-330F-4F96-BBBA-9E69705EF8CA}">
          <p14:sldIdLst>
            <p14:sldId id="2147481925"/>
          </p14:sldIdLst>
        </p14:section>
        <p14:section name="Network Visualizer" id="{4DC61CE2-08CB-4D40-9505-AB6EE35D75A4}">
          <p14:sldIdLst>
            <p14:sldId id="2147481988"/>
            <p14:sldId id="2147481991"/>
          </p14:sldIdLst>
        </p14:section>
        <p14:section name="Network Path Analyzer" id="{53E3D2A4-BCB8-4996-88D4-2847052F0AA7}">
          <p14:sldIdLst>
            <p14:sldId id="2147470625"/>
            <p14:sldId id="2147470621"/>
            <p14:sldId id="2147470627"/>
            <p14:sldId id="2147470628"/>
          </p14:sldIdLst>
        </p14:section>
        <p14:section name="Inter-Region Latency Dashboard" id="{8790D38D-8420-4DCA-B0EA-38CE44851CA1}">
          <p14:sldIdLst>
            <p14:sldId id="2147470629"/>
          </p14:sldIdLst>
        </p14:section>
        <p14:section name="VCN Flow Logs" id="{E8CBF6A4-C185-479A-90CA-66C2159FD956}">
          <p14:sldIdLst>
            <p14:sldId id="2147470622"/>
            <p14:sldId id="2147481992"/>
          </p14:sldIdLst>
        </p14:section>
        <p14:section name="End" id="{B3F27A0A-A185-429E-9563-20FB453BA675}">
          <p14:sldIdLst>
            <p14:sldId id="2147469065"/>
            <p14:sldId id="459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89B5295-0E08-69E5-6250-0C67DFDADCE6}" name="Sandeep Manohar Nirikhi" initials="" userId="S::sandeep.mn@oracle.com::0f176bbb-ea7f-4313-939a-e17976b39c0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2E1"/>
    <a:srgbClr val="04821F"/>
    <a:srgbClr val="E6E3E0"/>
    <a:srgbClr val="D2CD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444" autoAdjust="0"/>
    <p:restoredTop sz="94725" autoAdjust="0"/>
  </p:normalViewPr>
  <p:slideViewPr>
    <p:cSldViewPr snapToGrid="0" showGuides="1">
      <p:cViewPr varScale="1">
        <p:scale>
          <a:sx n="72" d="100"/>
          <a:sy n="72" d="100"/>
        </p:scale>
        <p:origin x="36" y="148"/>
      </p:cViewPr>
      <p:guideLst>
        <p:guide orient="horz" pos="2160"/>
        <p:guide pos="3840"/>
      </p:guideLst>
    </p:cSldViewPr>
  </p:slideViewPr>
  <p:notesTextViewPr>
    <p:cViewPr>
      <p:scale>
        <a:sx n="1" d="1"/>
        <a:sy n="1" d="1"/>
      </p:scale>
      <p:origin x="0" y="0"/>
    </p:cViewPr>
  </p:notesTextViewPr>
  <p:sorterViewPr>
    <p:cViewPr>
      <p:scale>
        <a:sx n="100" d="100"/>
        <a:sy n="100" d="100"/>
      </p:scale>
      <p:origin x="0" y="-55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comments/modernComment_7FFD550A_4D61348C.xml><?xml version="1.0" encoding="utf-8"?>
<p188:cmLst xmlns:a="http://schemas.openxmlformats.org/drawingml/2006/main" xmlns:r="http://schemas.openxmlformats.org/officeDocument/2006/relationships" xmlns:p188="http://schemas.microsoft.com/office/powerpoint/2018/8/main">
  <p188:cm id="{84F0D37C-7749-4548-98AA-B92B010840FA}" authorId="{789B5295-0E08-69E5-6250-0C67DFDADCE6}" created="2024-09-24T08:46:54.963">
    <ac:txMkLst xmlns:ac="http://schemas.microsoft.com/office/drawing/2013/main/command">
      <pc:docMk xmlns:pc="http://schemas.microsoft.com/office/powerpoint/2013/main/command"/>
      <pc:sldMk xmlns:pc="http://schemas.microsoft.com/office/powerpoint/2013/main/command" cId="1298216076" sldId="2147308810"/>
      <ac:spMk id="7" creationId="{51CA0BF6-3A08-3E18-9378-D502595EBF61}"/>
      <ac:txMk cp="245" len="3">
        <ac:context len="283" hash="1765889997"/>
      </ac:txMk>
    </ac:txMkLst>
    <p188:pos x="3394911" y="5624648"/>
    <p188:txBody>
      <a:bodyPr/>
      <a:lstStyle/>
      <a:p>
        <a:r>
          <a:rPr lang="en-US"/>
          <a:t>Guess you meant 10K and 20K</a:t>
        </a:r>
      </a:p>
    </p188:txBody>
  </p188:cm>
</p188:cmLst>
</file>

<file path=ppt/comments/modernComment_7FFD550F_FC949EE7.xml><?xml version="1.0" encoding="utf-8"?>
<p188:cmLst xmlns:a="http://schemas.openxmlformats.org/drawingml/2006/main" xmlns:r="http://schemas.openxmlformats.org/officeDocument/2006/relationships" xmlns:p188="http://schemas.microsoft.com/office/powerpoint/2018/8/main">
  <p188:cm id="{E87CD385-98DF-204E-8C43-9C8962F16612}" authorId="{789B5295-0E08-69E5-6250-0C67DFDADCE6}" created="2024-09-24T09:14:00.682">
    <ac:txMkLst xmlns:ac="http://schemas.microsoft.com/office/drawing/2013/main/command">
      <pc:docMk xmlns:pc="http://schemas.microsoft.com/office/powerpoint/2013/main/command"/>
      <pc:sldMk xmlns:pc="http://schemas.microsoft.com/office/powerpoint/2013/main/command" cId="4237598439" sldId="2147308815"/>
      <ac:spMk id="3" creationId="{E631398D-0947-D87A-628A-836771005C2C}"/>
      <ac:txMk cp="0" len="1">
        <ac:context len="26" hash="3238999014"/>
      </ac:txMk>
    </ac:txMkLst>
    <p188:pos x="3722485" y="940739"/>
    <p188:txBody>
      <a:bodyPr/>
      <a:lstStyle/>
      <a:p>
        <a:r>
          <a:rPr lang="en-US"/>
          <a:t>This slide is probably not needed. The OCI-native slide early on largely covers the essence. May be we could add another bullet point there. </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image" Target="../media/image135.jpg"/><Relationship Id="rId1" Type="http://schemas.openxmlformats.org/officeDocument/2006/relationships/image" Target="../media/image134.jpg"/><Relationship Id="rId4" Type="http://schemas.openxmlformats.org/officeDocument/2006/relationships/image" Target="../media/image137.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image" Target="../media/image135.jpg"/><Relationship Id="rId1" Type="http://schemas.openxmlformats.org/officeDocument/2006/relationships/image" Target="../media/image134.jpg"/><Relationship Id="rId4" Type="http://schemas.openxmlformats.org/officeDocument/2006/relationships/image" Target="../media/image137.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3F90AA-A479-EF46-8CE0-92CFD06A8F2F}" type="doc">
      <dgm:prSet loTypeId="urn:microsoft.com/office/officeart/2008/layout/CircularPictureCallout" loCatId="" qsTypeId="urn:microsoft.com/office/officeart/2005/8/quickstyle/simple1" qsCatId="simple" csTypeId="urn:microsoft.com/office/officeart/2005/8/colors/accent1_2" csCatId="accent1" phldr="1"/>
      <dgm:spPr/>
      <dgm:t>
        <a:bodyPr/>
        <a:lstStyle/>
        <a:p>
          <a:endParaRPr lang="en-GB"/>
        </a:p>
      </dgm:t>
    </dgm:pt>
    <dgm:pt modelId="{91EB127C-F008-8240-9349-3827BCF2F36F}">
      <dgm:prSet/>
      <dgm:spPr/>
      <dgm:t>
        <a:bodyPr/>
        <a:lstStyle/>
        <a:p>
          <a:endParaRPr lang="en-GB"/>
        </a:p>
      </dgm:t>
    </dgm:pt>
    <dgm:pt modelId="{5719DB83-5A3D-C34F-A4A3-32F435999272}" type="parTrans" cxnId="{B123A26E-5FC7-2F46-84B4-1A2FAA4ECE65}">
      <dgm:prSet/>
      <dgm:spPr/>
      <dgm:t>
        <a:bodyPr/>
        <a:lstStyle/>
        <a:p>
          <a:endParaRPr lang="en-GB"/>
        </a:p>
      </dgm:t>
    </dgm:pt>
    <dgm:pt modelId="{FD1931A9-C7F8-AC4E-A4B8-526B302D3EF7}" type="sibTrans" cxnId="{B123A26E-5FC7-2F46-84B4-1A2FAA4ECE65}">
      <dgm:prSet/>
      <dgm:spPr>
        <a:blipFill>
          <a:blip xmlns:r="http://schemas.openxmlformats.org/officeDocument/2006/relationships" r:embed="rId1"/>
          <a:srcRect/>
          <a:stretch>
            <a:fillRect l="-26000" r="-26000"/>
          </a:stretch>
        </a:blipFill>
      </dgm:spPr>
      <dgm:t>
        <a:bodyPr/>
        <a:lstStyle/>
        <a:p>
          <a:endParaRPr lang="en-GB"/>
        </a:p>
      </dgm:t>
      <dgm:extLst>
        <a:ext uri="{E40237B7-FDA0-4F09-8148-C483321AD2D9}">
          <dgm14:cNvPr xmlns:dgm14="http://schemas.microsoft.com/office/drawing/2010/diagram" id="0" name="" descr="A world map made of pins and strings"/>
        </a:ext>
      </dgm:extLst>
    </dgm:pt>
    <dgm:pt modelId="{03FCB2DB-5371-194F-9F18-C9E19D98A828}">
      <dgm:prSet phldrT="[Text]" custT="1"/>
      <dgm:spPr/>
      <dgm:t>
        <a:bodyPr/>
        <a:lstStyle/>
        <a:p>
          <a:r>
            <a:rPr lang="en-GB" sz="2400" dirty="0"/>
            <a:t>Segment and Filter network traffic</a:t>
          </a:r>
        </a:p>
      </dgm:t>
    </dgm:pt>
    <dgm:pt modelId="{C699ED7F-DD0C-0341-A9FC-E8855F34A8C4}" type="parTrans" cxnId="{12D830AE-45D9-BE4C-A58B-407E55CFA6B3}">
      <dgm:prSet/>
      <dgm:spPr/>
      <dgm:t>
        <a:bodyPr/>
        <a:lstStyle/>
        <a:p>
          <a:endParaRPr lang="en-GB"/>
        </a:p>
      </dgm:t>
    </dgm:pt>
    <dgm:pt modelId="{9F3A5535-0926-0D43-9D54-8A86C789D5C3}" type="sibTrans" cxnId="{12D830AE-45D9-BE4C-A58B-407E55CFA6B3}">
      <dgm:prSet/>
      <dgm:spPr>
        <a:blipFill>
          <a:blip xmlns:r="http://schemas.openxmlformats.org/officeDocument/2006/relationships" r:embed="rId2"/>
          <a:srcRect/>
          <a:stretch>
            <a:fillRect l="-33000" r="-33000"/>
          </a:stretch>
        </a:blipFill>
      </dgm:spPr>
      <dgm:t>
        <a:bodyPr/>
        <a:lstStyle/>
        <a:p>
          <a:endParaRPr lang="en-GB"/>
        </a:p>
      </dgm:t>
      <dgm:extLst>
        <a:ext uri="{E40237B7-FDA0-4F09-8148-C483321AD2D9}">
          <dgm14:cNvPr xmlns:dgm14="http://schemas.microsoft.com/office/drawing/2010/diagram" id="0" name="" descr="Connecting lines and dots illustration"/>
        </a:ext>
      </dgm:extLst>
    </dgm:pt>
    <dgm:pt modelId="{F15EEF3F-264A-B54C-A15E-2E197E9753E8}">
      <dgm:prSet phldrT="[Text]" custT="1"/>
      <dgm:spPr/>
      <dgm:t>
        <a:bodyPr/>
        <a:lstStyle/>
        <a:p>
          <a:r>
            <a:rPr lang="en-GB" sz="2400" dirty="0"/>
            <a:t>Protect against sophisticated cybersecurity threats</a:t>
          </a:r>
        </a:p>
      </dgm:t>
    </dgm:pt>
    <dgm:pt modelId="{18E4A9F2-12D0-3347-A023-36E4B9DA3026}" type="parTrans" cxnId="{5032AB74-E2B4-B347-ABDA-3213138029CC}">
      <dgm:prSet/>
      <dgm:spPr/>
      <dgm:t>
        <a:bodyPr/>
        <a:lstStyle/>
        <a:p>
          <a:endParaRPr lang="en-GB"/>
        </a:p>
      </dgm:t>
    </dgm:pt>
    <dgm:pt modelId="{BF2F5614-F43B-F842-BBA7-CA605DD8B1EE}" type="sibTrans" cxnId="{5032AB74-E2B4-B347-ABDA-3213138029CC}">
      <dgm:prSet/>
      <dgm:spPr>
        <a:blipFill>
          <a:blip xmlns:r="http://schemas.openxmlformats.org/officeDocument/2006/relationships" r:embed="rId3"/>
          <a:srcRect/>
          <a:stretch>
            <a:fillRect l="-25000" r="-25000"/>
          </a:stretch>
        </a:blipFill>
      </dgm:spPr>
      <dgm:t>
        <a:bodyPr/>
        <a:lstStyle/>
        <a:p>
          <a:endParaRPr lang="en-GB"/>
        </a:p>
      </dgm:t>
      <dgm:extLst>
        <a:ext uri="{E40237B7-FDA0-4F09-8148-C483321AD2D9}">
          <dgm14:cNvPr xmlns:dgm14="http://schemas.microsoft.com/office/drawing/2010/diagram" id="0" name="" descr="Computer script on a screen"/>
        </a:ext>
      </dgm:extLst>
    </dgm:pt>
    <dgm:pt modelId="{973C2833-6CEA-6D4C-B83C-774E1A377A54}">
      <dgm:prSet phldrT="[Text]" custT="1"/>
      <dgm:spPr/>
      <dgm:t>
        <a:bodyPr/>
        <a:lstStyle/>
        <a:p>
          <a:r>
            <a:rPr lang="en-GB" sz="2400" dirty="0"/>
            <a:t>Enforce Compliance</a:t>
          </a:r>
        </a:p>
      </dgm:t>
    </dgm:pt>
    <dgm:pt modelId="{346D5220-60CA-E34D-83C2-0B89B3B8A394}" type="parTrans" cxnId="{BB55D08B-B9C8-054A-8E00-72CC9974EFD5}">
      <dgm:prSet/>
      <dgm:spPr/>
      <dgm:t>
        <a:bodyPr/>
        <a:lstStyle/>
        <a:p>
          <a:endParaRPr lang="en-GB"/>
        </a:p>
      </dgm:t>
    </dgm:pt>
    <dgm:pt modelId="{6D839297-AB8E-F949-B583-B033F62778CE}" type="sibTrans" cxnId="{BB55D08B-B9C8-054A-8E00-72CC9974EFD5}">
      <dgm:prSet/>
      <dgm:spPr>
        <a:blipFill>
          <a:blip xmlns:r="http://schemas.openxmlformats.org/officeDocument/2006/relationships" r:embed="rId4"/>
          <a:srcRect/>
          <a:stretch>
            <a:fillRect l="-25000" r="-25000"/>
          </a:stretch>
        </a:blipFill>
      </dgm:spPr>
      <dgm:t>
        <a:bodyPr/>
        <a:lstStyle/>
        <a:p>
          <a:endParaRPr lang="en-GB"/>
        </a:p>
      </dgm:t>
      <dgm:extLst>
        <a:ext uri="{E40237B7-FDA0-4F09-8148-C483321AD2D9}">
          <dgm14:cNvPr xmlns:dgm14="http://schemas.microsoft.com/office/drawing/2010/diagram" id="0" name="" descr="Security Camera features"/>
        </a:ext>
      </dgm:extLst>
    </dgm:pt>
    <dgm:pt modelId="{857CB6EB-10B4-984D-99F7-FDBA4187F913}" type="pres">
      <dgm:prSet presAssocID="{BD3F90AA-A479-EF46-8CE0-92CFD06A8F2F}" presName="Name0" presStyleCnt="0">
        <dgm:presLayoutVars>
          <dgm:chMax val="7"/>
          <dgm:chPref val="7"/>
          <dgm:dir/>
        </dgm:presLayoutVars>
      </dgm:prSet>
      <dgm:spPr/>
    </dgm:pt>
    <dgm:pt modelId="{F2500750-8F53-CC46-A03B-5B00D2A72E82}" type="pres">
      <dgm:prSet presAssocID="{BD3F90AA-A479-EF46-8CE0-92CFD06A8F2F}" presName="Name1" presStyleCnt="0"/>
      <dgm:spPr/>
    </dgm:pt>
    <dgm:pt modelId="{485559AF-E5AD-3046-A3F5-C0CF09242088}" type="pres">
      <dgm:prSet presAssocID="{FD1931A9-C7F8-AC4E-A4B8-526B302D3EF7}" presName="picture_1" presStyleCnt="0"/>
      <dgm:spPr/>
    </dgm:pt>
    <dgm:pt modelId="{A7F52461-AC02-6A46-83C0-9C1AA5DCB3ED}" type="pres">
      <dgm:prSet presAssocID="{FD1931A9-C7F8-AC4E-A4B8-526B302D3EF7}" presName="pictureRepeatNode" presStyleLbl="alignImgPlace1" presStyleIdx="0" presStyleCnt="4" custScaleX="82375" custScaleY="83003"/>
      <dgm:spPr/>
    </dgm:pt>
    <dgm:pt modelId="{49CEB1E8-473E-F24B-8B3F-38E0C5E910CB}" type="pres">
      <dgm:prSet presAssocID="{91EB127C-F008-8240-9349-3827BCF2F36F}" presName="text_1" presStyleLbl="node1" presStyleIdx="0" presStyleCnt="0">
        <dgm:presLayoutVars>
          <dgm:bulletEnabled val="1"/>
        </dgm:presLayoutVars>
      </dgm:prSet>
      <dgm:spPr/>
    </dgm:pt>
    <dgm:pt modelId="{DB2B7B92-E3A1-9341-BB13-7E56E20B7933}" type="pres">
      <dgm:prSet presAssocID="{9F3A5535-0926-0D43-9D54-8A86C789D5C3}" presName="picture_2" presStyleCnt="0"/>
      <dgm:spPr/>
    </dgm:pt>
    <dgm:pt modelId="{5251BAF7-6831-4543-9AC5-C05140C9126A}" type="pres">
      <dgm:prSet presAssocID="{9F3A5535-0926-0D43-9D54-8A86C789D5C3}" presName="pictureRepeatNode" presStyleLbl="alignImgPlace1" presStyleIdx="1" presStyleCnt="4" custLinFactNeighborX="5317" custLinFactNeighborY="-50135"/>
      <dgm:spPr/>
    </dgm:pt>
    <dgm:pt modelId="{C28DEC03-4584-D948-B85B-9C243AA238FE}" type="pres">
      <dgm:prSet presAssocID="{03FCB2DB-5371-194F-9F18-C9E19D98A828}" presName="line_2" presStyleLbl="parChTrans1D1" presStyleIdx="0" presStyleCnt="3"/>
      <dgm:spPr/>
    </dgm:pt>
    <dgm:pt modelId="{469BBFE9-9AD2-3544-AA75-6FA46D8F386E}" type="pres">
      <dgm:prSet presAssocID="{03FCB2DB-5371-194F-9F18-C9E19D98A828}" presName="textparent_2" presStyleLbl="node1" presStyleIdx="0" presStyleCnt="0"/>
      <dgm:spPr/>
    </dgm:pt>
    <dgm:pt modelId="{94DB5537-3470-CF4D-AC30-53E1EEE25E2B}" type="pres">
      <dgm:prSet presAssocID="{03FCB2DB-5371-194F-9F18-C9E19D98A828}" presName="text_2" presStyleLbl="revTx" presStyleIdx="0" presStyleCnt="3" custScaleX="171749" custLinFactNeighborX="3381" custLinFactNeighborY="-50135">
        <dgm:presLayoutVars>
          <dgm:bulletEnabled val="1"/>
        </dgm:presLayoutVars>
      </dgm:prSet>
      <dgm:spPr/>
    </dgm:pt>
    <dgm:pt modelId="{5EBBF11C-133C-274E-BA3D-CE6B74DF3BD1}" type="pres">
      <dgm:prSet presAssocID="{BF2F5614-F43B-F842-BBA7-CA605DD8B1EE}" presName="picture_3" presStyleCnt="0"/>
      <dgm:spPr/>
    </dgm:pt>
    <dgm:pt modelId="{4FFDCC3F-8D43-294B-A394-2F6A52DBA52B}" type="pres">
      <dgm:prSet presAssocID="{BF2F5614-F43B-F842-BBA7-CA605DD8B1EE}" presName="pictureRepeatNode" presStyleLbl="alignImgPlace1" presStyleIdx="2" presStyleCnt="4"/>
      <dgm:spPr/>
    </dgm:pt>
    <dgm:pt modelId="{81E0164A-8140-AA4D-8FBB-46018710226A}" type="pres">
      <dgm:prSet presAssocID="{F15EEF3F-264A-B54C-A15E-2E197E9753E8}" presName="line_3" presStyleLbl="parChTrans1D1" presStyleIdx="1" presStyleCnt="3"/>
      <dgm:spPr/>
    </dgm:pt>
    <dgm:pt modelId="{830D5F48-872D-3F47-B126-B753FF7C171C}" type="pres">
      <dgm:prSet presAssocID="{F15EEF3F-264A-B54C-A15E-2E197E9753E8}" presName="textparent_3" presStyleLbl="node1" presStyleIdx="0" presStyleCnt="0"/>
      <dgm:spPr/>
    </dgm:pt>
    <dgm:pt modelId="{B8858DD8-DF10-BF48-943A-1DAA678DBAB2}" type="pres">
      <dgm:prSet presAssocID="{F15EEF3F-264A-B54C-A15E-2E197E9753E8}" presName="text_3" presStyleLbl="revTx" presStyleIdx="1" presStyleCnt="3" custScaleX="191971">
        <dgm:presLayoutVars>
          <dgm:bulletEnabled val="1"/>
        </dgm:presLayoutVars>
      </dgm:prSet>
      <dgm:spPr/>
    </dgm:pt>
    <dgm:pt modelId="{95023995-39E0-7047-807A-189D37299B65}" type="pres">
      <dgm:prSet presAssocID="{6D839297-AB8E-F949-B583-B033F62778CE}" presName="picture_4" presStyleCnt="0"/>
      <dgm:spPr/>
    </dgm:pt>
    <dgm:pt modelId="{CD0BE078-C080-2949-8398-1EFC8C9A1D04}" type="pres">
      <dgm:prSet presAssocID="{6D839297-AB8E-F949-B583-B033F62778CE}" presName="pictureRepeatNode" presStyleLbl="alignImgPlace1" presStyleIdx="3" presStyleCnt="4"/>
      <dgm:spPr/>
    </dgm:pt>
    <dgm:pt modelId="{1A963343-33B7-2245-9CC2-F548B342BD2A}" type="pres">
      <dgm:prSet presAssocID="{973C2833-6CEA-6D4C-B83C-774E1A377A54}" presName="line_4" presStyleLbl="parChTrans1D1" presStyleIdx="2" presStyleCnt="3"/>
      <dgm:spPr/>
    </dgm:pt>
    <dgm:pt modelId="{5B3858FC-F2A1-2C49-B94E-C56F4506AAF0}" type="pres">
      <dgm:prSet presAssocID="{973C2833-6CEA-6D4C-B83C-774E1A377A54}" presName="textparent_4" presStyleLbl="node1" presStyleIdx="0" presStyleCnt="0"/>
      <dgm:spPr/>
    </dgm:pt>
    <dgm:pt modelId="{C84E6807-80EF-DE48-B2E4-81A8836615A3}" type="pres">
      <dgm:prSet presAssocID="{973C2833-6CEA-6D4C-B83C-774E1A377A54}" presName="text_4" presStyleLbl="revTx" presStyleIdx="2" presStyleCnt="3" custScaleX="179157">
        <dgm:presLayoutVars>
          <dgm:bulletEnabled val="1"/>
        </dgm:presLayoutVars>
      </dgm:prSet>
      <dgm:spPr/>
    </dgm:pt>
  </dgm:ptLst>
  <dgm:cxnLst>
    <dgm:cxn modelId="{44942628-1CA9-E644-BF31-B4403FC963FE}" type="presOf" srcId="{BF2F5614-F43B-F842-BBA7-CA605DD8B1EE}" destId="{4FFDCC3F-8D43-294B-A394-2F6A52DBA52B}" srcOrd="0" destOrd="0" presId="urn:microsoft.com/office/officeart/2008/layout/CircularPictureCallout"/>
    <dgm:cxn modelId="{F374C628-B89D-BC45-A8D7-B2E1DD500271}" type="presOf" srcId="{BD3F90AA-A479-EF46-8CE0-92CFD06A8F2F}" destId="{857CB6EB-10B4-984D-99F7-FDBA4187F913}" srcOrd="0" destOrd="0" presId="urn:microsoft.com/office/officeart/2008/layout/CircularPictureCallout"/>
    <dgm:cxn modelId="{F559F33A-77F3-C343-8F9A-DD49F22A8D88}" type="presOf" srcId="{91EB127C-F008-8240-9349-3827BCF2F36F}" destId="{49CEB1E8-473E-F24B-8B3F-38E0C5E910CB}" srcOrd="0" destOrd="0" presId="urn:microsoft.com/office/officeart/2008/layout/CircularPictureCallout"/>
    <dgm:cxn modelId="{47A6E34B-B581-824F-A808-5D03D1350F54}" type="presOf" srcId="{9F3A5535-0926-0D43-9D54-8A86C789D5C3}" destId="{5251BAF7-6831-4543-9AC5-C05140C9126A}" srcOrd="0" destOrd="0" presId="urn:microsoft.com/office/officeart/2008/layout/CircularPictureCallout"/>
    <dgm:cxn modelId="{B123A26E-5FC7-2F46-84B4-1A2FAA4ECE65}" srcId="{BD3F90AA-A479-EF46-8CE0-92CFD06A8F2F}" destId="{91EB127C-F008-8240-9349-3827BCF2F36F}" srcOrd="0" destOrd="0" parTransId="{5719DB83-5A3D-C34F-A4A3-32F435999272}" sibTransId="{FD1931A9-C7F8-AC4E-A4B8-526B302D3EF7}"/>
    <dgm:cxn modelId="{5032AB74-E2B4-B347-ABDA-3213138029CC}" srcId="{BD3F90AA-A479-EF46-8CE0-92CFD06A8F2F}" destId="{F15EEF3F-264A-B54C-A15E-2E197E9753E8}" srcOrd="2" destOrd="0" parTransId="{18E4A9F2-12D0-3347-A023-36E4B9DA3026}" sibTransId="{BF2F5614-F43B-F842-BBA7-CA605DD8B1EE}"/>
    <dgm:cxn modelId="{BB55D08B-B9C8-054A-8E00-72CC9974EFD5}" srcId="{BD3F90AA-A479-EF46-8CE0-92CFD06A8F2F}" destId="{973C2833-6CEA-6D4C-B83C-774E1A377A54}" srcOrd="3" destOrd="0" parTransId="{346D5220-60CA-E34D-83C2-0B89B3B8A394}" sibTransId="{6D839297-AB8E-F949-B583-B033F62778CE}"/>
    <dgm:cxn modelId="{974BF595-2568-D04C-BF33-A4C284E509DE}" type="presOf" srcId="{FD1931A9-C7F8-AC4E-A4B8-526B302D3EF7}" destId="{A7F52461-AC02-6A46-83C0-9C1AA5DCB3ED}" srcOrd="0" destOrd="0" presId="urn:microsoft.com/office/officeart/2008/layout/CircularPictureCallout"/>
    <dgm:cxn modelId="{12D830AE-45D9-BE4C-A58B-407E55CFA6B3}" srcId="{BD3F90AA-A479-EF46-8CE0-92CFD06A8F2F}" destId="{03FCB2DB-5371-194F-9F18-C9E19D98A828}" srcOrd="1" destOrd="0" parTransId="{C699ED7F-DD0C-0341-A9FC-E8855F34A8C4}" sibTransId="{9F3A5535-0926-0D43-9D54-8A86C789D5C3}"/>
    <dgm:cxn modelId="{4CB0D8C1-C265-B447-941B-71FA485A9693}" type="presOf" srcId="{03FCB2DB-5371-194F-9F18-C9E19D98A828}" destId="{94DB5537-3470-CF4D-AC30-53E1EEE25E2B}" srcOrd="0" destOrd="0" presId="urn:microsoft.com/office/officeart/2008/layout/CircularPictureCallout"/>
    <dgm:cxn modelId="{D33674C6-5E26-9545-B7F9-BDC17A72AA2E}" type="presOf" srcId="{6D839297-AB8E-F949-B583-B033F62778CE}" destId="{CD0BE078-C080-2949-8398-1EFC8C9A1D04}" srcOrd="0" destOrd="0" presId="urn:microsoft.com/office/officeart/2008/layout/CircularPictureCallout"/>
    <dgm:cxn modelId="{681BE2D4-2A14-674F-A163-4CDCBAF5EE8B}" type="presOf" srcId="{F15EEF3F-264A-B54C-A15E-2E197E9753E8}" destId="{B8858DD8-DF10-BF48-943A-1DAA678DBAB2}" srcOrd="0" destOrd="0" presId="urn:microsoft.com/office/officeart/2008/layout/CircularPictureCallout"/>
    <dgm:cxn modelId="{7B5B86D8-C299-924F-9D8B-B7EFB6D7F34A}" type="presOf" srcId="{973C2833-6CEA-6D4C-B83C-774E1A377A54}" destId="{C84E6807-80EF-DE48-B2E4-81A8836615A3}" srcOrd="0" destOrd="0" presId="urn:microsoft.com/office/officeart/2008/layout/CircularPictureCallout"/>
    <dgm:cxn modelId="{0DD7B142-4E98-924C-9443-0788CE8DE882}" type="presParOf" srcId="{857CB6EB-10B4-984D-99F7-FDBA4187F913}" destId="{F2500750-8F53-CC46-A03B-5B00D2A72E82}" srcOrd="0" destOrd="0" presId="urn:microsoft.com/office/officeart/2008/layout/CircularPictureCallout"/>
    <dgm:cxn modelId="{54D25456-6E82-FB49-A0D3-66AA9453CC60}" type="presParOf" srcId="{F2500750-8F53-CC46-A03B-5B00D2A72E82}" destId="{485559AF-E5AD-3046-A3F5-C0CF09242088}" srcOrd="0" destOrd="0" presId="urn:microsoft.com/office/officeart/2008/layout/CircularPictureCallout"/>
    <dgm:cxn modelId="{946CEABA-9030-D647-AA65-C4BA0008C8DD}" type="presParOf" srcId="{485559AF-E5AD-3046-A3F5-C0CF09242088}" destId="{A7F52461-AC02-6A46-83C0-9C1AA5DCB3ED}" srcOrd="0" destOrd="0" presId="urn:microsoft.com/office/officeart/2008/layout/CircularPictureCallout"/>
    <dgm:cxn modelId="{6D327C0F-C821-6E4C-B224-CCB030E2C812}" type="presParOf" srcId="{F2500750-8F53-CC46-A03B-5B00D2A72E82}" destId="{49CEB1E8-473E-F24B-8B3F-38E0C5E910CB}" srcOrd="1" destOrd="0" presId="urn:microsoft.com/office/officeart/2008/layout/CircularPictureCallout"/>
    <dgm:cxn modelId="{81214052-E623-B64D-9F21-E826683478C3}" type="presParOf" srcId="{F2500750-8F53-CC46-A03B-5B00D2A72E82}" destId="{DB2B7B92-E3A1-9341-BB13-7E56E20B7933}" srcOrd="2" destOrd="0" presId="urn:microsoft.com/office/officeart/2008/layout/CircularPictureCallout"/>
    <dgm:cxn modelId="{6A68CCFA-18CD-234B-9C78-589BA70786D5}" type="presParOf" srcId="{DB2B7B92-E3A1-9341-BB13-7E56E20B7933}" destId="{5251BAF7-6831-4543-9AC5-C05140C9126A}" srcOrd="0" destOrd="0" presId="urn:microsoft.com/office/officeart/2008/layout/CircularPictureCallout"/>
    <dgm:cxn modelId="{5F149FA6-7F97-8740-B126-411DDDB16FCE}" type="presParOf" srcId="{F2500750-8F53-CC46-A03B-5B00D2A72E82}" destId="{C28DEC03-4584-D948-B85B-9C243AA238FE}" srcOrd="3" destOrd="0" presId="urn:microsoft.com/office/officeart/2008/layout/CircularPictureCallout"/>
    <dgm:cxn modelId="{23CA8C8D-0147-6643-B7E3-5D342213CAC2}" type="presParOf" srcId="{F2500750-8F53-CC46-A03B-5B00D2A72E82}" destId="{469BBFE9-9AD2-3544-AA75-6FA46D8F386E}" srcOrd="4" destOrd="0" presId="urn:microsoft.com/office/officeart/2008/layout/CircularPictureCallout"/>
    <dgm:cxn modelId="{C3469044-6E16-B848-AD67-3F6BA6F04C8C}" type="presParOf" srcId="{469BBFE9-9AD2-3544-AA75-6FA46D8F386E}" destId="{94DB5537-3470-CF4D-AC30-53E1EEE25E2B}" srcOrd="0" destOrd="0" presId="urn:microsoft.com/office/officeart/2008/layout/CircularPictureCallout"/>
    <dgm:cxn modelId="{88781EBC-8F41-954D-9585-9963327B8837}" type="presParOf" srcId="{F2500750-8F53-CC46-A03B-5B00D2A72E82}" destId="{5EBBF11C-133C-274E-BA3D-CE6B74DF3BD1}" srcOrd="5" destOrd="0" presId="urn:microsoft.com/office/officeart/2008/layout/CircularPictureCallout"/>
    <dgm:cxn modelId="{1E6AD198-FEE6-1E4E-B254-C0B3F43AC33A}" type="presParOf" srcId="{5EBBF11C-133C-274E-BA3D-CE6B74DF3BD1}" destId="{4FFDCC3F-8D43-294B-A394-2F6A52DBA52B}" srcOrd="0" destOrd="0" presId="urn:microsoft.com/office/officeart/2008/layout/CircularPictureCallout"/>
    <dgm:cxn modelId="{7293A16E-2FDC-604D-9685-15233248EF91}" type="presParOf" srcId="{F2500750-8F53-CC46-A03B-5B00D2A72E82}" destId="{81E0164A-8140-AA4D-8FBB-46018710226A}" srcOrd="6" destOrd="0" presId="urn:microsoft.com/office/officeart/2008/layout/CircularPictureCallout"/>
    <dgm:cxn modelId="{6FD78F60-1C61-2448-BDDF-543046CF4BB4}" type="presParOf" srcId="{F2500750-8F53-CC46-A03B-5B00D2A72E82}" destId="{830D5F48-872D-3F47-B126-B753FF7C171C}" srcOrd="7" destOrd="0" presId="urn:microsoft.com/office/officeart/2008/layout/CircularPictureCallout"/>
    <dgm:cxn modelId="{8E87A417-7FE5-5E4B-8BAC-898A15A80F27}" type="presParOf" srcId="{830D5F48-872D-3F47-B126-B753FF7C171C}" destId="{B8858DD8-DF10-BF48-943A-1DAA678DBAB2}" srcOrd="0" destOrd="0" presId="urn:microsoft.com/office/officeart/2008/layout/CircularPictureCallout"/>
    <dgm:cxn modelId="{8EE13482-6B4F-DE44-8B9D-1E18A68E15C1}" type="presParOf" srcId="{F2500750-8F53-CC46-A03B-5B00D2A72E82}" destId="{95023995-39E0-7047-807A-189D37299B65}" srcOrd="8" destOrd="0" presId="urn:microsoft.com/office/officeart/2008/layout/CircularPictureCallout"/>
    <dgm:cxn modelId="{DF542AB3-BABD-CA49-99FB-67401C86E21D}" type="presParOf" srcId="{95023995-39E0-7047-807A-189D37299B65}" destId="{CD0BE078-C080-2949-8398-1EFC8C9A1D04}" srcOrd="0" destOrd="0" presId="urn:microsoft.com/office/officeart/2008/layout/CircularPictureCallout"/>
    <dgm:cxn modelId="{AFD31091-A48A-1F48-969B-F9B3E4790FC6}" type="presParOf" srcId="{F2500750-8F53-CC46-A03B-5B00D2A72E82}" destId="{1A963343-33B7-2245-9CC2-F548B342BD2A}" srcOrd="9" destOrd="0" presId="urn:microsoft.com/office/officeart/2008/layout/CircularPictureCallout"/>
    <dgm:cxn modelId="{90A823FE-24E2-5D4C-80A1-F5B65ECBCE6F}" type="presParOf" srcId="{F2500750-8F53-CC46-A03B-5B00D2A72E82}" destId="{5B3858FC-F2A1-2C49-B94E-C56F4506AAF0}" srcOrd="10" destOrd="0" presId="urn:microsoft.com/office/officeart/2008/layout/CircularPictureCallout"/>
    <dgm:cxn modelId="{20FF3C32-D47A-5D40-A001-9AE8E513DA7E}" type="presParOf" srcId="{5B3858FC-F2A1-2C49-B94E-C56F4506AAF0}" destId="{C84E6807-80EF-DE48-B2E4-81A8836615A3}"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63343-33B7-2245-9CC2-F548B342BD2A}">
      <dsp:nvSpPr>
        <dsp:cNvPr id="0" name=""/>
        <dsp:cNvSpPr/>
      </dsp:nvSpPr>
      <dsp:spPr>
        <a:xfrm>
          <a:off x="2056658" y="3832225"/>
          <a:ext cx="4526534"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E0164A-8140-AA4D-8FBB-46018710226A}">
      <dsp:nvSpPr>
        <dsp:cNvPr id="0" name=""/>
        <dsp:cNvSpPr/>
      </dsp:nvSpPr>
      <dsp:spPr>
        <a:xfrm>
          <a:off x="2056658" y="2254249"/>
          <a:ext cx="3877309"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8DEC03-4584-D948-B85B-9C243AA238FE}">
      <dsp:nvSpPr>
        <dsp:cNvPr id="0" name=""/>
        <dsp:cNvSpPr/>
      </dsp:nvSpPr>
      <dsp:spPr>
        <a:xfrm>
          <a:off x="2056658" y="676274"/>
          <a:ext cx="4526534"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F52461-AC02-6A46-83C0-9C1AA5DCB3ED}">
      <dsp:nvSpPr>
        <dsp:cNvPr id="0" name=""/>
        <dsp:cNvSpPr/>
      </dsp:nvSpPr>
      <dsp:spPr>
        <a:xfrm>
          <a:off x="199720" y="383154"/>
          <a:ext cx="3713876" cy="3742190"/>
        </a:xfrm>
        <a:prstGeom prst="ellipse">
          <a:avLst/>
        </a:prstGeom>
        <a:blipFill>
          <a:blip xmlns:r="http://schemas.openxmlformats.org/officeDocument/2006/relationships" r:embed="rId1"/>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CEB1E8-473E-F24B-8B3F-38E0C5E910CB}">
      <dsp:nvSpPr>
        <dsp:cNvPr id="0" name=""/>
        <dsp:cNvSpPr/>
      </dsp:nvSpPr>
      <dsp:spPr>
        <a:xfrm>
          <a:off x="613938" y="2394013"/>
          <a:ext cx="2885440" cy="148780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GB" sz="6500" kern="1200"/>
        </a:p>
      </dsp:txBody>
      <dsp:txXfrm>
        <a:off x="613938" y="2394013"/>
        <a:ext cx="2885440" cy="1487805"/>
      </dsp:txXfrm>
    </dsp:sp>
    <dsp:sp modelId="{5251BAF7-6831-4543-9AC5-C05140C9126A}">
      <dsp:nvSpPr>
        <dsp:cNvPr id="0" name=""/>
        <dsp:cNvSpPr/>
      </dsp:nvSpPr>
      <dsp:spPr>
        <a:xfrm>
          <a:off x="5978832" y="0"/>
          <a:ext cx="1352550" cy="1352550"/>
        </a:xfrm>
        <a:prstGeom prst="ellipse">
          <a:avLst/>
        </a:prstGeom>
        <a:blipFill>
          <a:blip xmlns:r="http://schemas.openxmlformats.org/officeDocument/2006/relationships" r:embed="rId2"/>
          <a:srcRect/>
          <a:stretch>
            <a:fillRect l="-33000" r="-3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DB5537-3470-CF4D-AC30-53E1EEE25E2B}">
      <dsp:nvSpPr>
        <dsp:cNvPr id="0" name=""/>
        <dsp:cNvSpPr/>
      </dsp:nvSpPr>
      <dsp:spPr>
        <a:xfrm>
          <a:off x="7331384" y="0"/>
          <a:ext cx="3653254" cy="1352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r>
            <a:rPr lang="en-GB" sz="2400" kern="1200" dirty="0"/>
            <a:t>Segment and Filter network traffic</a:t>
          </a:r>
        </a:p>
      </dsp:txBody>
      <dsp:txXfrm>
        <a:off x="7331384" y="0"/>
        <a:ext cx="3653254" cy="1352550"/>
      </dsp:txXfrm>
    </dsp:sp>
    <dsp:sp modelId="{4FFDCC3F-8D43-294B-A394-2F6A52DBA52B}">
      <dsp:nvSpPr>
        <dsp:cNvPr id="0" name=""/>
        <dsp:cNvSpPr/>
      </dsp:nvSpPr>
      <dsp:spPr>
        <a:xfrm>
          <a:off x="5257693" y="1577974"/>
          <a:ext cx="1352550" cy="1352550"/>
        </a:xfrm>
        <a:prstGeom prst="ellipse">
          <a:avLst/>
        </a:prstGeom>
        <a:blipFill>
          <a:blip xmlns:r="http://schemas.openxmlformats.org/officeDocument/2006/relationships" r:embed="rId3"/>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858DD8-DF10-BF48-943A-1DAA678DBAB2}">
      <dsp:nvSpPr>
        <dsp:cNvPr id="0" name=""/>
        <dsp:cNvSpPr/>
      </dsp:nvSpPr>
      <dsp:spPr>
        <a:xfrm>
          <a:off x="6610243" y="1577974"/>
          <a:ext cx="4514530" cy="1352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r>
            <a:rPr lang="en-GB" sz="2400" kern="1200" dirty="0"/>
            <a:t>Protect against sophisticated cybersecurity threats</a:t>
          </a:r>
        </a:p>
      </dsp:txBody>
      <dsp:txXfrm>
        <a:off x="6610243" y="1577974"/>
        <a:ext cx="4514530" cy="1352550"/>
      </dsp:txXfrm>
    </dsp:sp>
    <dsp:sp modelId="{CD0BE078-C080-2949-8398-1EFC8C9A1D04}">
      <dsp:nvSpPr>
        <dsp:cNvPr id="0" name=""/>
        <dsp:cNvSpPr/>
      </dsp:nvSpPr>
      <dsp:spPr>
        <a:xfrm>
          <a:off x="5906917" y="3155950"/>
          <a:ext cx="1352550" cy="1352550"/>
        </a:xfrm>
        <a:prstGeom prst="ellipse">
          <a:avLst/>
        </a:prstGeom>
        <a:blipFill>
          <a:blip xmlns:r="http://schemas.openxmlformats.org/officeDocument/2006/relationships" r:embed="rId4"/>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4E6807-80EF-DE48-B2E4-81A8836615A3}">
      <dsp:nvSpPr>
        <dsp:cNvPr id="0" name=""/>
        <dsp:cNvSpPr/>
      </dsp:nvSpPr>
      <dsp:spPr>
        <a:xfrm>
          <a:off x="7259467" y="3155950"/>
          <a:ext cx="3421085" cy="1352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0" rIns="91440" bIns="0" numCol="1" spcCol="1270" anchor="ctr" anchorCtr="0">
          <a:noAutofit/>
        </a:bodyPr>
        <a:lstStyle/>
        <a:p>
          <a:pPr marL="0" lvl="0" indent="0" algn="l" defTabSz="1066800">
            <a:lnSpc>
              <a:spcPct val="90000"/>
            </a:lnSpc>
            <a:spcBef>
              <a:spcPct val="0"/>
            </a:spcBef>
            <a:spcAft>
              <a:spcPct val="35000"/>
            </a:spcAft>
            <a:buNone/>
          </a:pPr>
          <a:r>
            <a:rPr lang="en-GB" sz="2400" kern="1200" dirty="0"/>
            <a:t>Enforce Compliance</a:t>
          </a:r>
        </a:p>
      </dsp:txBody>
      <dsp:txXfrm>
        <a:off x="7259467" y="3155950"/>
        <a:ext cx="3421085" cy="1352550"/>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9C25BA-F9B0-4418-8CA0-3A9DF1256BA5}" type="datetimeFigureOut">
              <a:rPr lang="en-US" smtClean="0"/>
              <a:t>4/25/2025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C5964-3162-43B5-B1EC-63C8D166D7D3}" type="slidenum">
              <a:rPr lang="en-US" smtClean="0"/>
              <a:t>‹#›</a:t>
            </a:fld>
            <a:endParaRPr lang="en-US"/>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slide" Target="../slides/slide1.xml"/><Relationship Id="rId4"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slide" Target="../slides/slide14.xml"/><Relationship Id="rId4"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tags" Target="../tags/tag562.xml"/><Relationship Id="rId2" Type="http://schemas.openxmlformats.org/officeDocument/2006/relationships/tags" Target="../tags/tag561.xml"/><Relationship Id="rId1" Type="http://schemas.openxmlformats.org/officeDocument/2006/relationships/tags" Target="../tags/tag560.xml"/><Relationship Id="rId5" Type="http://schemas.openxmlformats.org/officeDocument/2006/relationships/slide" Target="../slides/slide135.xml"/><Relationship Id="rId4"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tags" Target="../tags/tag567.xml"/><Relationship Id="rId2" Type="http://schemas.openxmlformats.org/officeDocument/2006/relationships/tags" Target="../tags/tag566.xml"/><Relationship Id="rId1" Type="http://schemas.openxmlformats.org/officeDocument/2006/relationships/tags" Target="../tags/tag565.xml"/><Relationship Id="rId5" Type="http://schemas.openxmlformats.org/officeDocument/2006/relationships/slide" Target="../slides/slide136.xml"/><Relationship Id="rId4"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tags" Target="../tags/tag572.xml"/><Relationship Id="rId2" Type="http://schemas.openxmlformats.org/officeDocument/2006/relationships/tags" Target="../tags/tag571.xml"/><Relationship Id="rId1" Type="http://schemas.openxmlformats.org/officeDocument/2006/relationships/tags" Target="../tags/tag570.xml"/><Relationship Id="rId5" Type="http://schemas.openxmlformats.org/officeDocument/2006/relationships/slide" Target="../slides/slide137.xml"/><Relationship Id="rId4"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tags" Target="../tags/tag577.xml"/><Relationship Id="rId2" Type="http://schemas.openxmlformats.org/officeDocument/2006/relationships/tags" Target="../tags/tag576.xml"/><Relationship Id="rId1" Type="http://schemas.openxmlformats.org/officeDocument/2006/relationships/tags" Target="../tags/tag575.xml"/><Relationship Id="rId5" Type="http://schemas.openxmlformats.org/officeDocument/2006/relationships/slide" Target="../slides/slide138.xml"/><Relationship Id="rId4"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tags" Target="../tags/tag584.xml"/><Relationship Id="rId2" Type="http://schemas.openxmlformats.org/officeDocument/2006/relationships/tags" Target="../tags/tag583.xml"/><Relationship Id="rId1" Type="http://schemas.openxmlformats.org/officeDocument/2006/relationships/tags" Target="../tags/tag582.xml"/><Relationship Id="rId5" Type="http://schemas.openxmlformats.org/officeDocument/2006/relationships/slide" Target="../slides/slide140.xml"/><Relationship Id="rId4"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tags" Target="../tags/tag589.xml"/><Relationship Id="rId2" Type="http://schemas.openxmlformats.org/officeDocument/2006/relationships/tags" Target="../tags/tag588.xml"/><Relationship Id="rId1" Type="http://schemas.openxmlformats.org/officeDocument/2006/relationships/tags" Target="../tags/tag587.xml"/><Relationship Id="rId5" Type="http://schemas.openxmlformats.org/officeDocument/2006/relationships/slide" Target="../slides/slide141.xml"/><Relationship Id="rId4"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tags" Target="../tags/tag594.xml"/><Relationship Id="rId2" Type="http://schemas.openxmlformats.org/officeDocument/2006/relationships/tags" Target="../tags/tag593.xml"/><Relationship Id="rId1" Type="http://schemas.openxmlformats.org/officeDocument/2006/relationships/tags" Target="../tags/tag592.xml"/><Relationship Id="rId5" Type="http://schemas.openxmlformats.org/officeDocument/2006/relationships/slide" Target="../slides/slide142.xml"/><Relationship Id="rId4"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slide" Target="../slides/slide15.xml"/><Relationship Id="rId4"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5" Type="http://schemas.openxmlformats.org/officeDocument/2006/relationships/slide" Target="../slides/slide16.xml"/><Relationship Id="rId4"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slide" Target="../slides/slide17.xml"/><Relationship Id="rId4"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slide" Target="../slides/slide18.xml"/><Relationship Id="rId4"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tags" Target="../tags/tag100.xml"/><Relationship Id="rId5" Type="http://schemas.openxmlformats.org/officeDocument/2006/relationships/slide" Target="../slides/slide20.xml"/><Relationship Id="rId4"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 Id="rId5" Type="http://schemas.openxmlformats.org/officeDocument/2006/relationships/slide" Target="../slides/slide21.xml"/><Relationship Id="rId4"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5" Type="http://schemas.openxmlformats.org/officeDocument/2006/relationships/slide" Target="../slides/slide22.xml"/><Relationship Id="rId4"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 Id="rId5" Type="http://schemas.openxmlformats.org/officeDocument/2006/relationships/slide" Target="../slides/slide23.xml"/><Relationship Id="rId4"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tags" Target="../tags/tag128.xml"/><Relationship Id="rId5" Type="http://schemas.openxmlformats.org/officeDocument/2006/relationships/slide" Target="../slides/slide24.xml"/><Relationship Id="rId4"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5" Type="http://schemas.openxmlformats.org/officeDocument/2006/relationships/slide" Target="../slides/slide25.xml"/><Relationship Id="rId4"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 Id="rId5" Type="http://schemas.openxmlformats.org/officeDocument/2006/relationships/slide" Target="../slides/slide26.xml"/><Relationship Id="rId4"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tags" Target="../tags/tag151.xml"/><Relationship Id="rId2" Type="http://schemas.openxmlformats.org/officeDocument/2006/relationships/tags" Target="../tags/tag150.xml"/><Relationship Id="rId1" Type="http://schemas.openxmlformats.org/officeDocument/2006/relationships/tags" Target="../tags/tag149.xml"/><Relationship Id="rId5" Type="http://schemas.openxmlformats.org/officeDocument/2006/relationships/slide" Target="../slides/slide27.xml"/><Relationship Id="rId4"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tags" Target="../tags/tag156.xml"/><Relationship Id="rId5" Type="http://schemas.openxmlformats.org/officeDocument/2006/relationships/slide" Target="../slides/slide28.xml"/><Relationship Id="rId4"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tags" Target="../tags/tag161.xml"/><Relationship Id="rId5" Type="http://schemas.openxmlformats.org/officeDocument/2006/relationships/slide" Target="../slides/slide30.xml"/><Relationship Id="rId4"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 Id="rId5" Type="http://schemas.openxmlformats.org/officeDocument/2006/relationships/slide" Target="../slides/slide31.xml"/><Relationship Id="rId4"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 Id="rId5" Type="http://schemas.openxmlformats.org/officeDocument/2006/relationships/slide" Target="../slides/slide32.xml"/><Relationship Id="rId4"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tags" Target="../tags/tag182.xml"/><Relationship Id="rId5" Type="http://schemas.openxmlformats.org/officeDocument/2006/relationships/slide" Target="../slides/slide33.xml"/><Relationship Id="rId4"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tags" Target="../tags/tag189.xml"/><Relationship Id="rId2" Type="http://schemas.openxmlformats.org/officeDocument/2006/relationships/tags" Target="../tags/tag188.xml"/><Relationship Id="rId1" Type="http://schemas.openxmlformats.org/officeDocument/2006/relationships/tags" Target="../tags/tag187.xml"/><Relationship Id="rId5" Type="http://schemas.openxmlformats.org/officeDocument/2006/relationships/slide" Target="../slides/slide35.xml"/><Relationship Id="rId4"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slide" Target="../slides/slide6.xml"/><Relationship Id="rId4"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tags" Target="../tags/tag196.xml"/><Relationship Id="rId2" Type="http://schemas.openxmlformats.org/officeDocument/2006/relationships/tags" Target="../tags/tag195.xml"/><Relationship Id="rId1" Type="http://schemas.openxmlformats.org/officeDocument/2006/relationships/tags" Target="../tags/tag194.xml"/><Relationship Id="rId5" Type="http://schemas.openxmlformats.org/officeDocument/2006/relationships/slide" Target="../slides/slide37.xml"/><Relationship Id="rId4"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tags" Target="../tags/tag202.xml"/><Relationship Id="rId2" Type="http://schemas.openxmlformats.org/officeDocument/2006/relationships/tags" Target="../tags/tag201.xml"/><Relationship Id="rId1" Type="http://schemas.openxmlformats.org/officeDocument/2006/relationships/tags" Target="../tags/tag200.xml"/><Relationship Id="rId5" Type="http://schemas.openxmlformats.org/officeDocument/2006/relationships/slide" Target="../slides/slide38.xml"/><Relationship Id="rId4"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tags" Target="../tags/tag205.xml"/><Relationship Id="rId5" Type="http://schemas.openxmlformats.org/officeDocument/2006/relationships/slide" Target="../slides/slide39.xml"/><Relationship Id="rId4"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tags" Target="../tags/tag210.xml"/><Relationship Id="rId5" Type="http://schemas.openxmlformats.org/officeDocument/2006/relationships/slide" Target="../slides/slide40.xml"/><Relationship Id="rId4"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tags" Target="../tags/tag215.xml"/><Relationship Id="rId5" Type="http://schemas.openxmlformats.org/officeDocument/2006/relationships/slide" Target="../slides/slide41.xml"/><Relationship Id="rId4"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 Id="rId5" Type="http://schemas.openxmlformats.org/officeDocument/2006/relationships/slide" Target="../slides/slide42.xml"/><Relationship Id="rId4"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tags" Target="../tags/tag227.xml"/><Relationship Id="rId2" Type="http://schemas.openxmlformats.org/officeDocument/2006/relationships/tags" Target="../tags/tag226.xml"/><Relationship Id="rId1" Type="http://schemas.openxmlformats.org/officeDocument/2006/relationships/tags" Target="../tags/tag225.xml"/><Relationship Id="rId5" Type="http://schemas.openxmlformats.org/officeDocument/2006/relationships/slide" Target="../slides/slide46.xml"/><Relationship Id="rId4"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slide" Target="../slides/slide7.xml"/><Relationship Id="rId4"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tags" Target="../tags/tag245.xml"/><Relationship Id="rId2" Type="http://schemas.openxmlformats.org/officeDocument/2006/relationships/tags" Target="../tags/tag244.xml"/><Relationship Id="rId1" Type="http://schemas.openxmlformats.org/officeDocument/2006/relationships/tags" Target="../tags/tag243.xml"/><Relationship Id="rId5" Type="http://schemas.openxmlformats.org/officeDocument/2006/relationships/slide" Target="../slides/slide66.xml"/><Relationship Id="rId4"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tags" Target="../tags/tag250.xml"/><Relationship Id="rId2" Type="http://schemas.openxmlformats.org/officeDocument/2006/relationships/tags" Target="../tags/tag249.xml"/><Relationship Id="rId1" Type="http://schemas.openxmlformats.org/officeDocument/2006/relationships/tags" Target="../tags/tag248.xml"/><Relationship Id="rId5" Type="http://schemas.openxmlformats.org/officeDocument/2006/relationships/slide" Target="../slides/slide67.xml"/><Relationship Id="rId4"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tags" Target="../tags/tag253.xml"/><Relationship Id="rId5" Type="http://schemas.openxmlformats.org/officeDocument/2006/relationships/slide" Target="../slides/slide68.xml"/><Relationship Id="rId4"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tags" Target="../tags/tag260.xml"/><Relationship Id="rId2" Type="http://schemas.openxmlformats.org/officeDocument/2006/relationships/tags" Target="../tags/tag259.xml"/><Relationship Id="rId1" Type="http://schemas.openxmlformats.org/officeDocument/2006/relationships/tags" Target="../tags/tag258.xml"/><Relationship Id="rId5" Type="http://schemas.openxmlformats.org/officeDocument/2006/relationships/slide" Target="../slides/slide69.xml"/><Relationship Id="rId4"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tags" Target="../tags/tag265.xml"/><Relationship Id="rId2" Type="http://schemas.openxmlformats.org/officeDocument/2006/relationships/tags" Target="../tags/tag264.xml"/><Relationship Id="rId1" Type="http://schemas.openxmlformats.org/officeDocument/2006/relationships/tags" Target="../tags/tag263.xml"/><Relationship Id="rId5" Type="http://schemas.openxmlformats.org/officeDocument/2006/relationships/slide" Target="../slides/slide70.xml"/><Relationship Id="rId4"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slide" Target="../slides/slide9.xml"/><Relationship Id="rId4"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tags" Target="../tags/tag270.xml"/><Relationship Id="rId2" Type="http://schemas.openxmlformats.org/officeDocument/2006/relationships/tags" Target="../tags/tag269.xml"/><Relationship Id="rId1" Type="http://schemas.openxmlformats.org/officeDocument/2006/relationships/tags" Target="../tags/tag268.xml"/><Relationship Id="rId5" Type="http://schemas.openxmlformats.org/officeDocument/2006/relationships/slide" Target="../slides/slide71.xml"/><Relationship Id="rId4"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tags" Target="../tags/tag275.xml"/><Relationship Id="rId2" Type="http://schemas.openxmlformats.org/officeDocument/2006/relationships/tags" Target="../tags/tag274.xml"/><Relationship Id="rId1" Type="http://schemas.openxmlformats.org/officeDocument/2006/relationships/tags" Target="../tags/tag273.xml"/><Relationship Id="rId5" Type="http://schemas.openxmlformats.org/officeDocument/2006/relationships/slide" Target="../slides/slide73.xml"/><Relationship Id="rId4"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tags" Target="../tags/tag280.xml"/><Relationship Id="rId2" Type="http://schemas.openxmlformats.org/officeDocument/2006/relationships/tags" Target="../tags/tag279.xml"/><Relationship Id="rId1" Type="http://schemas.openxmlformats.org/officeDocument/2006/relationships/tags" Target="../tags/tag278.xml"/><Relationship Id="rId5" Type="http://schemas.openxmlformats.org/officeDocument/2006/relationships/slide" Target="../slides/slide74.xml"/><Relationship Id="rId4"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tags" Target="../tags/tag285.xml"/><Relationship Id="rId2" Type="http://schemas.openxmlformats.org/officeDocument/2006/relationships/tags" Target="../tags/tag284.xml"/><Relationship Id="rId1" Type="http://schemas.openxmlformats.org/officeDocument/2006/relationships/tags" Target="../tags/tag283.xml"/><Relationship Id="rId5" Type="http://schemas.openxmlformats.org/officeDocument/2006/relationships/slide" Target="../slides/slide75.xml"/><Relationship Id="rId4"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tags" Target="../tags/tag290.xml"/><Relationship Id="rId2" Type="http://schemas.openxmlformats.org/officeDocument/2006/relationships/tags" Target="../tags/tag289.xml"/><Relationship Id="rId1" Type="http://schemas.openxmlformats.org/officeDocument/2006/relationships/tags" Target="../tags/tag288.xml"/><Relationship Id="rId5" Type="http://schemas.openxmlformats.org/officeDocument/2006/relationships/slide" Target="../slides/slide76.xml"/><Relationship Id="rId4"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tags" Target="../tags/tag295.xml"/><Relationship Id="rId2" Type="http://schemas.openxmlformats.org/officeDocument/2006/relationships/tags" Target="../tags/tag294.xml"/><Relationship Id="rId1" Type="http://schemas.openxmlformats.org/officeDocument/2006/relationships/tags" Target="../tags/tag293.xml"/><Relationship Id="rId5" Type="http://schemas.openxmlformats.org/officeDocument/2006/relationships/slide" Target="../slides/slide77.xml"/><Relationship Id="rId4"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tags" Target="../tags/tag300.xml"/><Relationship Id="rId2" Type="http://schemas.openxmlformats.org/officeDocument/2006/relationships/tags" Target="../tags/tag299.xml"/><Relationship Id="rId1" Type="http://schemas.openxmlformats.org/officeDocument/2006/relationships/tags" Target="../tags/tag298.xml"/><Relationship Id="rId5" Type="http://schemas.openxmlformats.org/officeDocument/2006/relationships/slide" Target="../slides/slide78.xml"/><Relationship Id="rId4"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tags" Target="../tags/tag305.xml"/><Relationship Id="rId2" Type="http://schemas.openxmlformats.org/officeDocument/2006/relationships/tags" Target="../tags/tag304.xml"/><Relationship Id="rId1" Type="http://schemas.openxmlformats.org/officeDocument/2006/relationships/tags" Target="../tags/tag303.xml"/><Relationship Id="rId5" Type="http://schemas.openxmlformats.org/officeDocument/2006/relationships/slide" Target="../slides/slide80.xml"/><Relationship Id="rId4"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 Id="rId5" Type="http://schemas.openxmlformats.org/officeDocument/2006/relationships/slide" Target="../slides/slide81.xml"/><Relationship Id="rId4"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tags" Target="../tags/tag315.xml"/><Relationship Id="rId2" Type="http://schemas.openxmlformats.org/officeDocument/2006/relationships/tags" Target="../tags/tag314.xml"/><Relationship Id="rId1" Type="http://schemas.openxmlformats.org/officeDocument/2006/relationships/tags" Target="../tags/tag313.xml"/><Relationship Id="rId5" Type="http://schemas.openxmlformats.org/officeDocument/2006/relationships/slide" Target="../slides/slide83.xml"/><Relationship Id="rId4"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slide" Target="../slides/slide10.xml"/><Relationship Id="rId4"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tags" Target="../tags/tag320.xml"/><Relationship Id="rId2" Type="http://schemas.openxmlformats.org/officeDocument/2006/relationships/tags" Target="../tags/tag319.xml"/><Relationship Id="rId1" Type="http://schemas.openxmlformats.org/officeDocument/2006/relationships/tags" Target="../tags/tag318.xml"/><Relationship Id="rId5" Type="http://schemas.openxmlformats.org/officeDocument/2006/relationships/slide" Target="../slides/slide84.xml"/><Relationship Id="rId4"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tags" Target="../tags/tag325.xml"/><Relationship Id="rId2" Type="http://schemas.openxmlformats.org/officeDocument/2006/relationships/tags" Target="../tags/tag324.xml"/><Relationship Id="rId1" Type="http://schemas.openxmlformats.org/officeDocument/2006/relationships/tags" Target="../tags/tag323.xml"/><Relationship Id="rId5" Type="http://schemas.openxmlformats.org/officeDocument/2006/relationships/slide" Target="../slides/slide85.xml"/><Relationship Id="rId4"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tags" Target="../tags/tag330.xml"/><Relationship Id="rId2" Type="http://schemas.openxmlformats.org/officeDocument/2006/relationships/tags" Target="../tags/tag329.xml"/><Relationship Id="rId1" Type="http://schemas.openxmlformats.org/officeDocument/2006/relationships/tags" Target="../tags/tag328.xml"/><Relationship Id="rId5" Type="http://schemas.openxmlformats.org/officeDocument/2006/relationships/slide" Target="../slides/slide86.xml"/><Relationship Id="rId4"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tags" Target="../tags/tag343.xml"/><Relationship Id="rId2" Type="http://schemas.openxmlformats.org/officeDocument/2006/relationships/tags" Target="../tags/tag342.xml"/><Relationship Id="rId1" Type="http://schemas.openxmlformats.org/officeDocument/2006/relationships/tags" Target="../tags/tag341.xml"/><Relationship Id="rId5" Type="http://schemas.openxmlformats.org/officeDocument/2006/relationships/slide" Target="../slides/slide88.xml"/><Relationship Id="rId4"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tags" Target="../tags/tag356.xml"/><Relationship Id="rId2" Type="http://schemas.openxmlformats.org/officeDocument/2006/relationships/tags" Target="../tags/tag355.xml"/><Relationship Id="rId1" Type="http://schemas.openxmlformats.org/officeDocument/2006/relationships/tags" Target="../tags/tag354.xml"/><Relationship Id="rId5" Type="http://schemas.openxmlformats.org/officeDocument/2006/relationships/slide" Target="../slides/slide90.xml"/><Relationship Id="rId4"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tags" Target="../tags/tag361.xml"/><Relationship Id="rId2" Type="http://schemas.openxmlformats.org/officeDocument/2006/relationships/tags" Target="../tags/tag360.xml"/><Relationship Id="rId1" Type="http://schemas.openxmlformats.org/officeDocument/2006/relationships/tags" Target="../tags/tag359.xml"/><Relationship Id="rId5" Type="http://schemas.openxmlformats.org/officeDocument/2006/relationships/slide" Target="../slides/slide91.xml"/><Relationship Id="rId4"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tags" Target="../tags/tag366.xml"/><Relationship Id="rId2" Type="http://schemas.openxmlformats.org/officeDocument/2006/relationships/tags" Target="../tags/tag365.xml"/><Relationship Id="rId1" Type="http://schemas.openxmlformats.org/officeDocument/2006/relationships/tags" Target="../tags/tag364.xml"/><Relationship Id="rId5" Type="http://schemas.openxmlformats.org/officeDocument/2006/relationships/slide" Target="../slides/slide92.xml"/><Relationship Id="rId4"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tags" Target="../tags/tag371.xml"/><Relationship Id="rId2" Type="http://schemas.openxmlformats.org/officeDocument/2006/relationships/tags" Target="../tags/tag370.xml"/><Relationship Id="rId1" Type="http://schemas.openxmlformats.org/officeDocument/2006/relationships/tags" Target="../tags/tag369.xml"/><Relationship Id="rId5" Type="http://schemas.openxmlformats.org/officeDocument/2006/relationships/slide" Target="../slides/slide93.xml"/><Relationship Id="rId4"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tags" Target="../tags/tag376.xml"/><Relationship Id="rId2" Type="http://schemas.openxmlformats.org/officeDocument/2006/relationships/tags" Target="../tags/tag375.xml"/><Relationship Id="rId1" Type="http://schemas.openxmlformats.org/officeDocument/2006/relationships/tags" Target="../tags/tag374.xml"/><Relationship Id="rId5" Type="http://schemas.openxmlformats.org/officeDocument/2006/relationships/slide" Target="../slides/slide95.xml"/><Relationship Id="rId4"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tags" Target="../tags/tag381.xml"/><Relationship Id="rId2" Type="http://schemas.openxmlformats.org/officeDocument/2006/relationships/tags" Target="../tags/tag380.xml"/><Relationship Id="rId1" Type="http://schemas.openxmlformats.org/officeDocument/2006/relationships/tags" Target="../tags/tag379.xml"/><Relationship Id="rId5" Type="http://schemas.openxmlformats.org/officeDocument/2006/relationships/slide" Target="../slides/slide96.xml"/><Relationship Id="rId4"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slide" Target="../slides/slide11.xml"/><Relationship Id="rId4"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tags" Target="../tags/tag394.xml"/><Relationship Id="rId2" Type="http://schemas.openxmlformats.org/officeDocument/2006/relationships/tags" Target="../tags/tag393.xml"/><Relationship Id="rId1" Type="http://schemas.openxmlformats.org/officeDocument/2006/relationships/tags" Target="../tags/tag392.xml"/><Relationship Id="rId5" Type="http://schemas.openxmlformats.org/officeDocument/2006/relationships/slide" Target="../slides/slide99.xml"/><Relationship Id="rId4"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tags" Target="../tags/tag399.xml"/><Relationship Id="rId2" Type="http://schemas.openxmlformats.org/officeDocument/2006/relationships/tags" Target="../tags/tag398.xml"/><Relationship Id="rId1" Type="http://schemas.openxmlformats.org/officeDocument/2006/relationships/tags" Target="../tags/tag397.xml"/><Relationship Id="rId5" Type="http://schemas.openxmlformats.org/officeDocument/2006/relationships/slide" Target="../slides/slide100.xml"/><Relationship Id="rId4"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tags" Target="../tags/tag404.xml"/><Relationship Id="rId2" Type="http://schemas.openxmlformats.org/officeDocument/2006/relationships/tags" Target="../tags/tag403.xml"/><Relationship Id="rId1" Type="http://schemas.openxmlformats.org/officeDocument/2006/relationships/tags" Target="../tags/tag402.xml"/><Relationship Id="rId5" Type="http://schemas.openxmlformats.org/officeDocument/2006/relationships/slide" Target="../slides/slide102.xml"/><Relationship Id="rId4"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tags" Target="../tags/tag409.xml"/><Relationship Id="rId2" Type="http://schemas.openxmlformats.org/officeDocument/2006/relationships/tags" Target="../tags/tag408.xml"/><Relationship Id="rId1" Type="http://schemas.openxmlformats.org/officeDocument/2006/relationships/tags" Target="../tags/tag407.xml"/><Relationship Id="rId5" Type="http://schemas.openxmlformats.org/officeDocument/2006/relationships/slide" Target="../slides/slide103.xml"/><Relationship Id="rId4"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tags" Target="../tags/tag414.xml"/><Relationship Id="rId2" Type="http://schemas.openxmlformats.org/officeDocument/2006/relationships/tags" Target="../tags/tag413.xml"/><Relationship Id="rId1" Type="http://schemas.openxmlformats.org/officeDocument/2006/relationships/tags" Target="../tags/tag412.xml"/><Relationship Id="rId5" Type="http://schemas.openxmlformats.org/officeDocument/2006/relationships/slide" Target="../slides/slide104.xml"/><Relationship Id="rId4"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tags" Target="../tags/tag419.xml"/><Relationship Id="rId2" Type="http://schemas.openxmlformats.org/officeDocument/2006/relationships/tags" Target="../tags/tag418.xml"/><Relationship Id="rId1" Type="http://schemas.openxmlformats.org/officeDocument/2006/relationships/tags" Target="../tags/tag417.xml"/><Relationship Id="rId5" Type="http://schemas.openxmlformats.org/officeDocument/2006/relationships/slide" Target="../slides/slide105.xml"/><Relationship Id="rId4"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tags" Target="../tags/tag424.xml"/><Relationship Id="rId2" Type="http://schemas.openxmlformats.org/officeDocument/2006/relationships/tags" Target="../tags/tag423.xml"/><Relationship Id="rId1" Type="http://schemas.openxmlformats.org/officeDocument/2006/relationships/tags" Target="../tags/tag422.xml"/><Relationship Id="rId5" Type="http://schemas.openxmlformats.org/officeDocument/2006/relationships/slide" Target="../slides/slide107.xml"/><Relationship Id="rId4"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tags" Target="../tags/tag429.xml"/><Relationship Id="rId2" Type="http://schemas.openxmlformats.org/officeDocument/2006/relationships/tags" Target="../tags/tag428.xml"/><Relationship Id="rId1" Type="http://schemas.openxmlformats.org/officeDocument/2006/relationships/tags" Target="../tags/tag427.xml"/><Relationship Id="rId5" Type="http://schemas.openxmlformats.org/officeDocument/2006/relationships/slide" Target="../slides/slide108.xml"/><Relationship Id="rId4"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tags" Target="../tags/tag434.xml"/><Relationship Id="rId2" Type="http://schemas.openxmlformats.org/officeDocument/2006/relationships/tags" Target="../tags/tag433.xml"/><Relationship Id="rId1" Type="http://schemas.openxmlformats.org/officeDocument/2006/relationships/tags" Target="../tags/tag432.xml"/><Relationship Id="rId5" Type="http://schemas.openxmlformats.org/officeDocument/2006/relationships/slide" Target="../slides/slide109.xml"/><Relationship Id="rId4"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tags" Target="../tags/tag439.xml"/><Relationship Id="rId2" Type="http://schemas.openxmlformats.org/officeDocument/2006/relationships/tags" Target="../tags/tag438.xml"/><Relationship Id="rId1" Type="http://schemas.openxmlformats.org/officeDocument/2006/relationships/tags" Target="../tags/tag437.xml"/><Relationship Id="rId5" Type="http://schemas.openxmlformats.org/officeDocument/2006/relationships/slide" Target="../slides/slide110.xml"/><Relationship Id="rId4"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 Target="../slides/slide12.xml"/><Relationship Id="rId4"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tags" Target="../tags/tag444.xml"/><Relationship Id="rId2" Type="http://schemas.openxmlformats.org/officeDocument/2006/relationships/tags" Target="../tags/tag443.xml"/><Relationship Id="rId1" Type="http://schemas.openxmlformats.org/officeDocument/2006/relationships/tags" Target="../tags/tag442.xml"/><Relationship Id="rId5" Type="http://schemas.openxmlformats.org/officeDocument/2006/relationships/slide" Target="../slides/slide111.xml"/><Relationship Id="rId4"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tags" Target="../tags/tag449.xml"/><Relationship Id="rId2" Type="http://schemas.openxmlformats.org/officeDocument/2006/relationships/tags" Target="../tags/tag448.xml"/><Relationship Id="rId1" Type="http://schemas.openxmlformats.org/officeDocument/2006/relationships/tags" Target="../tags/tag447.xml"/><Relationship Id="rId5" Type="http://schemas.openxmlformats.org/officeDocument/2006/relationships/slide" Target="../slides/slide112.xml"/><Relationship Id="rId4"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tags" Target="../tags/tag454.xml"/><Relationship Id="rId2" Type="http://schemas.openxmlformats.org/officeDocument/2006/relationships/tags" Target="../tags/tag453.xml"/><Relationship Id="rId1" Type="http://schemas.openxmlformats.org/officeDocument/2006/relationships/tags" Target="../tags/tag452.xml"/><Relationship Id="rId5" Type="http://schemas.openxmlformats.org/officeDocument/2006/relationships/slide" Target="../slides/slide113.xml"/><Relationship Id="rId4"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tags" Target="../tags/tag459.xml"/><Relationship Id="rId2" Type="http://schemas.openxmlformats.org/officeDocument/2006/relationships/tags" Target="../tags/tag458.xml"/><Relationship Id="rId1" Type="http://schemas.openxmlformats.org/officeDocument/2006/relationships/tags" Target="../tags/tag457.xml"/><Relationship Id="rId5" Type="http://schemas.openxmlformats.org/officeDocument/2006/relationships/slide" Target="../slides/slide114.xml"/><Relationship Id="rId4"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tags" Target="../tags/tag464.xml"/><Relationship Id="rId2" Type="http://schemas.openxmlformats.org/officeDocument/2006/relationships/tags" Target="../tags/tag463.xml"/><Relationship Id="rId1" Type="http://schemas.openxmlformats.org/officeDocument/2006/relationships/tags" Target="../tags/tag462.xml"/><Relationship Id="rId5" Type="http://schemas.openxmlformats.org/officeDocument/2006/relationships/slide" Target="../slides/slide115.xml"/><Relationship Id="rId4"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tags" Target="../tags/tag469.xml"/><Relationship Id="rId2" Type="http://schemas.openxmlformats.org/officeDocument/2006/relationships/tags" Target="../tags/tag468.xml"/><Relationship Id="rId1" Type="http://schemas.openxmlformats.org/officeDocument/2006/relationships/tags" Target="../tags/tag467.xml"/><Relationship Id="rId5" Type="http://schemas.openxmlformats.org/officeDocument/2006/relationships/slide" Target="../slides/slide116.xml"/><Relationship Id="rId4"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tags" Target="../tags/tag474.xml"/><Relationship Id="rId2" Type="http://schemas.openxmlformats.org/officeDocument/2006/relationships/tags" Target="../tags/tag473.xml"/><Relationship Id="rId1" Type="http://schemas.openxmlformats.org/officeDocument/2006/relationships/tags" Target="../tags/tag472.xml"/><Relationship Id="rId5" Type="http://schemas.openxmlformats.org/officeDocument/2006/relationships/slide" Target="../slides/slide117.xml"/><Relationship Id="rId4"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tags" Target="../tags/tag479.xml"/><Relationship Id="rId2" Type="http://schemas.openxmlformats.org/officeDocument/2006/relationships/tags" Target="../tags/tag478.xml"/><Relationship Id="rId1" Type="http://schemas.openxmlformats.org/officeDocument/2006/relationships/tags" Target="../tags/tag477.xml"/><Relationship Id="rId5" Type="http://schemas.openxmlformats.org/officeDocument/2006/relationships/slide" Target="../slides/slide118.xml"/><Relationship Id="rId4"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tags" Target="../tags/tag484.xml"/><Relationship Id="rId2" Type="http://schemas.openxmlformats.org/officeDocument/2006/relationships/tags" Target="../tags/tag483.xml"/><Relationship Id="rId1" Type="http://schemas.openxmlformats.org/officeDocument/2006/relationships/tags" Target="../tags/tag482.xml"/><Relationship Id="rId5" Type="http://schemas.openxmlformats.org/officeDocument/2006/relationships/slide" Target="../slides/slide120.xml"/><Relationship Id="rId4"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tags" Target="../tags/tag489.xml"/><Relationship Id="rId2" Type="http://schemas.openxmlformats.org/officeDocument/2006/relationships/tags" Target="../tags/tag488.xml"/><Relationship Id="rId1" Type="http://schemas.openxmlformats.org/officeDocument/2006/relationships/tags" Target="../tags/tag487.xml"/><Relationship Id="rId5" Type="http://schemas.openxmlformats.org/officeDocument/2006/relationships/slide" Target="../slides/slide121.xml"/><Relationship Id="rId4"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5" Type="http://schemas.openxmlformats.org/officeDocument/2006/relationships/slide" Target="../slides/slide13.xml"/><Relationship Id="rId4"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tags" Target="../tags/tag502.xml"/><Relationship Id="rId2" Type="http://schemas.openxmlformats.org/officeDocument/2006/relationships/tags" Target="../tags/tag501.xml"/><Relationship Id="rId1" Type="http://schemas.openxmlformats.org/officeDocument/2006/relationships/tags" Target="../tags/tag500.xml"/><Relationship Id="rId5" Type="http://schemas.openxmlformats.org/officeDocument/2006/relationships/slide" Target="../slides/slide123.xml"/><Relationship Id="rId4"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tags" Target="../tags/tag507.xml"/><Relationship Id="rId2" Type="http://schemas.openxmlformats.org/officeDocument/2006/relationships/tags" Target="../tags/tag506.xml"/><Relationship Id="rId1" Type="http://schemas.openxmlformats.org/officeDocument/2006/relationships/tags" Target="../tags/tag505.xml"/><Relationship Id="rId5" Type="http://schemas.openxmlformats.org/officeDocument/2006/relationships/slide" Target="../slides/slide124.xml"/><Relationship Id="rId4"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tags" Target="../tags/tag512.xml"/><Relationship Id="rId2" Type="http://schemas.openxmlformats.org/officeDocument/2006/relationships/tags" Target="../tags/tag511.xml"/><Relationship Id="rId1" Type="http://schemas.openxmlformats.org/officeDocument/2006/relationships/tags" Target="../tags/tag510.xml"/><Relationship Id="rId5" Type="http://schemas.openxmlformats.org/officeDocument/2006/relationships/slide" Target="../slides/slide125.xml"/><Relationship Id="rId4"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tags" Target="../tags/tag517.xml"/><Relationship Id="rId2" Type="http://schemas.openxmlformats.org/officeDocument/2006/relationships/tags" Target="../tags/tag516.xml"/><Relationship Id="rId1" Type="http://schemas.openxmlformats.org/officeDocument/2006/relationships/tags" Target="../tags/tag515.xml"/><Relationship Id="rId5" Type="http://schemas.openxmlformats.org/officeDocument/2006/relationships/slide" Target="../slides/slide126.xml"/><Relationship Id="rId4"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tags" Target="../tags/tag522.xml"/><Relationship Id="rId2" Type="http://schemas.openxmlformats.org/officeDocument/2006/relationships/tags" Target="../tags/tag521.xml"/><Relationship Id="rId1" Type="http://schemas.openxmlformats.org/officeDocument/2006/relationships/tags" Target="../tags/tag520.xml"/><Relationship Id="rId5" Type="http://schemas.openxmlformats.org/officeDocument/2006/relationships/slide" Target="../slides/slide127.xml"/><Relationship Id="rId4"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tags" Target="../tags/tag527.xml"/><Relationship Id="rId2" Type="http://schemas.openxmlformats.org/officeDocument/2006/relationships/tags" Target="../tags/tag526.xml"/><Relationship Id="rId1" Type="http://schemas.openxmlformats.org/officeDocument/2006/relationships/tags" Target="../tags/tag525.xml"/><Relationship Id="rId5" Type="http://schemas.openxmlformats.org/officeDocument/2006/relationships/slide" Target="../slides/slide128.xml"/><Relationship Id="rId4"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tags" Target="../tags/tag532.xml"/><Relationship Id="rId2" Type="http://schemas.openxmlformats.org/officeDocument/2006/relationships/tags" Target="../tags/tag531.xml"/><Relationship Id="rId1" Type="http://schemas.openxmlformats.org/officeDocument/2006/relationships/tags" Target="../tags/tag530.xml"/><Relationship Id="rId5" Type="http://schemas.openxmlformats.org/officeDocument/2006/relationships/slide" Target="../slides/slide129.xml"/><Relationship Id="rId4"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tags" Target="../tags/tag537.xml"/><Relationship Id="rId2" Type="http://schemas.openxmlformats.org/officeDocument/2006/relationships/tags" Target="../tags/tag536.xml"/><Relationship Id="rId1" Type="http://schemas.openxmlformats.org/officeDocument/2006/relationships/tags" Target="../tags/tag535.xml"/><Relationship Id="rId5" Type="http://schemas.openxmlformats.org/officeDocument/2006/relationships/slide" Target="../slides/slide130.xml"/><Relationship Id="rId4"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tags" Target="../tags/tag542.xml"/><Relationship Id="rId2" Type="http://schemas.openxmlformats.org/officeDocument/2006/relationships/tags" Target="../tags/tag541.xml"/><Relationship Id="rId1" Type="http://schemas.openxmlformats.org/officeDocument/2006/relationships/tags" Target="../tags/tag540.xml"/><Relationship Id="rId5" Type="http://schemas.openxmlformats.org/officeDocument/2006/relationships/slide" Target="../slides/slide131.xml"/><Relationship Id="rId4"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tags" Target="../tags/tag547.xml"/><Relationship Id="rId2" Type="http://schemas.openxmlformats.org/officeDocument/2006/relationships/tags" Target="../tags/tag546.xml"/><Relationship Id="rId1" Type="http://schemas.openxmlformats.org/officeDocument/2006/relationships/tags" Target="../tags/tag545.xml"/><Relationship Id="rId5" Type="http://schemas.openxmlformats.org/officeDocument/2006/relationships/slide" Target="../slides/slide132.xml"/><Relationship Id="rId4"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5C70D-8F04-BC41-9974-F212D3A3DC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Tree>
    <p:extLst>
      <p:ext uri="{BB962C8B-B14F-4D97-AF65-F5344CB8AC3E}">
        <p14:creationId xmlns:p14="http://schemas.microsoft.com/office/powerpoint/2010/main" val="2983038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3831396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47423E"/>
                </a:solidFill>
                <a:effectLst/>
                <a:latin typeface="Oracle Sans" panose="020B0503020204020204" pitchFamily="34" charset="0"/>
              </a:rPr>
              <a:t>Regional Network Topology:</a:t>
            </a:r>
            <a:r>
              <a:rPr lang="en-US" b="0" i="0" dirty="0">
                <a:solidFill>
                  <a:srgbClr val="47423E"/>
                </a:solidFill>
                <a:effectLst/>
                <a:latin typeface="Oracle Sans" panose="020B0503020204020204" pitchFamily="34" charset="0"/>
              </a:rPr>
              <a:t> </a:t>
            </a:r>
            <a:r>
              <a:rPr lang="en-US" b="0" i="0" u="sng" dirty="0">
                <a:solidFill>
                  <a:srgbClr val="47423E"/>
                </a:solidFill>
                <a:effectLst/>
                <a:latin typeface="Oracle Sans" panose="020B0503020204020204" pitchFamily="34" charset="0"/>
              </a:rPr>
              <a:t>high-level topology </a:t>
            </a:r>
            <a:r>
              <a:rPr lang="en-US" b="0" i="0" dirty="0">
                <a:solidFill>
                  <a:srgbClr val="47423E"/>
                </a:solidFill>
                <a:effectLst/>
                <a:latin typeface="Oracle Sans" panose="020B0503020204020204" pitchFamily="34" charset="0"/>
              </a:rPr>
              <a:t>of your entire network within a region.</a:t>
            </a:r>
          </a:p>
          <a:p>
            <a:pPr algn="l">
              <a:buFont typeface="Arial" panose="020B0604020202020204" pitchFamily="34" charset="0"/>
              <a:buNone/>
            </a:pPr>
            <a:r>
              <a:rPr lang="en-US" b="0" i="0" dirty="0">
                <a:solidFill>
                  <a:srgbClr val="47423E"/>
                </a:solidFill>
                <a:effectLst/>
                <a:latin typeface="Oracle Sans" panose="020B0503020204020204" pitchFamily="34" charset="0"/>
              </a:rPr>
              <a:t>includes DRGs, VCNs, CPEs, and various types of gateways.</a:t>
            </a:r>
          </a:p>
          <a:p>
            <a:pPr algn="l">
              <a:buFont typeface="Arial" panose="020B0604020202020204" pitchFamily="34" charset="0"/>
              <a:buNone/>
            </a:pPr>
            <a:endParaRPr lang="en-US" b="1" i="0" dirty="0">
              <a:solidFill>
                <a:srgbClr val="47423E"/>
              </a:solidFill>
              <a:effectLst/>
              <a:latin typeface="Oracle Sans" panose="020B0503020204020204" pitchFamily="34" charset="0"/>
            </a:endParaRPr>
          </a:p>
          <a:p>
            <a:pPr algn="l">
              <a:buFont typeface="Arial" panose="020B0604020202020204" pitchFamily="34" charset="0"/>
              <a:buChar char="•"/>
            </a:pPr>
            <a:r>
              <a:rPr lang="en-US" b="1" i="0" dirty="0">
                <a:solidFill>
                  <a:srgbClr val="47423E"/>
                </a:solidFill>
                <a:effectLst/>
                <a:latin typeface="Oracle Sans" panose="020B0503020204020204" pitchFamily="34" charset="0"/>
              </a:rPr>
              <a:t>Cloud Network Topology:</a:t>
            </a:r>
            <a:r>
              <a:rPr lang="en-US" b="0" i="0" dirty="0">
                <a:solidFill>
                  <a:srgbClr val="47423E"/>
                </a:solidFill>
                <a:effectLst/>
                <a:latin typeface="Oracle Sans" panose="020B0503020204020204" pitchFamily="34" charset="0"/>
              </a:rPr>
              <a:t> </a:t>
            </a:r>
            <a:r>
              <a:rPr lang="en-US" b="0" i="0" u="sng" dirty="0">
                <a:solidFill>
                  <a:srgbClr val="47423E"/>
                </a:solidFill>
                <a:effectLst/>
                <a:latin typeface="Oracle Sans" panose="020B0503020204020204" pitchFamily="34" charset="0"/>
              </a:rPr>
              <a:t>a single VCN </a:t>
            </a:r>
            <a:r>
              <a:rPr lang="en-US" b="0" i="0" dirty="0">
                <a:solidFill>
                  <a:srgbClr val="47423E"/>
                </a:solidFill>
                <a:effectLst/>
                <a:latin typeface="Oracle Sans" panose="020B0503020204020204" pitchFamily="34" charset="0"/>
              </a:rPr>
              <a:t>including its subnets and routing configuration. </a:t>
            </a:r>
          </a:p>
          <a:p>
            <a:pPr algn="l">
              <a:buFont typeface="Arial" panose="020B0604020202020204" pitchFamily="34" charset="0"/>
              <a:buNone/>
            </a:pPr>
            <a:r>
              <a:rPr lang="en-US" b="0" i="0" dirty="0">
                <a:solidFill>
                  <a:srgbClr val="47423E"/>
                </a:solidFill>
                <a:effectLst/>
                <a:latin typeface="Oracle Sans" panose="020B0503020204020204" pitchFamily="34" charset="0"/>
              </a:rPr>
              <a:t>includes subnets, VLANs, and gateways to other resources.</a:t>
            </a:r>
          </a:p>
          <a:p>
            <a:endParaRPr lang="en-US" dirty="0"/>
          </a:p>
        </p:txBody>
      </p:sp>
      <p:sp>
        <p:nvSpPr>
          <p:cNvPr id="4" name="Slide Number Placeholder 3"/>
          <p:cNvSpPr>
            <a:spLocks noGrp="1"/>
          </p:cNvSpPr>
          <p:nvPr>
            <p:ph type="sldNum" sz="quarter" idx="5"/>
          </p:nvPr>
        </p:nvSpPr>
        <p:spPr/>
        <p:txBody>
          <a:bodyPr/>
          <a:lstStyle/>
          <a:p>
            <a:fld id="{68DDF44E-1BFE-4839-87E9-6E8FCA3F58D2}" type="slidenum">
              <a:rPr lang="en-US" smtClean="0"/>
              <a:t>134</a:t>
            </a:fld>
            <a:endParaRPr lang="en-US"/>
          </a:p>
        </p:txBody>
      </p:sp>
    </p:spTree>
    <p:extLst>
      <p:ext uri="{BB962C8B-B14F-4D97-AF65-F5344CB8AC3E}">
        <p14:creationId xmlns:p14="http://schemas.microsoft.com/office/powerpoint/2010/main" val="806383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797999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3535885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65173416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9473785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47423E"/>
                </a:solidFill>
                <a:effectLst/>
                <a:latin typeface="Oracle Sans" panose="020B0503020204020204" pitchFamily="34" charset="0"/>
              </a:rPr>
              <a:t>Regional Network Topology:</a:t>
            </a:r>
            <a:r>
              <a:rPr lang="en-US" b="0" i="0" dirty="0">
                <a:solidFill>
                  <a:srgbClr val="47423E"/>
                </a:solidFill>
                <a:effectLst/>
                <a:latin typeface="Oracle Sans" panose="020B0503020204020204" pitchFamily="34" charset="0"/>
              </a:rPr>
              <a:t> </a:t>
            </a:r>
            <a:r>
              <a:rPr lang="en-US" b="0" i="0" u="sng" dirty="0">
                <a:solidFill>
                  <a:srgbClr val="47423E"/>
                </a:solidFill>
                <a:effectLst/>
                <a:latin typeface="Oracle Sans" panose="020B0503020204020204" pitchFamily="34" charset="0"/>
              </a:rPr>
              <a:t>high-level topology </a:t>
            </a:r>
            <a:r>
              <a:rPr lang="en-US" b="0" i="0" dirty="0">
                <a:solidFill>
                  <a:srgbClr val="47423E"/>
                </a:solidFill>
                <a:effectLst/>
                <a:latin typeface="Oracle Sans" panose="020B0503020204020204" pitchFamily="34" charset="0"/>
              </a:rPr>
              <a:t>of your entire network within a region.</a:t>
            </a:r>
          </a:p>
          <a:p>
            <a:pPr algn="l">
              <a:buFont typeface="Arial" panose="020B0604020202020204" pitchFamily="34" charset="0"/>
              <a:buNone/>
            </a:pPr>
            <a:r>
              <a:rPr lang="en-US" b="0" i="0" dirty="0">
                <a:solidFill>
                  <a:srgbClr val="47423E"/>
                </a:solidFill>
                <a:effectLst/>
                <a:latin typeface="Oracle Sans" panose="020B0503020204020204" pitchFamily="34" charset="0"/>
              </a:rPr>
              <a:t>includes DRGs, VCNs, CPEs, and various types of gateways.</a:t>
            </a:r>
          </a:p>
          <a:p>
            <a:pPr algn="l">
              <a:buFont typeface="Arial" panose="020B0604020202020204" pitchFamily="34" charset="0"/>
              <a:buNone/>
            </a:pPr>
            <a:endParaRPr lang="en-US" b="1" i="0" dirty="0">
              <a:solidFill>
                <a:srgbClr val="47423E"/>
              </a:solidFill>
              <a:effectLst/>
              <a:latin typeface="Oracle Sans" panose="020B0503020204020204" pitchFamily="34" charset="0"/>
            </a:endParaRPr>
          </a:p>
          <a:p>
            <a:pPr algn="l">
              <a:buFont typeface="Arial" panose="020B0604020202020204" pitchFamily="34" charset="0"/>
              <a:buChar char="•"/>
            </a:pPr>
            <a:r>
              <a:rPr lang="en-US" b="1" i="0" dirty="0">
                <a:solidFill>
                  <a:srgbClr val="47423E"/>
                </a:solidFill>
                <a:effectLst/>
                <a:latin typeface="Oracle Sans" panose="020B0503020204020204" pitchFamily="34" charset="0"/>
              </a:rPr>
              <a:t>Cloud Network Topology:</a:t>
            </a:r>
            <a:r>
              <a:rPr lang="en-US" b="0" i="0" dirty="0">
                <a:solidFill>
                  <a:srgbClr val="47423E"/>
                </a:solidFill>
                <a:effectLst/>
                <a:latin typeface="Oracle Sans" panose="020B0503020204020204" pitchFamily="34" charset="0"/>
              </a:rPr>
              <a:t> </a:t>
            </a:r>
            <a:r>
              <a:rPr lang="en-US" b="0" i="0" u="sng" dirty="0">
                <a:solidFill>
                  <a:srgbClr val="47423E"/>
                </a:solidFill>
                <a:effectLst/>
                <a:latin typeface="Oracle Sans" panose="020B0503020204020204" pitchFamily="34" charset="0"/>
              </a:rPr>
              <a:t>a single VCN </a:t>
            </a:r>
            <a:r>
              <a:rPr lang="en-US" b="0" i="0" dirty="0">
                <a:solidFill>
                  <a:srgbClr val="47423E"/>
                </a:solidFill>
                <a:effectLst/>
                <a:latin typeface="Oracle Sans" panose="020B0503020204020204" pitchFamily="34" charset="0"/>
              </a:rPr>
              <a:t>including its subnets and routing configuration. </a:t>
            </a:r>
          </a:p>
          <a:p>
            <a:pPr algn="l">
              <a:buFont typeface="Arial" panose="020B0604020202020204" pitchFamily="34" charset="0"/>
              <a:buNone/>
            </a:pPr>
            <a:r>
              <a:rPr lang="en-US" b="0" i="0" dirty="0">
                <a:solidFill>
                  <a:srgbClr val="47423E"/>
                </a:solidFill>
                <a:effectLst/>
                <a:latin typeface="Oracle Sans" panose="020B0503020204020204" pitchFamily="34" charset="0"/>
              </a:rPr>
              <a:t>includes subnets, VLANs, and gateways to other resources.</a:t>
            </a:r>
          </a:p>
          <a:p>
            <a:endParaRPr lang="en-US" dirty="0"/>
          </a:p>
        </p:txBody>
      </p:sp>
      <p:sp>
        <p:nvSpPr>
          <p:cNvPr id="4" name="Slide Number Placeholder 3"/>
          <p:cNvSpPr>
            <a:spLocks noGrp="1"/>
          </p:cNvSpPr>
          <p:nvPr>
            <p:ph type="sldNum" sz="quarter" idx="5"/>
          </p:nvPr>
        </p:nvSpPr>
        <p:spPr/>
        <p:txBody>
          <a:bodyPr/>
          <a:lstStyle/>
          <a:p>
            <a:fld id="{68DDF44E-1BFE-4839-87E9-6E8FCA3F58D2}" type="slidenum">
              <a:rPr lang="en-US" smtClean="0"/>
              <a:t>139</a:t>
            </a:fld>
            <a:endParaRPr lang="en-US"/>
          </a:p>
        </p:txBody>
      </p:sp>
    </p:spTree>
    <p:extLst>
      <p:ext uri="{BB962C8B-B14F-4D97-AF65-F5344CB8AC3E}">
        <p14:creationId xmlns:p14="http://schemas.microsoft.com/office/powerpoint/2010/main" val="5380361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41892741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2896651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F45C70D-8F04-BC41-9974-F212D3A3DC0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Tree>
    <p:extLst>
      <p:ext uri="{BB962C8B-B14F-4D97-AF65-F5344CB8AC3E}">
        <p14:creationId xmlns:p14="http://schemas.microsoft.com/office/powerpoint/2010/main" val="849374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21781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78652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3047977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4107122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marL="0" indent="0">
              <a:buFontTx/>
              <a:buNone/>
            </a:pPr>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3012936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marL="0" indent="0">
              <a:buFontTx/>
              <a:buNone/>
            </a:pPr>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3153396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384879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marL="0" indent="0">
              <a:buFontTx/>
              <a:buNone/>
            </a:pPr>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3372058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marL="0" indent="0">
              <a:buFontTx/>
              <a:buNone/>
            </a:pPr>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046637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2</a:t>
            </a:fld>
            <a:endParaRPr lang="en-US"/>
          </a:p>
        </p:txBody>
      </p:sp>
    </p:spTree>
    <p:extLst>
      <p:ext uri="{BB962C8B-B14F-4D97-AF65-F5344CB8AC3E}">
        <p14:creationId xmlns:p14="http://schemas.microsoft.com/office/powerpoint/2010/main" val="3923646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marL="0" indent="0">
              <a:buFontTx/>
              <a:buNone/>
            </a:pPr>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3604959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459750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3639931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576518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5967333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401179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132781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b="0"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4054796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3276397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36</a:t>
            </a:fld>
            <a:endParaRPr lang="en-US"/>
          </a:p>
        </p:txBody>
      </p:sp>
    </p:spTree>
    <p:extLst>
      <p:ext uri="{BB962C8B-B14F-4D97-AF65-F5344CB8AC3E}">
        <p14:creationId xmlns:p14="http://schemas.microsoft.com/office/powerpoint/2010/main" val="3698721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107680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0391910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4151141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493645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38154870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3977740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7103174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3649017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Definition:</a:t>
            </a:r>
          </a:p>
          <a:p>
            <a:r>
              <a:rPr lang="en-US" dirty="0">
                <a:effectLst/>
              </a:rPr>
              <a:t>OCI Network Firewall is our cloud native L4/L7 firewall that is powered by Palo Alto. It provides you protection of threats, malware, spyware, and any vulnerability exploit as per to Palo Alto’s </a:t>
            </a:r>
            <a:r>
              <a:rPr lang="en-US" i="1" dirty="0">
                <a:effectLst/>
              </a:rPr>
              <a:t>Threat Vault</a:t>
            </a:r>
            <a:r>
              <a:rPr lang="en-US" dirty="0">
                <a:effectLst/>
              </a:rPr>
              <a:t>, which is </a:t>
            </a:r>
            <a:r>
              <a:rPr lang="en-US" dirty="0"/>
              <a:t>database that contains the latest threats, malware, …etc. that Palo Alto Networks next-generation firewalls can detect and prevent.</a:t>
            </a:r>
            <a:endParaRPr lang="en-US" dirty="0">
              <a:effectLst/>
            </a:endParaRPr>
          </a:p>
          <a:p>
            <a:endParaRPr lang="en-US" dirty="0"/>
          </a:p>
          <a:p>
            <a:r>
              <a:rPr lang="en-US" sz="1200" b="1" dirty="0"/>
              <a:t>Cloud-native Solution</a:t>
            </a:r>
          </a:p>
          <a:p>
            <a:r>
              <a:rPr lang="en-US" dirty="0"/>
              <a:t>And this is a huge advantage, OCI Network Firewall is fully managed by Oracle, so no need to worry about stuff like high availability and scalability.</a:t>
            </a:r>
          </a:p>
          <a:p>
            <a:endParaRPr lang="en-US" dirty="0"/>
          </a:p>
          <a:p>
            <a:r>
              <a:rPr lang="en-US" sz="1200" b="1" dirty="0"/>
              <a:t>Advanced T</a:t>
            </a:r>
            <a:r>
              <a:rPr lang="en" sz="1200" b="1" dirty="0"/>
              <a:t>hreat</a:t>
            </a:r>
            <a:r>
              <a:rPr lang="en-US" sz="1200" b="1" dirty="0"/>
              <a:t> Protection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 I just mentioned, it provides an industry leading threat protection to help monitor and block malware, spyware and vulnerability exploits.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Layered Defense</a:t>
            </a:r>
          </a:p>
          <a:p>
            <a:r>
              <a:rPr lang="en-US" dirty="0"/>
              <a:t>So, cloud-native Firewall offers couple of features that we will get to know in the upcoming slides, such as security rules, IDS &amp; IPS, URL filtering, …etc. But this service is part of layered security model which will have other services such as Web Application Firewall (WAF) to protect against L7 attacks such as SQL injection and Cross-site scripting. Also, Security Lists &amp; NSGs for basic access control which we covered in the first session.</a:t>
            </a:r>
          </a:p>
          <a:p>
            <a:endParaRPr lang="en-US" dirty="0"/>
          </a:p>
          <a:p>
            <a:r>
              <a:rPr lang="en-US" sz="1200" b="1" dirty="0"/>
              <a:t>Compliance</a:t>
            </a:r>
          </a:p>
          <a:p>
            <a:r>
              <a:rPr lang="en-US" sz="1200" dirty="0"/>
              <a:t>Helps meet compliance requirements and stringent security needs of regulated environments.</a:t>
            </a:r>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55</a:t>
            </a:fld>
            <a:endParaRPr lang="en-US" dirty="0"/>
          </a:p>
        </p:txBody>
      </p:sp>
    </p:spTree>
    <p:extLst>
      <p:ext uri="{BB962C8B-B14F-4D97-AF65-F5344CB8AC3E}">
        <p14:creationId xmlns:p14="http://schemas.microsoft.com/office/powerpoint/2010/main" val="27687442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1" dirty="0">
                <a:effectLst/>
              </a:rPr>
            </a:br>
            <a:r>
              <a:rPr lang="en-US" b="1" dirty="0">
                <a:effectLst/>
              </a:rPr>
              <a:t>BENEFITS:</a:t>
            </a:r>
          </a:p>
          <a:p>
            <a:endParaRPr lang="en-US" sz="1200" b="1" dirty="0">
              <a:effectLst/>
            </a:endParaRPr>
          </a:p>
          <a:p>
            <a:r>
              <a:rPr lang="en-US" sz="1200" b="1" dirty="0">
                <a:effectLst/>
              </a:rPr>
              <a:t>1. </a:t>
            </a:r>
            <a:r>
              <a:rPr lang="en-GB" sz="1200" b="1" dirty="0">
                <a:effectLst/>
              </a:rPr>
              <a:t>  </a:t>
            </a:r>
            <a:r>
              <a:rPr lang="en-GB" sz="1200" b="1" dirty="0"/>
              <a:t>Segment and Filter network traffic</a:t>
            </a:r>
          </a:p>
          <a:p>
            <a:pPr algn="l"/>
            <a:endParaRPr lang="en-GB" sz="1200" b="0" dirty="0"/>
          </a:p>
          <a:p>
            <a:pPr algn="l"/>
            <a:r>
              <a:rPr lang="en-GB" sz="1200" b="0" dirty="0"/>
              <a:t>This is by dividing </a:t>
            </a:r>
            <a:r>
              <a:rPr lang="en-US" b="0" i="0" dirty="0">
                <a:solidFill>
                  <a:srgbClr val="000000"/>
                </a:solidFill>
                <a:effectLst/>
                <a:latin typeface="Inter"/>
              </a:rPr>
              <a:t>your network flows t</a:t>
            </a:r>
            <a:r>
              <a:rPr lang="en-US" b="0" i="0" dirty="0">
                <a:solidFill>
                  <a:srgbClr val="54585C"/>
                </a:solidFill>
                <a:effectLst/>
                <a:latin typeface="Open sans" panose="020B0606030504020204" pitchFamily="34" charset="0"/>
              </a:rPr>
              <a:t>o restrict the traffic between different network environments according to different criteria such as source, destination or traffic type.</a:t>
            </a:r>
          </a:p>
          <a:p>
            <a:pPr algn="l"/>
            <a:r>
              <a:rPr lang="en-US" b="0" i="0" dirty="0">
                <a:solidFill>
                  <a:srgbClr val="54585C"/>
                </a:solidFill>
                <a:effectLst/>
                <a:latin typeface="Open sans" panose="020B0606030504020204" pitchFamily="34" charset="0"/>
              </a:rPr>
              <a:t>For example, you can use the firewall policies to filter what can access what in a way you segregate workloads or departments.</a:t>
            </a:r>
          </a:p>
          <a:p>
            <a:endParaRPr lang="en-US" b="0" i="0" dirty="0">
              <a:solidFill>
                <a:srgbClr val="54585C"/>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rPr>
              <a:t>2. </a:t>
            </a:r>
            <a:r>
              <a:rPr lang="en-GB" sz="1200" b="1" dirty="0">
                <a:effectLst/>
              </a:rPr>
              <a:t>  </a:t>
            </a:r>
            <a:r>
              <a:rPr lang="en-GB" sz="1200" b="1" dirty="0"/>
              <a:t>Protect against sophisticated cybersecurity threats</a:t>
            </a:r>
            <a:endParaRPr lang="en-US" b="0" i="0" dirty="0">
              <a:solidFill>
                <a:srgbClr val="000000"/>
              </a:solidFill>
              <a:effectLst/>
              <a:latin typeface="Inter"/>
            </a:endParaRPr>
          </a:p>
          <a:p>
            <a:endParaRPr lang="en-US" b="0" i="0" dirty="0">
              <a:solidFill>
                <a:srgbClr val="000000"/>
              </a:solidFill>
              <a:effectLst/>
              <a:latin typeface="Inter"/>
            </a:endParaRPr>
          </a:p>
          <a:p>
            <a:pPr algn="l"/>
            <a:r>
              <a:rPr lang="en-US" dirty="0"/>
              <a:t>As I mentioned in the previous slide OCI Firewall will detect and prevent security threats like viruses, malware, and spyware that are identified in Palo Alto’s threat vault.</a:t>
            </a:r>
          </a:p>
          <a:p>
            <a:pPr algn="l"/>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effectLst/>
              </a:rPr>
              <a:t>3. </a:t>
            </a:r>
            <a:r>
              <a:rPr lang="en-GB" sz="1200" b="1" dirty="0">
                <a:effectLst/>
              </a:rPr>
              <a:t>  </a:t>
            </a:r>
            <a:r>
              <a:rPr lang="en-US" sz="1200" b="1" dirty="0"/>
              <a:t>Enforce Compliance</a:t>
            </a:r>
            <a:endParaRPr lang="en-US" b="0" i="0" dirty="0">
              <a:solidFill>
                <a:srgbClr val="000000"/>
              </a:solidFill>
              <a:effectLst/>
              <a:latin typeface="Inter"/>
            </a:endParaRPr>
          </a:p>
          <a:p>
            <a:pPr algn="l"/>
            <a:br>
              <a:rPr lang="en-US" dirty="0"/>
            </a:br>
            <a:endParaRPr lang="en-GB" sz="1200" b="0"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56</a:t>
            </a:fld>
            <a:endParaRPr lang="en-US" dirty="0"/>
          </a:p>
        </p:txBody>
      </p:sp>
    </p:spTree>
    <p:extLst>
      <p:ext uri="{BB962C8B-B14F-4D97-AF65-F5344CB8AC3E}">
        <p14:creationId xmlns:p14="http://schemas.microsoft.com/office/powerpoint/2010/main" val="13490806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707070"/>
                </a:solidFill>
                <a:effectLst/>
                <a:latin typeface="Oracle Sans" panose="020B0503020204020204" pitchFamily="34" charset="0"/>
              </a:rPr>
              <a:t>Let’s do a quick comparison between OCI Network Firewall and Third-Party Firewall.</a:t>
            </a:r>
          </a:p>
          <a:p>
            <a:pPr algn="l"/>
            <a:endParaRPr lang="en-US" b="0" i="0" dirty="0">
              <a:solidFill>
                <a:srgbClr val="707070"/>
              </a:solidFill>
              <a:effectLst/>
              <a:latin typeface="Oracle Sans" panose="020B0503020204020204" pitchFamily="34" charset="0"/>
            </a:endParaRPr>
          </a:p>
          <a:p>
            <a:pPr algn="l"/>
            <a:r>
              <a:rPr lang="en-US" b="1" i="0" dirty="0">
                <a:solidFill>
                  <a:srgbClr val="707070"/>
                </a:solidFill>
                <a:effectLst/>
                <a:latin typeface="Oracle Sans" panose="020B0503020204020204" pitchFamily="34" charset="0"/>
              </a:rPr>
              <a:t>OCI Network Firewall.</a:t>
            </a:r>
          </a:p>
          <a:p>
            <a:pPr marL="228600" indent="-228600" algn="l">
              <a:buAutoNum type="arabicPeriod"/>
            </a:pPr>
            <a:r>
              <a:rPr lang="en-US" b="0" i="0" dirty="0">
                <a:solidFill>
                  <a:srgbClr val="707070"/>
                </a:solidFill>
                <a:effectLst/>
                <a:latin typeface="Oracle Sans" panose="020B0503020204020204" pitchFamily="34" charset="0"/>
              </a:rPr>
              <a:t>A managed service, that means it has high availability built in, and also scalability, so you don’t have to worry about management of a firewall instance, all you have to do is configure your own policies.</a:t>
            </a:r>
          </a:p>
          <a:p>
            <a:pPr marL="228600" indent="-228600" algn="l">
              <a:buAutoNum type="arabicPeriod"/>
            </a:pPr>
            <a:r>
              <a:rPr lang="en-US" b="0" i="0" dirty="0">
                <a:solidFill>
                  <a:srgbClr val="707070"/>
                </a:solidFill>
                <a:effectLst/>
                <a:latin typeface="Oracle Sans" panose="020B0503020204020204" pitchFamily="34" charset="0"/>
              </a:rPr>
              <a:t>The deployment is really simple and straightforward so you don't need any additional specific knowledge or experience to configure it, only OCI-related knowledge, so if you know OCI it would be easy.</a:t>
            </a:r>
          </a:p>
          <a:p>
            <a:pPr marL="228600" indent="-228600" algn="l">
              <a:buAutoNum type="arabicPeriod"/>
            </a:pPr>
            <a:r>
              <a:rPr lang="en-US" b="0" i="0" dirty="0">
                <a:solidFill>
                  <a:srgbClr val="707070"/>
                </a:solidFill>
                <a:effectLst/>
                <a:latin typeface="Oracle Sans" panose="020B0503020204020204" pitchFamily="34" charset="0"/>
              </a:rPr>
              <a:t>Built-in or Direct integration with OCI native services such as Logging and Vaults for keys and so on…</a:t>
            </a:r>
          </a:p>
          <a:p>
            <a:pPr marL="228600" indent="-228600" algn="l">
              <a:buAutoNum type="arabicPeriod"/>
            </a:pPr>
            <a:endParaRPr lang="en-US" b="0" i="0" dirty="0">
              <a:solidFill>
                <a:srgbClr val="707070"/>
              </a:solidFill>
              <a:effectLst/>
              <a:latin typeface="Oracle Sans" panose="020B0503020204020204" pitchFamily="34" charset="0"/>
            </a:endParaRPr>
          </a:p>
          <a:p>
            <a:pPr algn="l"/>
            <a:r>
              <a:rPr lang="en-US" b="1" dirty="0"/>
              <a:t>Third-Party Firewall.</a:t>
            </a:r>
          </a:p>
          <a:p>
            <a:pPr marL="228600" indent="-228600" algn="l">
              <a:buAutoNum type="arabicPeriod"/>
            </a:pPr>
            <a:r>
              <a:rPr lang="en-US" dirty="0"/>
              <a:t>You can bring any NGFW of your choice. Upload a customer image of FortiGate or Palo Alto and so on… You will need to bring your own license into OCI.</a:t>
            </a:r>
          </a:p>
          <a:p>
            <a:pPr marL="228600" indent="-228600" algn="l">
              <a:buAutoNum type="arabicPeriod"/>
            </a:pPr>
            <a:r>
              <a:rPr lang="en-US" dirty="0"/>
              <a:t>You might prefer this option if you already have the needed experience to manage it and you are comfortable with it since it is a familiar interface.</a:t>
            </a:r>
          </a:p>
          <a:p>
            <a:pPr marL="228600" indent="-228600" algn="l">
              <a:buAutoNum type="arabicPeriod"/>
            </a:pPr>
            <a:r>
              <a:rPr lang="en-US" dirty="0"/>
              <a:t>What can be kind of a downside, that in case you want a NGFW, you will be responsible of the instance management, like HA &amp; Scalability which you Oracle handles them for you in case of native firewall.</a:t>
            </a:r>
          </a:p>
          <a:p>
            <a:pPr marL="228600" indent="-228600" algn="l">
              <a:buAutoNum type="arabicPeriod"/>
            </a:pPr>
            <a:r>
              <a:rPr lang="en-US" dirty="0"/>
              <a:t>An advantage is that it offers you a little bit more advanced features that you can customize to your own needs. This depends on you, what features are you looking for exactly.</a:t>
            </a:r>
            <a:endParaRPr lang="en-US" b="0" i="0" dirty="0">
              <a:solidFill>
                <a:srgbClr val="707070"/>
              </a:solidFill>
              <a:effectLst/>
              <a:latin typeface="Oracle Sans" panose="020B0503020204020204" pitchFamily="34" charset="0"/>
            </a:endParaRPr>
          </a:p>
        </p:txBody>
      </p:sp>
      <p:sp>
        <p:nvSpPr>
          <p:cNvPr id="4" name="Slide Number Placeholder 3"/>
          <p:cNvSpPr>
            <a:spLocks noGrp="1"/>
          </p:cNvSpPr>
          <p:nvPr>
            <p:ph type="sldNum" sz="quarter" idx="5"/>
          </p:nvPr>
        </p:nvSpPr>
        <p:spPr/>
        <p:txBody>
          <a:bodyPr/>
          <a:lstStyle/>
          <a:p>
            <a:fld id="{9EDC5964-3162-43B5-B1EC-63C8D166D7D3}" type="slidenum">
              <a:rPr lang="en-US" smtClean="0"/>
              <a:pPr/>
              <a:t>57</a:t>
            </a:fld>
            <a:endParaRPr lang="en-US" dirty="0"/>
          </a:p>
        </p:txBody>
      </p:sp>
    </p:spTree>
    <p:extLst>
      <p:ext uri="{BB962C8B-B14F-4D97-AF65-F5344CB8AC3E}">
        <p14:creationId xmlns:p14="http://schemas.microsoft.com/office/powerpoint/2010/main" val="4265301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1097123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2B4D"/>
                </a:solidFill>
                <a:effectLst/>
                <a:latin typeface="-apple-system"/>
              </a:rPr>
              <a:t>-     Powered by Palo Alto.</a:t>
            </a:r>
          </a:p>
          <a:p>
            <a:endParaRPr lang="en-US" b="0" i="0" dirty="0">
              <a:solidFill>
                <a:srgbClr val="172B4D"/>
              </a:solidFill>
              <a:effectLst/>
              <a:latin typeface="-apple-system"/>
            </a:endParaRPr>
          </a:p>
          <a:p>
            <a:endParaRPr lang="en-US" b="0" i="0" dirty="0">
              <a:solidFill>
                <a:srgbClr val="172B4D"/>
              </a:solidFill>
              <a:effectLst/>
              <a:latin typeface="-apple-system"/>
            </a:endParaRPr>
          </a:p>
          <a:p>
            <a:endParaRPr lang="en-US" b="0" i="0" dirty="0">
              <a:solidFill>
                <a:srgbClr val="172B4D"/>
              </a:solidFill>
              <a:effectLst/>
              <a:latin typeface="-apple-system"/>
            </a:endParaRPr>
          </a:p>
          <a:p>
            <a:endParaRPr lang="en-US" b="0" i="0" dirty="0">
              <a:solidFill>
                <a:srgbClr val="172B4D"/>
              </a:solidFill>
              <a:effectLst/>
              <a:latin typeface="-apple-system"/>
            </a:endParaRPr>
          </a:p>
          <a:p>
            <a:r>
              <a:rPr lang="en-US" b="0" i="0" dirty="0">
                <a:solidFill>
                  <a:srgbClr val="172B4D"/>
                </a:solidFill>
                <a:effectLst/>
                <a:latin typeface="-apple-system"/>
              </a:rPr>
              <a:t>-     Throughput.</a:t>
            </a:r>
          </a:p>
          <a:p>
            <a:r>
              <a:rPr lang="en-US" b="0" i="0" dirty="0">
                <a:solidFill>
                  <a:srgbClr val="172B4D"/>
                </a:solidFill>
                <a:effectLst/>
                <a:latin typeface="-apple-system"/>
              </a:rPr>
              <a:t>The current implementation of network firewall has 8Gbps throughput by default. This includes </a:t>
            </a:r>
            <a:r>
              <a:rPr lang="en-US" b="0" i="0" dirty="0">
                <a:solidFill>
                  <a:srgbClr val="1D1C1D"/>
                </a:solidFill>
                <a:effectLst/>
                <a:latin typeface="Slack-Lato"/>
              </a:rPr>
              <a:t>Ingress + Egress traffic, so this 4 Gbps in and 4 Gbps out.</a:t>
            </a:r>
            <a:endParaRPr lang="en-US" b="0" i="0" dirty="0">
              <a:solidFill>
                <a:srgbClr val="172B4D"/>
              </a:solidFill>
              <a:effectLst/>
              <a:latin typeface="-apple-system"/>
            </a:endParaRPr>
          </a:p>
          <a:p>
            <a:pPr algn="l"/>
            <a:endParaRPr lang="en-US" b="0" i="0" dirty="0">
              <a:solidFill>
                <a:srgbClr val="172B4D"/>
              </a:solidFill>
              <a:effectLst/>
              <a:latin typeface="-apple-system"/>
            </a:endParaRPr>
          </a:p>
          <a:p>
            <a:pPr algn="l"/>
            <a:r>
              <a:rPr lang="en-US" b="0" i="0" dirty="0">
                <a:solidFill>
                  <a:srgbClr val="172B4D"/>
                </a:solidFill>
                <a:effectLst/>
                <a:latin typeface="-apple-system"/>
              </a:rPr>
              <a:t>For some customers, this might not be enough until they expect larger traffic flows so they would need larger throughput, this is why we provide the option to upgrade for </a:t>
            </a:r>
            <a:r>
              <a:rPr lang="en-US" b="0" i="0" dirty="0">
                <a:solidFill>
                  <a:srgbClr val="1D1C1D"/>
                </a:solidFill>
                <a:effectLst/>
                <a:latin typeface="Slack-Lato"/>
              </a:rPr>
              <a:t>enhanced throughput (that means 12.5 in 12.5 out , so 25 Gbps in total). Note that this is done by submitting a ticket so your tenancy be whitelisted. But before we get into these specifics it’s better to understand what’s your expectation when it comes to the throughput.</a:t>
            </a:r>
          </a:p>
          <a:p>
            <a:pPr algn="l"/>
            <a:endParaRPr lang="en-US" b="0" i="0" dirty="0">
              <a:solidFill>
                <a:srgbClr val="1D1C1D"/>
              </a:solidFill>
              <a:effectLst/>
              <a:latin typeface="Slack-Lato"/>
            </a:endParaRPr>
          </a:p>
          <a:p>
            <a:pPr algn="l"/>
            <a:endParaRPr lang="en-US" b="0" i="0" dirty="0">
              <a:solidFill>
                <a:srgbClr val="1D1C1D"/>
              </a:solidFill>
              <a:effectLst/>
              <a:latin typeface="Slack-Lato"/>
            </a:endParaRPr>
          </a:p>
          <a:p>
            <a:pPr algn="l"/>
            <a:endParaRPr lang="en-US" b="0" i="0" dirty="0">
              <a:solidFill>
                <a:srgbClr val="1D1C1D"/>
              </a:solidFill>
              <a:effectLst/>
              <a:latin typeface="Slack-Lato"/>
            </a:endParaRPr>
          </a:p>
          <a:p>
            <a:pPr algn="l"/>
            <a:endParaRPr lang="en-US" b="0" i="0" dirty="0">
              <a:solidFill>
                <a:srgbClr val="1D1C1D"/>
              </a:solidFill>
              <a:effectLst/>
              <a:latin typeface="Slack-Lato"/>
            </a:endParaRPr>
          </a:p>
          <a:p>
            <a:pPr algn="l"/>
            <a:r>
              <a:rPr lang="en-US" b="0" i="0" dirty="0">
                <a:solidFill>
                  <a:srgbClr val="1D1C1D"/>
                </a:solidFill>
                <a:effectLst/>
                <a:latin typeface="Slack-Lato"/>
              </a:rPr>
              <a:t>-     Highly Available.</a:t>
            </a:r>
          </a:p>
          <a:p>
            <a:pPr algn="l"/>
            <a:r>
              <a:rPr lang="en-US" dirty="0"/>
              <a:t>OCI FW is already highly available, scalable, and fault-tolerant, so you don’t need to manually configure high availability by adding more infrastructure for example. There are two deployment options when creating the firewall: either as a regional deployment across multiple availability domains or within a single availability domain across fault domains.</a:t>
            </a:r>
          </a:p>
          <a:p>
            <a:pPr algn="l"/>
            <a:endParaRPr lang="en-US" b="0" i="0" dirty="0">
              <a:solidFill>
                <a:srgbClr val="172B4D"/>
              </a:solidFill>
              <a:effectLst/>
              <a:latin typeface="-apple-system"/>
            </a:endParaRPr>
          </a:p>
          <a:p>
            <a:pPr algn="l"/>
            <a:endParaRPr lang="en-US" b="0" i="0" dirty="0">
              <a:solidFill>
                <a:srgbClr val="172B4D"/>
              </a:solidFill>
              <a:effectLst/>
              <a:latin typeface="-apple-system"/>
            </a:endParaRPr>
          </a:p>
          <a:p>
            <a:pPr algn="l"/>
            <a:endParaRPr lang="en-US" b="0" i="0" dirty="0">
              <a:solidFill>
                <a:srgbClr val="172B4D"/>
              </a:solidFill>
              <a:effectLst/>
              <a:latin typeface="-apple-system"/>
            </a:endParaRPr>
          </a:p>
          <a:p>
            <a:pPr algn="l"/>
            <a:endParaRPr lang="en-US" b="0" i="0" dirty="0">
              <a:solidFill>
                <a:srgbClr val="172B4D"/>
              </a:solidFill>
              <a:effectLst/>
              <a:latin typeface="-apple-system"/>
            </a:endParaRPr>
          </a:p>
          <a:p>
            <a:pPr algn="l"/>
            <a:r>
              <a:rPr lang="en-US" b="0" i="0" dirty="0">
                <a:solidFill>
                  <a:srgbClr val="172B4D"/>
                </a:solidFill>
                <a:effectLst/>
                <a:latin typeface="-apple-system"/>
              </a:rPr>
              <a:t>-     It’s a native solution so no need to provision OCPUs Memory etc.</a:t>
            </a:r>
          </a:p>
          <a:p>
            <a:pPr algn="l"/>
            <a:endParaRPr lang="en-US" b="0" i="0" dirty="0">
              <a:solidFill>
                <a:srgbClr val="172B4D"/>
              </a:solidFill>
              <a:effectLst/>
              <a:latin typeface="-apple-system"/>
            </a:endParaRPr>
          </a:p>
          <a:p>
            <a:pPr algn="l"/>
            <a:endParaRPr lang="en-US" b="0" i="0" dirty="0">
              <a:solidFill>
                <a:srgbClr val="172B4D"/>
              </a:solidFill>
              <a:effectLst/>
              <a:latin typeface="-apple-system"/>
            </a:endParaRPr>
          </a:p>
          <a:p>
            <a:pPr algn="l"/>
            <a:endParaRPr lang="en-US" b="0" i="0" dirty="0">
              <a:solidFill>
                <a:srgbClr val="172B4D"/>
              </a:solidFill>
              <a:effectLst/>
              <a:latin typeface="-apple-system"/>
            </a:endParaRPr>
          </a:p>
          <a:p>
            <a:pPr algn="l"/>
            <a:r>
              <a:rPr lang="en-US" b="0" i="0" dirty="0">
                <a:solidFill>
                  <a:srgbClr val="172B4D"/>
                </a:solidFill>
                <a:effectLst/>
                <a:latin typeface="-apple-system"/>
              </a:rPr>
              <a:t>-     It’s integrated with native OCI services such as metrics logging and alerting.</a:t>
            </a:r>
          </a:p>
          <a:p>
            <a:pPr algn="l"/>
            <a:endParaRPr lang="en-US" b="0" i="0" dirty="0">
              <a:solidFill>
                <a:srgbClr val="172B4D"/>
              </a:solidFill>
              <a:effectLst/>
              <a:latin typeface="-apple-system"/>
            </a:endParaRPr>
          </a:p>
          <a:p>
            <a:pPr algn="l"/>
            <a:endParaRPr lang="en-US" b="0" i="0" dirty="0">
              <a:solidFill>
                <a:srgbClr val="172B4D"/>
              </a:solidFill>
              <a:effectLst/>
              <a:latin typeface="-apple-system"/>
            </a:endParaRPr>
          </a:p>
          <a:p>
            <a:pPr algn="l"/>
            <a:endParaRPr lang="en-US" b="0" i="0" dirty="0">
              <a:solidFill>
                <a:srgbClr val="172B4D"/>
              </a:solidFill>
              <a:effectLst/>
              <a:latin typeface="-apple-system"/>
            </a:endParaRPr>
          </a:p>
          <a:p>
            <a:br>
              <a:rPr lang="en-US" b="0" i="0" dirty="0">
                <a:solidFill>
                  <a:srgbClr val="1D1C1D"/>
                </a:solidFill>
                <a:effectLst/>
                <a:latin typeface="Slack-Lato"/>
              </a:rPr>
            </a:br>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58</a:t>
            </a:fld>
            <a:endParaRPr lang="en-US" dirty="0"/>
          </a:p>
        </p:txBody>
      </p:sp>
    </p:spTree>
    <p:extLst>
      <p:ext uri="{BB962C8B-B14F-4D97-AF65-F5344CB8AC3E}">
        <p14:creationId xmlns:p14="http://schemas.microsoft.com/office/powerpoint/2010/main" val="4156221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1" dirty="0"/>
              <a:t>Stateful Network Filtering</a:t>
            </a:r>
          </a:p>
          <a:p>
            <a:pPr marL="0" indent="0">
              <a:buNone/>
            </a:pPr>
            <a:endParaRPr lang="en-US" dirty="0"/>
          </a:p>
          <a:p>
            <a:pPr marL="0" indent="0">
              <a:buNone/>
            </a:pPr>
            <a:r>
              <a:rPr lang="en-US" dirty="0"/>
              <a:t>Where the firewall automatically monitors traffic to allow or block connections based on their state.</a:t>
            </a:r>
          </a:p>
          <a:p>
            <a:pPr marL="0" indent="0">
              <a:buNone/>
            </a:pPr>
            <a:r>
              <a:rPr lang="en-US" dirty="0"/>
              <a:t>As we know, there is SLs &amp; NSGs. OCI Network Firewall offers the same functionality, which you can say it’s a basic access control list so you either allow or block traffic based on the source IP, source Port, destination IP, destination Port, and Protocol.</a:t>
            </a:r>
          </a:p>
          <a:p>
            <a:pPr marL="0" indent="0">
              <a:buNone/>
            </a:pPr>
            <a:r>
              <a:rPr lang="en-US" dirty="0"/>
              <a:t>OCI FW offer you greater control comparing to SLs and NSGs.</a:t>
            </a:r>
          </a:p>
          <a:p>
            <a:endParaRPr lang="en-US" dirty="0"/>
          </a:p>
          <a:p>
            <a:r>
              <a:rPr lang="en-US" dirty="0"/>
              <a:t>Sec rules = 10K</a:t>
            </a:r>
          </a:p>
          <a:p>
            <a:r>
              <a:rPr lang="en-US" b="0" i="0" dirty="0">
                <a:solidFill>
                  <a:srgbClr val="172B4D"/>
                </a:solidFill>
                <a:effectLst/>
                <a:latin typeface="-apple-system"/>
              </a:rPr>
              <a:t>IP Address Lists = 20K</a:t>
            </a:r>
          </a:p>
          <a:p>
            <a:endParaRPr lang="en-US" b="0" i="0" dirty="0">
              <a:solidFill>
                <a:srgbClr val="172B4D"/>
              </a:solidFill>
              <a:effectLst/>
              <a:latin typeface="-apple-system"/>
            </a:endParaRPr>
          </a:p>
          <a:p>
            <a:endParaRPr lang="en-US" b="0" i="0" dirty="0">
              <a:solidFill>
                <a:srgbClr val="172B4D"/>
              </a:solidFill>
              <a:effectLst/>
              <a:latin typeface="-apple-system"/>
            </a:endParaRPr>
          </a:p>
          <a:p>
            <a:endParaRPr lang="en-US" b="0" i="0" dirty="0">
              <a:solidFill>
                <a:srgbClr val="172B4D"/>
              </a:solidFill>
              <a:effectLst/>
              <a:latin typeface="-apple-system"/>
            </a:endParaRPr>
          </a:p>
          <a:p>
            <a:r>
              <a:rPr lang="en-US" dirty="0"/>
              <a:t>For better performance, Oracle recommends that you don’t add stateful rules to the security list attached to the firewall subnet or include the firewall in an NSG containing stateful rules.</a:t>
            </a:r>
            <a:endParaRPr lang="en-US" b="0" i="0" dirty="0">
              <a:solidFill>
                <a:srgbClr val="172B4D"/>
              </a:solidFill>
              <a:effectLst/>
              <a:latin typeface="-apple-system"/>
            </a:endParaRPr>
          </a:p>
          <a:p>
            <a:endParaRPr lang="en-US" b="0" i="0" dirty="0">
              <a:solidFill>
                <a:srgbClr val="172B4D"/>
              </a:solidFill>
              <a:effectLst/>
              <a:latin typeface="-apple-system"/>
            </a:endParaRPr>
          </a:p>
          <a:p>
            <a:endParaRPr lang="en-US" b="0" i="0" dirty="0">
              <a:solidFill>
                <a:srgbClr val="172B4D"/>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59</a:t>
            </a:fld>
            <a:endParaRPr lang="en-US" dirty="0"/>
          </a:p>
        </p:txBody>
      </p:sp>
    </p:spTree>
    <p:extLst>
      <p:ext uri="{BB962C8B-B14F-4D97-AF65-F5344CB8AC3E}">
        <p14:creationId xmlns:p14="http://schemas.microsoft.com/office/powerpoint/2010/main" val="41873112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URL filtering allow you to manage and monitor access to specific websites.</a:t>
            </a:r>
          </a:p>
          <a:p>
            <a:endParaRPr lang="en-US" dirty="0"/>
          </a:p>
          <a:p>
            <a:r>
              <a:rPr lang="en-US" dirty="0"/>
              <a:t>So, you restrict inbound and outbound HTTP and HTTPS traffic to a predefined list of fully qualified domain names (FQDNs). Just like the example you see in this slide. There is a support for wildcards, and subdomains as well.</a:t>
            </a:r>
          </a:p>
          <a:p>
            <a:endParaRPr lang="en-US" dirty="0"/>
          </a:p>
          <a:p>
            <a:r>
              <a:rPr lang="en-US" dirty="0"/>
              <a:t>Admins can use this to block access to restricted or nonwork related sites for example, so this enhances network security and enforces compliance with an organization’s acceptable use policies.</a:t>
            </a:r>
          </a:p>
          <a:p>
            <a:endParaRPr lang="en-US" dirty="0"/>
          </a:p>
          <a:p>
            <a:endParaRPr lang="en-US" dirty="0"/>
          </a:p>
          <a:p>
            <a:r>
              <a:rPr lang="en-US" dirty="0"/>
              <a:t>****SHOW THE EXAMPLES IN THE DOC*******</a:t>
            </a:r>
          </a:p>
        </p:txBody>
      </p:sp>
      <p:sp>
        <p:nvSpPr>
          <p:cNvPr id="4" name="Slide Number Placeholder 3"/>
          <p:cNvSpPr>
            <a:spLocks noGrp="1"/>
          </p:cNvSpPr>
          <p:nvPr>
            <p:ph type="sldNum" sz="quarter" idx="5"/>
          </p:nvPr>
        </p:nvSpPr>
        <p:spPr/>
        <p:txBody>
          <a:bodyPr/>
          <a:lstStyle/>
          <a:p>
            <a:fld id="{9EDC5964-3162-43B5-B1EC-63C8D166D7D3}" type="slidenum">
              <a:rPr lang="en-US" smtClean="0"/>
              <a:pPr/>
              <a:t>60</a:t>
            </a:fld>
            <a:endParaRPr lang="en-US" dirty="0"/>
          </a:p>
        </p:txBody>
      </p:sp>
    </p:spTree>
    <p:extLst>
      <p:ext uri="{BB962C8B-B14F-4D97-AF65-F5344CB8AC3E}">
        <p14:creationId xmlns:p14="http://schemas.microsoft.com/office/powerpoint/2010/main" val="21707958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b="1" dirty="0"/>
              <a:t>Intrusion Detection System (IDS) </a:t>
            </a:r>
            <a:r>
              <a:rPr lang="en-US" dirty="0"/>
              <a:t>monitors network traffic and analyzes it for suspicious patterns or known threats, generating alerts when potential intrusions are detected; but it does not take action to stop the threat. It focuses only on visibility and alerting.</a:t>
            </a:r>
          </a:p>
          <a:p>
            <a:endParaRPr lang="en-US" dirty="0"/>
          </a:p>
          <a:p>
            <a:r>
              <a:rPr lang="en-US" dirty="0"/>
              <a:t>-   </a:t>
            </a:r>
            <a:r>
              <a:rPr lang="en-US" b="1" dirty="0"/>
              <a:t>Intrusion Prevention System (IPS) </a:t>
            </a:r>
            <a:r>
              <a:rPr lang="en-US" dirty="0"/>
              <a:t>not only detects suspicious activity but also actively blocks or mitigates threats in real time, preventing them from causing harm to the network. IPS emphasizes proactive defense and automated response.</a:t>
            </a:r>
          </a:p>
          <a:p>
            <a:endParaRPr lang="en-US" dirty="0"/>
          </a:p>
          <a:p>
            <a:endParaRPr lang="en-US" dirty="0"/>
          </a:p>
          <a:p>
            <a:pPr algn="l">
              <a:buFont typeface="+mj-lt"/>
              <a:buNone/>
            </a:pPr>
            <a:r>
              <a:rPr lang="en-US" b="0" i="1" dirty="0">
                <a:solidFill>
                  <a:srgbClr val="1D1C1D"/>
                </a:solidFill>
                <a:effectLst/>
                <a:latin typeface="Slack-Lato"/>
              </a:rPr>
              <a:t>When the action is set to "Intrusion Prevention" - What action will be taken? Does it block all severity signatures or specific?</a:t>
            </a:r>
          </a:p>
          <a:p>
            <a:pPr algn="l">
              <a:buFont typeface="+mj-lt"/>
              <a:buNone/>
            </a:pPr>
            <a:r>
              <a:rPr lang="en-US" b="0" i="1" dirty="0">
                <a:solidFill>
                  <a:srgbClr val="1D1C1D"/>
                </a:solidFill>
                <a:effectLst/>
                <a:latin typeface="Slack-Lato"/>
              </a:rPr>
              <a:t>For severity Med, High, and Critical, we will drop the traffic. For Low and Informational we will act based on the default settings of Palo Alto. These will be seen in the Threat Logs.</a:t>
            </a:r>
          </a:p>
          <a:p>
            <a:pPr algn="l">
              <a:buFont typeface="+mj-lt"/>
              <a:buNone/>
            </a:pPr>
            <a:endParaRPr lang="en-US" b="0" i="0" dirty="0">
              <a:solidFill>
                <a:srgbClr val="1D1C1D"/>
              </a:solidFill>
              <a:effectLst/>
              <a:latin typeface="Slack-Lato"/>
            </a:endParaRPr>
          </a:p>
          <a:p>
            <a:pPr algn="l">
              <a:buFont typeface="+mj-lt"/>
              <a:buNone/>
            </a:pPr>
            <a:r>
              <a:rPr lang="en-US" b="0" i="0" dirty="0">
                <a:solidFill>
                  <a:srgbClr val="1D1C1D"/>
                </a:solidFill>
                <a:effectLst/>
                <a:latin typeface="Slack-Lato"/>
              </a:rPr>
              <a:t>“””</a:t>
            </a:r>
          </a:p>
          <a:p>
            <a:pPr algn="l">
              <a:buFont typeface="+mj-lt"/>
              <a:buNone/>
            </a:pPr>
            <a:r>
              <a:rPr lang="en-US" b="1" i="0" dirty="0">
                <a:solidFill>
                  <a:srgbClr val="1D1C1D"/>
                </a:solidFill>
                <a:effectLst/>
                <a:latin typeface="Slack-Lato"/>
              </a:rPr>
              <a:t>SECURITY PROFILES: </a:t>
            </a:r>
            <a:r>
              <a:rPr lang="en-US" b="0" i="0" dirty="0">
                <a:solidFill>
                  <a:srgbClr val="1D1C1D"/>
                </a:solidFill>
                <a:effectLst/>
                <a:latin typeface="Slack-Lato"/>
              </a:rPr>
              <a:t>https://docs.paloaltonetworks.com/pan-os/10-2/pan-os-admin/policy/security-profiles</a:t>
            </a:r>
            <a:endParaRPr lang="en-US" dirty="0"/>
          </a:p>
          <a:p>
            <a:r>
              <a:rPr lang="en-US" dirty="0"/>
              <a:t>What are we lacking here ? . SACHIN WLL PROVIDE A LIST ? Check with him.</a:t>
            </a:r>
          </a:p>
          <a:p>
            <a:endParaRPr lang="en-US" dirty="0"/>
          </a:p>
          <a:p>
            <a:r>
              <a:rPr lang="en-US" dirty="0"/>
              <a:t>NOTE FROM THE TEAM ::: customers mostly use NGFW for NS traffic , and native for EW (not many customers use our FW for internet communication).</a:t>
            </a:r>
          </a:p>
          <a:p>
            <a:r>
              <a:rPr lang="en-US" dirty="0"/>
              <a:t>Because NGFW has some features we don’t support, C2S VPN, and S2S as some customers are not satisfied with our VPN BW, since NGFW depends on the VNIC for the BW.</a:t>
            </a:r>
          </a:p>
          <a:p>
            <a:r>
              <a:rPr lang="en-US" dirty="0"/>
              <a:t>“””</a:t>
            </a:r>
          </a:p>
          <a:p>
            <a:endParaRPr lang="en-US" dirty="0"/>
          </a:p>
          <a:p>
            <a:endParaRPr lang="en-US" dirty="0"/>
          </a:p>
          <a:p>
            <a:r>
              <a:rPr lang="en-US" dirty="0"/>
              <a:t>The threat signatures that the OCI Network Firewall uses are classified into the following categories: </a:t>
            </a:r>
          </a:p>
          <a:p>
            <a:r>
              <a:rPr lang="en-US" b="1" dirty="0"/>
              <a:t>Antivirus:</a:t>
            </a:r>
            <a:r>
              <a:rPr lang="en-US" dirty="0"/>
              <a:t> Identifies different forms of malware and viruses, such as worms, trojans, and spyware downloads.</a:t>
            </a:r>
          </a:p>
          <a:p>
            <a:r>
              <a:rPr lang="en-US" b="1" dirty="0"/>
              <a:t>Antispyware:</a:t>
            </a:r>
            <a:r>
              <a:rPr lang="en-US" dirty="0"/>
              <a:t> Monitors compromised hosts for C2 spyware attempting to connect or beacon to an external C2 server.</a:t>
            </a:r>
          </a:p>
          <a:p>
            <a:r>
              <a:rPr lang="en-US" b="1" dirty="0"/>
              <a:t>Vulnerability:</a:t>
            </a:r>
            <a:r>
              <a:rPr lang="en-US" dirty="0"/>
              <a:t> Designed to detect and exploit system vulnerabilities.</a:t>
            </a:r>
          </a:p>
          <a:p>
            <a:r>
              <a:rPr lang="en-US" dirty="0"/>
              <a:t>These packages are automatically updated as part of the service, so you don’t have to worry about it.</a:t>
            </a:r>
          </a:p>
          <a:p>
            <a:endParaRPr lang="en-US" dirty="0"/>
          </a:p>
          <a:p>
            <a:endParaRPr lang="en-US" dirty="0"/>
          </a:p>
          <a:p>
            <a:r>
              <a:rPr lang="en-US" b="1" dirty="0"/>
              <a:t>PALO ALTO IMPORTANT RESOURCES:</a:t>
            </a:r>
          </a:p>
          <a:p>
            <a:endParaRPr lang="en-US" dirty="0"/>
          </a:p>
          <a:p>
            <a:r>
              <a:rPr lang="en-US" dirty="0"/>
              <a:t>Palo Alto provides a table of all possible signature categories by type—antivirus, spyware, and vulnerability—and content update (applications and threats or antivirus) that provides the signatures in each category. For more information, see their Threat Signature Categories documentation. https://docs.paloaltonetworks.com/advanced-threat-prevention/administration/threat-prevention/threat-signature-categories</a:t>
            </a:r>
          </a:p>
          <a:p>
            <a:endParaRPr lang="en-US" dirty="0"/>
          </a:p>
          <a:p>
            <a:r>
              <a:rPr lang="en-US" dirty="0"/>
              <a:t>With a free Palo LIVE community account, you have access to Palo Alto’s threat vault, https://www.paloaltonetworks.com/blog/threat-vault/</a:t>
            </a:r>
          </a:p>
          <a:p>
            <a:r>
              <a:rPr lang="en-US" dirty="0"/>
              <a:t>a database that contains the latest threats, such as vulnerabilities, exploits, viruses, and spyware, that Palo Alto Networks next-generation firewalls can detect and prevent.</a:t>
            </a:r>
          </a:p>
          <a:p>
            <a:endParaRPr lang="en-US" dirty="0"/>
          </a:p>
          <a:p>
            <a:pPr algn="l"/>
            <a:r>
              <a:rPr lang="en-US" b="0" i="0" dirty="0">
                <a:solidFill>
                  <a:srgbClr val="1D1C1D"/>
                </a:solidFill>
                <a:effectLst/>
                <a:latin typeface="Slack-Lato"/>
              </a:rPr>
              <a:t>Since OCI Network firewall uses the Palo Alto firewall engine for IDS/IPS, you can learn more about how Palo Alto implements it here:</a:t>
            </a:r>
            <a:br>
              <a:rPr lang="en-US" b="0" i="0" dirty="0">
                <a:solidFill>
                  <a:srgbClr val="1D1C1D"/>
                </a:solidFill>
                <a:effectLst/>
                <a:latin typeface="Slack-Lato"/>
              </a:rPr>
            </a:br>
            <a:r>
              <a:rPr lang="en-US" b="0" i="0" dirty="0">
                <a:solidFill>
                  <a:srgbClr val="1D1C1D"/>
                </a:solidFill>
                <a:effectLst/>
                <a:latin typeface="Slack-Lato"/>
              </a:rPr>
              <a:t>https://www.paloaltonetworks.com/apps/pan/public/downloadResource?pagePath=/content/pan/en_US/resources/whitepapers/palo-alto-networks-approach-to-intrusion-prevention</a:t>
            </a:r>
            <a:endParaRPr lang="en-US" dirty="0"/>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61</a:t>
            </a:fld>
            <a:endParaRPr lang="en-US" dirty="0"/>
          </a:p>
        </p:txBody>
      </p:sp>
    </p:spTree>
    <p:extLst>
      <p:ext uri="{BB962C8B-B14F-4D97-AF65-F5344CB8AC3E}">
        <p14:creationId xmlns:p14="http://schemas.microsoft.com/office/powerpoint/2010/main" val="11412831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said earlier, OCI FW integrates with logging and analytics.</a:t>
            </a:r>
          </a:p>
          <a:p>
            <a:endParaRPr lang="en-US" dirty="0"/>
          </a:p>
          <a:p>
            <a:r>
              <a:rPr lang="en-US" dirty="0"/>
              <a:t>It helps you monitor the health and performance of firewall policies. You can send alarms and notifications to specific resources once metrics are met. The Network Firewall logs enables you to understand what is going on.</a:t>
            </a:r>
          </a:p>
          <a:p>
            <a:endParaRPr lang="en-US" dirty="0"/>
          </a:p>
          <a:p>
            <a:r>
              <a:rPr lang="en-US" dirty="0"/>
              <a:t>You can have a deep dive review of the logging that takes place and analyze any particular pattern.</a:t>
            </a:r>
          </a:p>
          <a:p>
            <a:endParaRPr lang="en-US" dirty="0"/>
          </a:p>
          <a:p>
            <a:endParaRPr lang="en-US" dirty="0"/>
          </a:p>
          <a:p>
            <a:endParaRPr lang="en-US" dirty="0"/>
          </a:p>
          <a:p>
            <a:pPr algn="l">
              <a:buFont typeface="Arial" panose="020B0604020202020204" pitchFamily="34" charset="0"/>
              <a:buChar char="•"/>
            </a:pPr>
            <a:r>
              <a:rPr lang="en-US" b="1" i="0" dirty="0">
                <a:solidFill>
                  <a:srgbClr val="47423E"/>
                </a:solidFill>
                <a:effectLst/>
                <a:latin typeface="Oracle Sans" panose="020B0503020204020204" pitchFamily="34" charset="0"/>
              </a:rPr>
              <a:t>   Threat log:</a:t>
            </a:r>
            <a:r>
              <a:rPr lang="en-US" b="0" i="0" dirty="0">
                <a:solidFill>
                  <a:srgbClr val="47423E"/>
                </a:solidFill>
                <a:effectLst/>
                <a:latin typeface="Oracle Sans" panose="020B0503020204020204" pitchFamily="34" charset="0"/>
              </a:rPr>
              <a:t> Provides details on received firewall threats.</a:t>
            </a:r>
          </a:p>
          <a:p>
            <a:pPr algn="l">
              <a:buFont typeface="Arial" panose="020B0604020202020204" pitchFamily="34" charset="0"/>
              <a:buChar char="•"/>
            </a:pPr>
            <a:r>
              <a:rPr lang="en-US" b="0" i="0" dirty="0">
                <a:solidFill>
                  <a:srgbClr val="47423E"/>
                </a:solidFill>
                <a:effectLst/>
                <a:latin typeface="Oracle Sans" panose="020B0503020204020204" pitchFamily="34" charset="0"/>
              </a:rPr>
              <a:t>   </a:t>
            </a:r>
            <a:r>
              <a:rPr lang="en-US" b="1" i="0" dirty="0">
                <a:solidFill>
                  <a:srgbClr val="47423E"/>
                </a:solidFill>
                <a:effectLst/>
                <a:latin typeface="Oracle Sans" panose="020B0503020204020204" pitchFamily="34" charset="0"/>
              </a:rPr>
              <a:t>Traffic log:</a:t>
            </a:r>
            <a:r>
              <a:rPr lang="en-US" b="0" i="0" dirty="0">
                <a:solidFill>
                  <a:srgbClr val="47423E"/>
                </a:solidFill>
                <a:effectLst/>
                <a:latin typeface="Oracle Sans" panose="020B0503020204020204" pitchFamily="34" charset="0"/>
              </a:rPr>
              <a:t> Provides details on traffic passing through the firewall.</a:t>
            </a:r>
          </a:p>
          <a:p>
            <a:endParaRPr lang="en-US" dirty="0"/>
          </a:p>
          <a:p>
            <a:endParaRPr lang="en-US" dirty="0"/>
          </a:p>
          <a:p>
            <a:r>
              <a:rPr lang="en-US" dirty="0"/>
              <a:t>Available in all the regions of the commercial realms</a:t>
            </a:r>
          </a:p>
        </p:txBody>
      </p:sp>
      <p:sp>
        <p:nvSpPr>
          <p:cNvPr id="4" name="Slide Number Placeholder 3"/>
          <p:cNvSpPr>
            <a:spLocks noGrp="1"/>
          </p:cNvSpPr>
          <p:nvPr>
            <p:ph type="sldNum" sz="quarter" idx="5"/>
          </p:nvPr>
        </p:nvSpPr>
        <p:spPr/>
        <p:txBody>
          <a:bodyPr/>
          <a:lstStyle/>
          <a:p>
            <a:fld id="{9EDC5964-3162-43B5-B1EC-63C8D166D7D3}" type="slidenum">
              <a:rPr lang="en-US" smtClean="0"/>
              <a:pPr/>
              <a:t>62</a:t>
            </a:fld>
            <a:endParaRPr lang="en-US" dirty="0"/>
          </a:p>
        </p:txBody>
      </p:sp>
    </p:spTree>
    <p:extLst>
      <p:ext uri="{BB962C8B-B14F-4D97-AF65-F5344CB8AC3E}">
        <p14:creationId xmlns:p14="http://schemas.microsoft.com/office/powerpoint/2010/main" val="22286131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6062370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4467640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6744224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31058230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398823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8985114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32037414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7048575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9030395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8687301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8988289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7424433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6816713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34653219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4336272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867818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33411852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2331342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3616260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42161717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30736775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6438012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33828009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4230167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5671170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1374706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322420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36382731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6482230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32197427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9725475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5861054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7477379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2725339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3445758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806390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6774463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4086269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1132111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7992586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33474909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9224589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4807125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0134831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7459381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100381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40362870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5932669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079499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26874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3701784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7165980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709100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7894736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970230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9827713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26010482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7678806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41229857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algn="l"/>
            <a:r>
              <a:rPr lang="en-US" b="1" i="0" dirty="0">
                <a:solidFill>
                  <a:srgbClr val="202124"/>
                </a:solidFill>
                <a:effectLst/>
                <a:latin typeface="arial" panose="020B0604020202020204" pitchFamily="34" charset="0"/>
              </a:rPr>
              <a:t>Network Load Balancers are used to route TCP (or Layer 4) traffic</a:t>
            </a:r>
            <a:r>
              <a:rPr lang="en-US" b="0" i="0" dirty="0">
                <a:solidFill>
                  <a:srgbClr val="202124"/>
                </a:solidFill>
                <a:effectLst/>
                <a:latin typeface="arial" panose="020B0604020202020204" pitchFamily="34" charset="0"/>
              </a:rPr>
              <a:t>.</a:t>
            </a:r>
          </a:p>
          <a:p>
            <a:pPr algn="l"/>
            <a:endParaRPr lang="en-US" b="0" i="0" dirty="0">
              <a:solidFill>
                <a:srgbClr val="202124"/>
              </a:solidFill>
              <a:effectLst/>
              <a:latin typeface="arial" panose="020B0604020202020204" pitchFamily="34" charset="0"/>
            </a:endParaRPr>
          </a:p>
          <a:p>
            <a:pPr algn="l"/>
            <a:endParaRPr lang="en-GB"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B498E1-A993-4B13-86B2-349058A5CA14}" type="slidenum">
              <a:rPr kumimoji="0" lang="en-US" sz="1200" b="0" i="0" u="none" strike="noStrike" kern="1200" cap="none" spc="0" normalizeH="0" baseline="0" noProof="0" smtClean="0">
                <a:ln>
                  <a:noFill/>
                </a:ln>
                <a:solidFill>
                  <a:prstClr val="black"/>
                </a:solidFill>
                <a:effectLst/>
                <a:uLnTx/>
                <a:uFillTx/>
                <a:latin typeface="Calibri" panose="020F0502020204030204"/>
                <a:cs typeface="Arial"/>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cs typeface="Arial"/>
            </a:endParaRPr>
          </a:p>
        </p:txBody>
      </p:sp>
    </p:spTree>
    <p:extLst>
      <p:ext uri="{BB962C8B-B14F-4D97-AF65-F5344CB8AC3E}">
        <p14:creationId xmlns:p14="http://schemas.microsoft.com/office/powerpoint/2010/main" val="1188450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6.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7.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8.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7.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8.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5.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6.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9.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9.jp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0.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11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7.xml"/><Relationship Id="rId7" Type="http://schemas.openxmlformats.org/officeDocument/2006/relationships/tags" Target="../tags/tag11.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73.jpeg"/><Relationship Id="rId5" Type="http://schemas.openxmlformats.org/officeDocument/2006/relationships/tags" Target="../tags/tag9.xml"/><Relationship Id="rId10" Type="http://schemas.openxmlformats.org/officeDocument/2006/relationships/image" Target="../media/image3.emf"/><Relationship Id="rId4" Type="http://schemas.openxmlformats.org/officeDocument/2006/relationships/tags" Target="../tags/tag8.xml"/><Relationship Id="rId9" Type="http://schemas.openxmlformats.org/officeDocument/2006/relationships/image" Target="../media/image72.jpeg"/></Relationships>
</file>

<file path=ppt/slideLayouts/_rels/slideLayout119.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image" Target="../media/image3.emf"/><Relationship Id="rId5" Type="http://schemas.openxmlformats.org/officeDocument/2006/relationships/tags" Target="../tags/tag16.xml"/><Relationship Id="rId10" Type="http://schemas.openxmlformats.org/officeDocument/2006/relationships/image" Target="../media/image74.png"/><Relationship Id="rId4" Type="http://schemas.openxmlformats.org/officeDocument/2006/relationships/tags" Target="../tags/tag15.xml"/><Relationship Id="rId9"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5.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9.em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7.png"/><Relationship Id="rId1" Type="http://schemas.openxmlformats.org/officeDocument/2006/relationships/slideMaster" Target="../slideMasters/slideMaster1.xml"/><Relationship Id="rId4" Type="http://schemas.openxmlformats.org/officeDocument/2006/relationships/image" Target="../media/image36.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8.png"/><Relationship Id="rId1" Type="http://schemas.openxmlformats.org/officeDocument/2006/relationships/slideMaster" Target="../slideMasters/slideMaster1.xml"/><Relationship Id="rId4" Type="http://schemas.openxmlformats.org/officeDocument/2006/relationships/image" Target="../media/image39.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3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4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4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2.png"/><Relationship Id="rId1" Type="http://schemas.openxmlformats.org/officeDocument/2006/relationships/slideMaster" Target="../slideMasters/slideMaster1.xml"/><Relationship Id="rId4" Type="http://schemas.openxmlformats.org/officeDocument/2006/relationships/image" Target="../media/image43.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4.png"/><Relationship Id="rId1" Type="http://schemas.openxmlformats.org/officeDocument/2006/relationships/slideMaster" Target="../slideMasters/slideMaster1.xml"/><Relationship Id="rId4" Type="http://schemas.openxmlformats.org/officeDocument/2006/relationships/image" Target="../media/image43.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5.png"/><Relationship Id="rId1" Type="http://schemas.openxmlformats.org/officeDocument/2006/relationships/slideMaster" Target="../slideMasters/slideMaster1.xml"/><Relationship Id="rId4" Type="http://schemas.openxmlformats.org/officeDocument/2006/relationships/image" Target="../media/image46.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7.png"/><Relationship Id="rId1" Type="http://schemas.openxmlformats.org/officeDocument/2006/relationships/slideMaster" Target="../slideMasters/slideMaster1.xml"/><Relationship Id="rId4" Type="http://schemas.openxmlformats.org/officeDocument/2006/relationships/image" Target="../media/image46.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8.png"/><Relationship Id="rId1" Type="http://schemas.openxmlformats.org/officeDocument/2006/relationships/slideMaster" Target="../slideMasters/slideMaster1.xml"/><Relationship Id="rId4" Type="http://schemas.openxmlformats.org/officeDocument/2006/relationships/image" Target="../media/image49.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emf"/></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0.png"/><Relationship Id="rId1" Type="http://schemas.openxmlformats.org/officeDocument/2006/relationships/slideMaster" Target="../slideMasters/slideMaster1.xml"/><Relationship Id="rId4" Type="http://schemas.openxmlformats.org/officeDocument/2006/relationships/image" Target="../media/image4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1.png"/><Relationship Id="rId1" Type="http://schemas.openxmlformats.org/officeDocument/2006/relationships/slideMaster" Target="../slideMasters/slideMaster1.xml"/><Relationship Id="rId4" Type="http://schemas.openxmlformats.org/officeDocument/2006/relationships/image" Target="../media/image52.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3.png"/><Relationship Id="rId1" Type="http://schemas.openxmlformats.org/officeDocument/2006/relationships/slideMaster" Target="../slideMasters/slideMaster1.xml"/><Relationship Id="rId4" Type="http://schemas.openxmlformats.org/officeDocument/2006/relationships/image" Target="../media/image52.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4.png"/><Relationship Id="rId1" Type="http://schemas.openxmlformats.org/officeDocument/2006/relationships/slideMaster" Target="../slideMasters/slideMaster1.xml"/><Relationship Id="rId4" Type="http://schemas.openxmlformats.org/officeDocument/2006/relationships/image" Target="../media/image55.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png"/><Relationship Id="rId1" Type="http://schemas.openxmlformats.org/officeDocument/2006/relationships/slideMaster" Target="../slideMasters/slideMaster1.xml"/><Relationship Id="rId4" Type="http://schemas.openxmlformats.org/officeDocument/2006/relationships/image" Target="../media/image55.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7.png"/><Relationship Id="rId1" Type="http://schemas.openxmlformats.org/officeDocument/2006/relationships/slideMaster" Target="../slideMasters/slideMaster1.xml"/><Relationship Id="rId4" Type="http://schemas.openxmlformats.org/officeDocument/2006/relationships/image" Target="../media/image58.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9.png"/><Relationship Id="rId1" Type="http://schemas.openxmlformats.org/officeDocument/2006/relationships/slideMaster" Target="../slideMasters/slideMaster1.xml"/><Relationship Id="rId4" Type="http://schemas.openxmlformats.org/officeDocument/2006/relationships/image" Target="../media/image60.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1.jp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1.jpg"/><Relationship Id="rId1" Type="http://schemas.openxmlformats.org/officeDocument/2006/relationships/slideMaster" Target="../slideMasters/slideMaster1.xml"/><Relationship Id="rId4" Type="http://schemas.openxmlformats.org/officeDocument/2006/relationships/image" Target="../media/image62.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3.jp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emf"/></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3.jpg"/><Relationship Id="rId1" Type="http://schemas.openxmlformats.org/officeDocument/2006/relationships/slideMaster" Target="../slideMasters/slideMaster1.xml"/><Relationship Id="rId4" Type="http://schemas.openxmlformats.org/officeDocument/2006/relationships/image" Target="../media/image62.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4.jp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4.jpg"/><Relationship Id="rId1" Type="http://schemas.openxmlformats.org/officeDocument/2006/relationships/slideMaster" Target="../slideMasters/slideMaster1.xml"/><Relationship Id="rId4" Type="http://schemas.openxmlformats.org/officeDocument/2006/relationships/image" Target="../media/image62.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emf"/></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bg>
      <p:bgPr>
        <a:solidFill>
          <a:schemeClr val="bg2"/>
        </a:solidFill>
        <a:effectLst/>
      </p:bgPr>
    </p:bg>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3" name="OSPA Footer Tag">
            <a:extLst>
              <a:ext uri="{FF2B5EF4-FFF2-40B4-BE49-F238E27FC236}">
                <a16:creationId xmlns:a16="http://schemas.microsoft.com/office/drawing/2014/main" id="{BE2C69E3-A477-1546-BDEE-D8FECAB3D8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8948" y="6501702"/>
            <a:ext cx="2436579" cy="209676"/>
          </a:xfrm>
          <a:prstGeom prst="rect">
            <a:avLst/>
          </a:prstGeom>
        </p:spPr>
      </p:pic>
      <p:pic>
        <p:nvPicPr>
          <p:cNvPr id="30" name="OTag">
            <a:extLst>
              <a:ext uri="{FF2B5EF4-FFF2-40B4-BE49-F238E27FC236}">
                <a16:creationId xmlns:a16="http://schemas.microsoft.com/office/drawing/2014/main" id="{EDF18AE6-A97A-EC4A-9347-1802C0689B2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Text Field">
            <a:extLst>
              <a:ext uri="{FF2B5EF4-FFF2-40B4-BE49-F238E27FC236}">
                <a16:creationId xmlns:a16="http://schemas.microsoft.com/office/drawing/2014/main" id="{7F29C372-9BB3-B540-BC47-46BD6E59417E}"/>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5" name="Text Field">
            <a:extLst>
              <a:ext uri="{FF2B5EF4-FFF2-40B4-BE49-F238E27FC236}">
                <a16:creationId xmlns:a16="http://schemas.microsoft.com/office/drawing/2014/main" id="{5EDA7B8D-9195-5945-993F-1344630DF996}"/>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a:t>
            </a:r>
          </a:p>
        </p:txBody>
      </p:sp>
      <p:cxnSp>
        <p:nvCxnSpPr>
          <p:cNvPr id="18" name="Accent Mark">
            <a:extLst>
              <a:ext uri="{FF2B5EF4-FFF2-40B4-BE49-F238E27FC236}">
                <a16:creationId xmlns:a16="http://schemas.microsoft.com/office/drawing/2014/main" id="{AA45C8D8-A5D7-DC46-8327-6FCBF03151F6}"/>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7" name="Subhead">
            <a:extLst>
              <a:ext uri="{FF2B5EF4-FFF2-40B4-BE49-F238E27FC236}">
                <a16:creationId xmlns:a16="http://schemas.microsoft.com/office/drawing/2014/main" id="{12EB3548-39AB-5846-A4F6-A7D8515AEE59}"/>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6" name="Title">
            <a:extLst>
              <a:ext uri="{FF2B5EF4-FFF2-40B4-BE49-F238E27FC236}">
                <a16:creationId xmlns:a16="http://schemas.microsoft.com/office/drawing/2014/main" id="{2E021ED4-814D-9648-831F-EDE24ED2D4F8}"/>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latin typeface="Georgia" panose="02040502050405020303" pitchFamily="18" charset="0"/>
              </a:defRPr>
            </a:lvl1pPr>
          </a:lstStyle>
          <a:p>
            <a:r>
              <a:rPr lang="en-US" dirty="0"/>
              <a:t>Title goes here (up to two lines) </a:t>
            </a:r>
          </a:p>
        </p:txBody>
      </p:sp>
      <p:pic>
        <p:nvPicPr>
          <p:cNvPr id="29" name="Oracle Logo">
            <a:extLst>
              <a:ext uri="{FF2B5EF4-FFF2-40B4-BE49-F238E27FC236}">
                <a16:creationId xmlns:a16="http://schemas.microsoft.com/office/drawing/2014/main" id="{BF9C1D30-95DE-064B-8188-4737C12DBCC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3682" y="726541"/>
            <a:ext cx="2331720" cy="489374"/>
          </a:xfrm>
          <a:prstGeom prst="rect">
            <a:avLst/>
          </a:prstGeom>
        </p:spPr>
      </p:pic>
    </p:spTree>
    <p:extLst>
      <p:ext uri="{BB962C8B-B14F-4D97-AF65-F5344CB8AC3E}">
        <p14:creationId xmlns:p14="http://schemas.microsoft.com/office/powerpoint/2010/main" val="335831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ark - Safe Harbor">
    <p:bg>
      <p:bgPr>
        <a:solidFill>
          <a:schemeClr val="tx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784521" y="533654"/>
            <a:ext cx="2310589" cy="1700784"/>
          </a:xfrm>
          <a:prstGeom prst="rect">
            <a:avLst/>
          </a:prstGeom>
        </p:spPr>
      </p:pic>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3D318B72-DCC5-F249-91BD-81C274E45FE9}"/>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ext Box">
            <a:extLst>
              <a:ext uri="{FF2B5EF4-FFF2-40B4-BE49-F238E27FC236}">
                <a16:creationId xmlns:a16="http://schemas.microsoft.com/office/drawing/2014/main" id="{2CADE161-D922-1D44-B2C7-BC0ADA8A9B67}"/>
              </a:ext>
            </a:extLst>
          </p:cNvPr>
          <p:cNvSpPr txBox="1"/>
          <p:nvPr userDrawn="1"/>
        </p:nvSpPr>
        <p:spPr>
          <a:xfrm>
            <a:off x="758952" y="1837942"/>
            <a:ext cx="10671048" cy="4261104"/>
          </a:xfrm>
          <a:prstGeom prst="rect">
            <a:avLst/>
          </a:prstGeom>
          <a:noFill/>
        </p:spPr>
        <p:txBody>
          <a:bodyPr wrap="square" lIns="0" tIns="0" rIns="0" bIns="0" rtlCol="0">
            <a:noAutofit/>
          </a:bodyPr>
          <a:lstStyle/>
          <a:p>
            <a:pPr lvl="0">
              <a:lnSpc>
                <a:spcPct val="95000"/>
              </a:lnSpc>
              <a:spcBef>
                <a:spcPts val="600"/>
              </a:spcBef>
            </a:pPr>
            <a:r>
              <a:rPr lang="en-US" dirty="0">
                <a:solidFill>
                  <a:schemeClr val="bg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a:t>
            </a:r>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E3274897-44A1-894E-B86A-42E8C19468C2}"/>
              </a:ext>
            </a:extLst>
          </p:cNvPr>
          <p:cNvSpPr txBox="1"/>
          <p:nvPr userDrawn="1"/>
        </p:nvSpPr>
        <p:spPr>
          <a:xfrm>
            <a:off x="758952" y="508000"/>
            <a:ext cx="10671048" cy="822960"/>
          </a:xfrm>
          <a:prstGeom prst="rect">
            <a:avLst/>
          </a:prstGeom>
          <a:noFill/>
        </p:spPr>
        <p:txBody>
          <a:bodyPr wrap="square" lIns="0" tIns="0" rIns="0" bIns="0" rtlCol="0" anchor="b" anchorCtr="0">
            <a:noAutofit/>
          </a:bodyPr>
          <a:lstStyle/>
          <a:p>
            <a:pPr lvl="0">
              <a:lnSpc>
                <a:spcPct val="95000"/>
              </a:lnSpc>
              <a:spcBef>
                <a:spcPts val="600"/>
              </a:spcBef>
            </a:pPr>
            <a:r>
              <a:rPr lang="en-US" sz="2400" b="1" dirty="0">
                <a:solidFill>
                  <a:schemeClr val="bg1"/>
                </a:solidFill>
              </a:rPr>
              <a:t>Safe harbor statement </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51799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Pr>
        <a:solidFill>
          <a:schemeClr val="tx1"/>
        </a:solidFill>
        <a:effectLst/>
      </p:bgPr>
    </p:bg>
    <p:spTree>
      <p:nvGrpSpPr>
        <p:cNvPr id="1" name=""/>
        <p:cNvGrpSpPr/>
        <p:nvPr/>
      </p:nvGrpSpPr>
      <p:grpSpPr>
        <a:xfrm>
          <a:off x="0" y="0"/>
          <a:ext cx="0" cy="0"/>
          <a:chOff x="0" y="0"/>
          <a:chExt cx="0" cy="0"/>
        </a:xfrm>
      </p:grpSpPr>
      <p:pic>
        <p:nvPicPr>
          <p:cNvPr id="3" name="Data Texture Image" descr="A close up of a map&#10;&#10;Description automatically generated">
            <a:extLst>
              <a:ext uri="{FF2B5EF4-FFF2-40B4-BE49-F238E27FC236}">
                <a16:creationId xmlns:a16="http://schemas.microsoft.com/office/drawing/2014/main" id="{3777CEAA-7806-1A40-B1C3-1A125D8B64C4}"/>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49997"/>
          <a:stretch/>
        </p:blipFill>
        <p:spPr>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CADFF530-7EC4-0543-AEE1-6BF2FB6410A0}"/>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6" name="Text Field">
            <a:extLst>
              <a:ext uri="{FF2B5EF4-FFF2-40B4-BE49-F238E27FC236}">
                <a16:creationId xmlns:a16="http://schemas.microsoft.com/office/drawing/2014/main" id="{7409CAB6-76E7-5A4A-82F7-8D2B98C6DD05}"/>
              </a:ext>
            </a:extLst>
          </p:cNvPr>
          <p:cNvSpPr>
            <a:spLocks noGrp="1"/>
          </p:cNvSpPr>
          <p:nvPr>
            <p:ph type="body" sz="quarter" idx="12"/>
          </p:nvPr>
        </p:nvSpPr>
        <p:spPr>
          <a:xfrm>
            <a:off x="758952" y="3682999"/>
            <a:ext cx="5081014" cy="24160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7" name="Accent Mark">
            <a:extLst>
              <a:ext uri="{FF2B5EF4-FFF2-40B4-BE49-F238E27FC236}">
                <a16:creationId xmlns:a16="http://schemas.microsoft.com/office/drawing/2014/main" id="{3F1F789C-055A-B94A-B592-6BAC45CA4CA5}"/>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Metric">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5" y="2297520"/>
            <a:ext cx="5078335" cy="877163"/>
          </a:xfrm>
          <a:prstGeom prst="rect">
            <a:avLst/>
          </a:prstGeom>
        </p:spPr>
        <p:txBody>
          <a:bodyPr wrap="square" lIns="0" rIns="0" anchor="b" anchorCtr="0">
            <a:spAutoFit/>
          </a:bodyPr>
          <a:lstStyle>
            <a:lvl1pPr marL="0" indent="0">
              <a:buNone/>
              <a:defRPr sz="6000" b="0">
                <a:solidFill>
                  <a:schemeClr val="accent6"/>
                </a:solidFill>
                <a:latin typeface="Georgia" panose="02040502050405020303" pitchFamily="18" charset="0"/>
              </a:defRPr>
            </a:lvl1pPr>
          </a:lstStyle>
          <a:p>
            <a:pPr lvl="0"/>
            <a:r>
              <a:rPr lang="en-US" dirty="0"/>
              <a:t>XX%</a:t>
            </a:r>
          </a:p>
        </p:txBody>
      </p:sp>
    </p:spTree>
    <p:extLst>
      <p:ext uri="{BB962C8B-B14F-4D97-AF65-F5344CB8AC3E}">
        <p14:creationId xmlns:p14="http://schemas.microsoft.com/office/powerpoint/2010/main" val="131621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Light - Single Content with Texture">
    <p:bg>
      <p:bgPr>
        <a:solidFill>
          <a:schemeClr val="bg2"/>
        </a:solidFill>
        <a:effectLst/>
      </p:bgPr>
    </p:bg>
    <p:spTree>
      <p:nvGrpSpPr>
        <p:cNvPr id="1" name=""/>
        <p:cNvGrpSpPr/>
        <p:nvPr/>
      </p:nvGrpSpPr>
      <p:grpSpPr>
        <a:xfrm>
          <a:off x="0" y="0"/>
          <a:ext cx="0" cy="0"/>
          <a:chOff x="0" y="0"/>
          <a:chExt cx="0" cy="0"/>
        </a:xfrm>
      </p:grpSpPr>
      <p:pic>
        <p:nvPicPr>
          <p:cNvPr id="3" name="Data Texture Image" descr="A picture containing green, white&#10;&#10;Description automatically generated">
            <a:extLst>
              <a:ext uri="{FF2B5EF4-FFF2-40B4-BE49-F238E27FC236}">
                <a16:creationId xmlns:a16="http://schemas.microsoft.com/office/drawing/2014/main" id="{A0A6AE69-4C87-4640-BE9A-76859B71C708}"/>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a16="http://schemas.microsoft.com/office/drawing/2014/main" id="{F250772B-6865-E140-9F39-D8998E91A7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9" name="Text Field">
            <a:extLst>
              <a:ext uri="{FF2B5EF4-FFF2-40B4-BE49-F238E27FC236}">
                <a16:creationId xmlns:a16="http://schemas.microsoft.com/office/drawing/2014/main" id="{13A5A663-AE03-0743-A406-96488218BEFF}"/>
              </a:ext>
            </a:extLst>
          </p:cNvPr>
          <p:cNvSpPr>
            <a:spLocks noGrp="1"/>
          </p:cNvSpPr>
          <p:nvPr>
            <p:ph type="body" sz="quarter" idx="12"/>
          </p:nvPr>
        </p:nvSpPr>
        <p:spPr>
          <a:xfrm>
            <a:off x="5132832" y="1837944"/>
            <a:ext cx="6291073"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Accent Mark">
            <a:extLst>
              <a:ext uri="{FF2B5EF4-FFF2-40B4-BE49-F238E27FC236}">
                <a16:creationId xmlns:a16="http://schemas.microsoft.com/office/drawing/2014/main" id="{49932009-89F2-8445-96EC-55FF3D8F4041}"/>
              </a:ext>
            </a:extLst>
          </p:cNvPr>
          <p:cNvCxnSpPr>
            <a:cxnSpLocks/>
          </p:cNvCxnSpPr>
          <p:nvPr userDrawn="1"/>
        </p:nvCxnSpPr>
        <p:spPr>
          <a:xfrm flipH="1">
            <a:off x="5132832"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Title">
            <a:extLst>
              <a:ext uri="{FF2B5EF4-FFF2-40B4-BE49-F238E27FC236}">
                <a16:creationId xmlns:a16="http://schemas.microsoft.com/office/drawing/2014/main" id="{8E8AB0B1-D5D8-714B-902A-FCB102A0E6E0}"/>
              </a:ext>
            </a:extLst>
          </p:cNvPr>
          <p:cNvSpPr>
            <a:spLocks noGrp="1"/>
          </p:cNvSpPr>
          <p:nvPr>
            <p:ph type="title" hasCustomPrompt="1"/>
          </p:nvPr>
        </p:nvSpPr>
        <p:spPr>
          <a:xfrm>
            <a:off x="5132832" y="508000"/>
            <a:ext cx="6300216"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307495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Dark - Single Content with Texture">
    <p:bg>
      <p:bgPr>
        <a:solidFill>
          <a:schemeClr val="tx2"/>
        </a:solidFill>
        <a:effectLst/>
      </p:bgPr>
    </p:bg>
    <p:spTree>
      <p:nvGrpSpPr>
        <p:cNvPr id="1" name=""/>
        <p:cNvGrpSpPr/>
        <p:nvPr/>
      </p:nvGrpSpPr>
      <p:grpSpPr>
        <a:xfrm>
          <a:off x="0" y="0"/>
          <a:ext cx="0" cy="0"/>
          <a:chOff x="0" y="0"/>
          <a:chExt cx="0" cy="0"/>
        </a:xfrm>
      </p:grpSpPr>
      <p:pic>
        <p:nvPicPr>
          <p:cNvPr id="3" name="Data Texture Image" descr="A picture containing group, green, sheep, people&#10;&#10;Description automatically generated">
            <a:extLst>
              <a:ext uri="{FF2B5EF4-FFF2-40B4-BE49-F238E27FC236}">
                <a16:creationId xmlns:a16="http://schemas.microsoft.com/office/drawing/2014/main" id="{67F62CD1-75CC-7A43-A918-076DE518FEA7}"/>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a16="http://schemas.microsoft.com/office/drawing/2014/main" id="{F250772B-6865-E140-9F39-D8998E91A7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9" name="Text Field">
            <a:extLst>
              <a:ext uri="{FF2B5EF4-FFF2-40B4-BE49-F238E27FC236}">
                <a16:creationId xmlns:a16="http://schemas.microsoft.com/office/drawing/2014/main" id="{13A5A663-AE03-0743-A406-96488218BEFF}"/>
              </a:ext>
            </a:extLst>
          </p:cNvPr>
          <p:cNvSpPr>
            <a:spLocks noGrp="1"/>
          </p:cNvSpPr>
          <p:nvPr>
            <p:ph type="body" sz="quarter" idx="12"/>
          </p:nvPr>
        </p:nvSpPr>
        <p:spPr>
          <a:xfrm>
            <a:off x="5132832" y="1837944"/>
            <a:ext cx="6291073"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Accent Mark">
            <a:extLst>
              <a:ext uri="{FF2B5EF4-FFF2-40B4-BE49-F238E27FC236}">
                <a16:creationId xmlns:a16="http://schemas.microsoft.com/office/drawing/2014/main" id="{49932009-89F2-8445-96EC-55FF3D8F4041}"/>
              </a:ext>
            </a:extLst>
          </p:cNvPr>
          <p:cNvCxnSpPr>
            <a:cxnSpLocks/>
          </p:cNvCxnSpPr>
          <p:nvPr userDrawn="1"/>
        </p:nvCxnSpPr>
        <p:spPr>
          <a:xfrm flipH="1">
            <a:off x="5132832"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Title">
            <a:extLst>
              <a:ext uri="{FF2B5EF4-FFF2-40B4-BE49-F238E27FC236}">
                <a16:creationId xmlns:a16="http://schemas.microsoft.com/office/drawing/2014/main" id="{8E8AB0B1-D5D8-714B-902A-FCB102A0E6E0}"/>
              </a:ext>
            </a:extLst>
          </p:cNvPr>
          <p:cNvSpPr>
            <a:spLocks noGrp="1"/>
          </p:cNvSpPr>
          <p:nvPr>
            <p:ph type="title" hasCustomPrompt="1"/>
          </p:nvPr>
        </p:nvSpPr>
        <p:spPr>
          <a:xfrm>
            <a:off x="5132832" y="508000"/>
            <a:ext cx="6300216"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300795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ight - Single Content with Texture Colored">
    <p:bg>
      <p:bgPr>
        <a:solidFill>
          <a:schemeClr val="bg2"/>
        </a:solidFill>
        <a:effectLst/>
      </p:bgPr>
    </p:bg>
    <p:spTree>
      <p:nvGrpSpPr>
        <p:cNvPr id="1" name=""/>
        <p:cNvGrpSpPr/>
        <p:nvPr/>
      </p:nvGrpSpPr>
      <p:grpSpPr>
        <a:xfrm>
          <a:off x="0" y="0"/>
          <a:ext cx="0" cy="0"/>
          <a:chOff x="0" y="0"/>
          <a:chExt cx="0" cy="0"/>
        </a:xfrm>
      </p:grpSpPr>
      <p:sp>
        <p:nvSpPr>
          <p:cNvPr id="12" name="Colored Square">
            <a:extLst>
              <a:ext uri="{FF2B5EF4-FFF2-40B4-BE49-F238E27FC236}">
                <a16:creationId xmlns:a16="http://schemas.microsoft.com/office/drawing/2014/main" id="{E31539ED-B46A-824E-856D-034D6B242FB2}"/>
              </a:ext>
            </a:extLst>
          </p:cNvPr>
          <p:cNvSpPr/>
          <p:nvPr userDrawn="1"/>
        </p:nvSpPr>
        <p:spPr>
          <a:xfrm>
            <a:off x="-3048" y="0"/>
            <a:ext cx="487984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Data Texture Image" descr="A picture containing green, white&#10;&#10;Description automatically generated">
            <a:extLst>
              <a:ext uri="{FF2B5EF4-FFF2-40B4-BE49-F238E27FC236}">
                <a16:creationId xmlns:a16="http://schemas.microsoft.com/office/drawing/2014/main" id="{A0A6AE69-4C87-4640-BE9A-76859B71C708}"/>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chemeClr val="bg1"/>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chemeClr val="bg1"/>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a16="http://schemas.microsoft.com/office/drawing/2014/main" id="{F250772B-6865-E140-9F39-D8998E91A7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9" name="Text Field">
            <a:extLst>
              <a:ext uri="{FF2B5EF4-FFF2-40B4-BE49-F238E27FC236}">
                <a16:creationId xmlns:a16="http://schemas.microsoft.com/office/drawing/2014/main" id="{13A5A663-AE03-0743-A406-96488218BEFF}"/>
              </a:ext>
            </a:extLst>
          </p:cNvPr>
          <p:cNvSpPr>
            <a:spLocks noGrp="1"/>
          </p:cNvSpPr>
          <p:nvPr>
            <p:ph type="body" sz="quarter" idx="12"/>
          </p:nvPr>
        </p:nvSpPr>
        <p:spPr>
          <a:xfrm>
            <a:off x="5132832" y="1837944"/>
            <a:ext cx="6291073"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Accent Mark">
            <a:extLst>
              <a:ext uri="{FF2B5EF4-FFF2-40B4-BE49-F238E27FC236}">
                <a16:creationId xmlns:a16="http://schemas.microsoft.com/office/drawing/2014/main" id="{49932009-89F2-8445-96EC-55FF3D8F4041}"/>
              </a:ext>
            </a:extLst>
          </p:cNvPr>
          <p:cNvCxnSpPr>
            <a:cxnSpLocks/>
          </p:cNvCxnSpPr>
          <p:nvPr userDrawn="1"/>
        </p:nvCxnSpPr>
        <p:spPr>
          <a:xfrm flipH="1">
            <a:off x="5132832"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Title">
            <a:extLst>
              <a:ext uri="{FF2B5EF4-FFF2-40B4-BE49-F238E27FC236}">
                <a16:creationId xmlns:a16="http://schemas.microsoft.com/office/drawing/2014/main" id="{8E8AB0B1-D5D8-714B-902A-FCB102A0E6E0}"/>
              </a:ext>
            </a:extLst>
          </p:cNvPr>
          <p:cNvSpPr>
            <a:spLocks noGrp="1"/>
          </p:cNvSpPr>
          <p:nvPr>
            <p:ph type="title" hasCustomPrompt="1"/>
          </p:nvPr>
        </p:nvSpPr>
        <p:spPr>
          <a:xfrm>
            <a:off x="5132832" y="508000"/>
            <a:ext cx="6300216"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2829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Dark - Single Content with Texture Colored">
    <p:bg>
      <p:bgPr>
        <a:solidFill>
          <a:schemeClr val="tx2"/>
        </a:solidFill>
        <a:effectLst/>
      </p:bgPr>
    </p:bg>
    <p:spTree>
      <p:nvGrpSpPr>
        <p:cNvPr id="1" name=""/>
        <p:cNvGrpSpPr/>
        <p:nvPr/>
      </p:nvGrpSpPr>
      <p:grpSpPr>
        <a:xfrm>
          <a:off x="0" y="0"/>
          <a:ext cx="0" cy="0"/>
          <a:chOff x="0" y="0"/>
          <a:chExt cx="0" cy="0"/>
        </a:xfrm>
      </p:grpSpPr>
      <p:sp>
        <p:nvSpPr>
          <p:cNvPr id="12" name="Colored Square">
            <a:extLst>
              <a:ext uri="{FF2B5EF4-FFF2-40B4-BE49-F238E27FC236}">
                <a16:creationId xmlns:a16="http://schemas.microsoft.com/office/drawing/2014/main" id="{5588FA96-5FC7-A445-96F8-55B495FA0883}"/>
              </a:ext>
            </a:extLst>
          </p:cNvPr>
          <p:cNvSpPr/>
          <p:nvPr userDrawn="1"/>
        </p:nvSpPr>
        <p:spPr>
          <a:xfrm>
            <a:off x="-3048" y="0"/>
            <a:ext cx="4879848" cy="6858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 name="Data Texture Image" descr="A picture containing group, green, sheep, people&#10;&#10;Description automatically generated">
            <a:extLst>
              <a:ext uri="{FF2B5EF4-FFF2-40B4-BE49-F238E27FC236}">
                <a16:creationId xmlns:a16="http://schemas.microsoft.com/office/drawing/2014/main" id="{67F62CD1-75CC-7A43-A918-076DE518FEA7}"/>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chemeClr val="bg1"/>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chemeClr val="bg1"/>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a16="http://schemas.microsoft.com/office/drawing/2014/main" id="{F250772B-6865-E140-9F39-D8998E91A7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9" name="Text Field">
            <a:extLst>
              <a:ext uri="{FF2B5EF4-FFF2-40B4-BE49-F238E27FC236}">
                <a16:creationId xmlns:a16="http://schemas.microsoft.com/office/drawing/2014/main" id="{13A5A663-AE03-0743-A406-96488218BEFF}"/>
              </a:ext>
            </a:extLst>
          </p:cNvPr>
          <p:cNvSpPr>
            <a:spLocks noGrp="1"/>
          </p:cNvSpPr>
          <p:nvPr>
            <p:ph type="body" sz="quarter" idx="12"/>
          </p:nvPr>
        </p:nvSpPr>
        <p:spPr>
          <a:xfrm>
            <a:off x="5132832" y="1837944"/>
            <a:ext cx="6291073"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Accent Mark">
            <a:extLst>
              <a:ext uri="{FF2B5EF4-FFF2-40B4-BE49-F238E27FC236}">
                <a16:creationId xmlns:a16="http://schemas.microsoft.com/office/drawing/2014/main" id="{49932009-89F2-8445-96EC-55FF3D8F4041}"/>
              </a:ext>
            </a:extLst>
          </p:cNvPr>
          <p:cNvCxnSpPr>
            <a:cxnSpLocks/>
          </p:cNvCxnSpPr>
          <p:nvPr userDrawn="1"/>
        </p:nvCxnSpPr>
        <p:spPr>
          <a:xfrm flipH="1">
            <a:off x="5132832"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Title">
            <a:extLst>
              <a:ext uri="{FF2B5EF4-FFF2-40B4-BE49-F238E27FC236}">
                <a16:creationId xmlns:a16="http://schemas.microsoft.com/office/drawing/2014/main" id="{8E8AB0B1-D5D8-714B-902A-FCB102A0E6E0}"/>
              </a:ext>
            </a:extLst>
          </p:cNvPr>
          <p:cNvSpPr>
            <a:spLocks noGrp="1"/>
          </p:cNvSpPr>
          <p:nvPr>
            <p:ph type="title" hasCustomPrompt="1"/>
          </p:nvPr>
        </p:nvSpPr>
        <p:spPr>
          <a:xfrm>
            <a:off x="5132832" y="508000"/>
            <a:ext cx="6300216"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411033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Light - Data Texture Blank 02">
    <p:bg>
      <p:bgPr>
        <a:solidFill>
          <a:schemeClr val="bg2"/>
        </a:solidFill>
        <a:effectLst/>
      </p:bgPr>
    </p:bg>
    <p:spTree>
      <p:nvGrpSpPr>
        <p:cNvPr id="1" name=""/>
        <p:cNvGrpSpPr/>
        <p:nvPr/>
      </p:nvGrpSpPr>
      <p:grpSpPr>
        <a:xfrm>
          <a:off x="0" y="0"/>
          <a:ext cx="0" cy="0"/>
          <a:chOff x="0" y="0"/>
          <a:chExt cx="0" cy="0"/>
        </a:xfrm>
      </p:grpSpPr>
      <p:pic>
        <p:nvPicPr>
          <p:cNvPr id="3" name="Data Texture Image" descr="A sign on the side of a building&#10;&#10;Description automatically generated">
            <a:extLst>
              <a:ext uri="{FF2B5EF4-FFF2-40B4-BE49-F238E27FC236}">
                <a16:creationId xmlns:a16="http://schemas.microsoft.com/office/drawing/2014/main" id="{CDC44A5D-5EE1-D642-A458-9A9EAEF2924C}"/>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E1B88021-C779-204C-A0C9-6EB6A65EAFE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5CF3E4C3-6A32-4A47-AF05-240A1BFF46A9}"/>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Tree>
    <p:extLst>
      <p:ext uri="{BB962C8B-B14F-4D97-AF65-F5344CB8AC3E}">
        <p14:creationId xmlns:p14="http://schemas.microsoft.com/office/powerpoint/2010/main" val="189991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Dark - Data Texture Blank 02">
    <p:bg>
      <p:bgPr>
        <a:solidFill>
          <a:schemeClr val="tx1"/>
        </a:solidFill>
        <a:effectLst/>
      </p:bgPr>
    </p:bg>
    <p:spTree>
      <p:nvGrpSpPr>
        <p:cNvPr id="1" name=""/>
        <p:cNvGrpSpPr/>
        <p:nvPr/>
      </p:nvGrpSpPr>
      <p:grpSpPr>
        <a:xfrm>
          <a:off x="0" y="0"/>
          <a:ext cx="0" cy="0"/>
          <a:chOff x="0" y="0"/>
          <a:chExt cx="0" cy="0"/>
        </a:xfrm>
      </p:grpSpPr>
      <p:pic>
        <p:nvPicPr>
          <p:cNvPr id="3" name="Data Texture Image" descr="A close up of a building&#10;&#10;Description automatically generated">
            <a:extLst>
              <a:ext uri="{FF2B5EF4-FFF2-40B4-BE49-F238E27FC236}">
                <a16:creationId xmlns:a16="http://schemas.microsoft.com/office/drawing/2014/main" id="{5C9585E3-D466-8641-BA36-62E1E53097EF}"/>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E1B88021-C779-204C-A0C9-6EB6A65EAFE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5CF3E4C3-6A32-4A47-AF05-240A1BFF46A9}"/>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Tree>
    <p:extLst>
      <p:ext uri="{BB962C8B-B14F-4D97-AF65-F5344CB8AC3E}">
        <p14:creationId xmlns:p14="http://schemas.microsoft.com/office/powerpoint/2010/main" val="311006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Light - Data Texture Blank 04">
    <p:bg>
      <p:bgPr>
        <a:solidFill>
          <a:schemeClr val="bg2"/>
        </a:solidFill>
        <a:effectLst/>
      </p:bgPr>
    </p:bg>
    <p:spTree>
      <p:nvGrpSpPr>
        <p:cNvPr id="1" name=""/>
        <p:cNvGrpSpPr/>
        <p:nvPr/>
      </p:nvGrpSpPr>
      <p:grpSpPr>
        <a:xfrm>
          <a:off x="0" y="0"/>
          <a:ext cx="0" cy="0"/>
          <a:chOff x="0" y="0"/>
          <a:chExt cx="0" cy="0"/>
        </a:xfrm>
      </p:grpSpPr>
      <p:pic>
        <p:nvPicPr>
          <p:cNvPr id="4" name="Data Texture Image" descr="A close up of a building&#10;&#10;Description automatically generated">
            <a:extLst>
              <a:ext uri="{FF2B5EF4-FFF2-40B4-BE49-F238E27FC236}">
                <a16:creationId xmlns:a16="http://schemas.microsoft.com/office/drawing/2014/main" id="{09D3794B-DB4A-CC4C-BEE4-AD057A4E1E98}"/>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08356A1-DAD4-AB4C-B949-D348ACDD6141}"/>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Tree>
    <p:extLst>
      <p:ext uri="{BB962C8B-B14F-4D97-AF65-F5344CB8AC3E}">
        <p14:creationId xmlns:p14="http://schemas.microsoft.com/office/powerpoint/2010/main" val="1111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Dark - Data Texture Blank 04">
    <p:bg>
      <p:bgPr>
        <a:solidFill>
          <a:schemeClr val="tx1"/>
        </a:solidFill>
        <a:effectLst/>
      </p:bgPr>
    </p:bg>
    <p:spTree>
      <p:nvGrpSpPr>
        <p:cNvPr id="1" name=""/>
        <p:cNvGrpSpPr/>
        <p:nvPr/>
      </p:nvGrpSpPr>
      <p:grpSpPr>
        <a:xfrm>
          <a:off x="0" y="0"/>
          <a:ext cx="0" cy="0"/>
          <a:chOff x="0" y="0"/>
          <a:chExt cx="0" cy="0"/>
        </a:xfrm>
      </p:grpSpPr>
      <p:pic>
        <p:nvPicPr>
          <p:cNvPr id="4" name="Data Texture Image" descr="A close up of a map&#10;&#10;Description automatically generated">
            <a:extLst>
              <a:ext uri="{FF2B5EF4-FFF2-40B4-BE49-F238E27FC236}">
                <a16:creationId xmlns:a16="http://schemas.microsoft.com/office/drawing/2014/main" id="{51615B35-5961-FF49-B89F-438B0625260B}"/>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08356A1-DAD4-AB4C-B949-D348ACDD6141}"/>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Tree>
    <p:extLst>
      <p:ext uri="{BB962C8B-B14F-4D97-AF65-F5344CB8AC3E}">
        <p14:creationId xmlns:p14="http://schemas.microsoft.com/office/powerpoint/2010/main" val="40504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Light - Data Texture Blank 05">
    <p:bg>
      <p:bgPr>
        <a:solidFill>
          <a:schemeClr val="bg2"/>
        </a:solidFill>
        <a:effectLst/>
      </p:bgPr>
    </p:bg>
    <p:spTree>
      <p:nvGrpSpPr>
        <p:cNvPr id="1" name=""/>
        <p:cNvGrpSpPr/>
        <p:nvPr/>
      </p:nvGrpSpPr>
      <p:grpSpPr>
        <a:xfrm>
          <a:off x="0" y="0"/>
          <a:ext cx="0" cy="0"/>
          <a:chOff x="0" y="0"/>
          <a:chExt cx="0" cy="0"/>
        </a:xfrm>
      </p:grpSpPr>
      <p:pic>
        <p:nvPicPr>
          <p:cNvPr id="3" name="Data Texture Image" descr="A close up of a sign&#10;&#10;Description automatically generated">
            <a:extLst>
              <a:ext uri="{FF2B5EF4-FFF2-40B4-BE49-F238E27FC236}">
                <a16:creationId xmlns:a16="http://schemas.microsoft.com/office/drawing/2014/main" id="{722A8842-2FD7-2548-ADC6-97B541AA8B81}"/>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E8242559-594C-0244-8861-7C2D2582E65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Tree>
    <p:extLst>
      <p:ext uri="{BB962C8B-B14F-4D97-AF65-F5344CB8AC3E}">
        <p14:creationId xmlns:p14="http://schemas.microsoft.com/office/powerpoint/2010/main" val="99936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ght - Section Header Custom">
    <p:bg>
      <p:bgPr>
        <a:solidFill>
          <a:schemeClr val="bg2"/>
        </a:solidFill>
        <a:effectLst/>
      </p:bgPr>
    </p:bg>
    <p:spTree>
      <p:nvGrpSpPr>
        <p:cNvPr id="1" name=""/>
        <p:cNvGrpSpPr/>
        <p:nvPr/>
      </p:nvGrpSpPr>
      <p:grpSpPr>
        <a:xfrm>
          <a:off x="0" y="0"/>
          <a:ext cx="0" cy="0"/>
          <a:chOff x="0" y="0"/>
          <a:chExt cx="0" cy="0"/>
        </a:xfrm>
      </p:grpSpPr>
      <p:pic>
        <p:nvPicPr>
          <p:cNvPr id="3" name="Data Texture Image" descr="A close up of a sign&#10;&#10;Description automatically generated">
            <a:extLst>
              <a:ext uri="{FF2B5EF4-FFF2-40B4-BE49-F238E27FC236}">
                <a16:creationId xmlns:a16="http://schemas.microsoft.com/office/drawing/2014/main" id="{6A9CB1EE-71A5-8046-9D9F-6CEA1714BE6B}"/>
              </a:ext>
            </a:extLst>
          </p:cNvPr>
          <p:cNvPicPr>
            <a:picLocks noChangeAspect="1"/>
          </p:cNvPicPr>
          <p:nvPr userDrawn="1"/>
        </p:nvPicPr>
        <p:blipFill rotWithShape="1">
          <a:blip r:embed="rId2">
            <a:alphaModFix amt="25000"/>
            <a:extLst>
              <a:ext uri="{28A0092B-C50C-407E-A947-70E740481C1C}">
                <a14:useLocalDpi xmlns:a14="http://schemas.microsoft.com/office/drawing/2010/main" val="0"/>
              </a:ext>
            </a:extLst>
          </a:blip>
          <a:srcRect l="50000" r="1"/>
          <a:stretch/>
        </p:blipFill>
        <p:spPr>
          <a:xfrm>
            <a:off x="6095997" y="0"/>
            <a:ext cx="6096002" cy="6858000"/>
          </a:xfrm>
          <a:prstGeom prst="rect">
            <a:avLst/>
          </a:prstGeom>
        </p:spPr>
      </p:pic>
      <p:pic>
        <p:nvPicPr>
          <p:cNvPr id="11" name="Abstract Cloud">
            <a:extLst>
              <a:ext uri="{FF2B5EF4-FFF2-40B4-BE49-F238E27FC236}">
                <a16:creationId xmlns:a16="http://schemas.microsoft.com/office/drawing/2014/main" id="{82B2B370-8AA2-D746-B40C-90E9BAB320F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240478"/>
            <a:ext cx="3494566" cy="1653966"/>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Slide Number">
            <a:extLst>
              <a:ext uri="{FF2B5EF4-FFF2-40B4-BE49-F238E27FC236}">
                <a16:creationId xmlns:a16="http://schemas.microsoft.com/office/drawing/2014/main" id="{82A8981F-8A33-A046-9BF2-EDE861F426B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6DDF65FA-6F00-404D-BA43-FE8E0A7964E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9" name="Subhead">
            <a:extLst>
              <a:ext uri="{FF2B5EF4-FFF2-40B4-BE49-F238E27FC236}">
                <a16:creationId xmlns:a16="http://schemas.microsoft.com/office/drawing/2014/main" id="{58010B28-8000-2248-921E-3659AB55254B}"/>
              </a:ext>
            </a:extLst>
          </p:cNvPr>
          <p:cNvSpPr>
            <a:spLocks noGrp="1"/>
          </p:cNvSpPr>
          <p:nvPr>
            <p:ph type="body" sz="quarter" idx="33" hasCustomPrompt="1"/>
          </p:nvPr>
        </p:nvSpPr>
        <p:spPr>
          <a:xfrm>
            <a:off x="758952" y="3682999"/>
            <a:ext cx="508101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20" name="Title">
            <a:extLst>
              <a:ext uri="{FF2B5EF4-FFF2-40B4-BE49-F238E27FC236}">
                <a16:creationId xmlns:a16="http://schemas.microsoft.com/office/drawing/2014/main" id="{CD3429DC-DD2A-794F-A09C-0A166D31301C}"/>
              </a:ext>
            </a:extLst>
          </p:cNvPr>
          <p:cNvSpPr>
            <a:spLocks noGrp="1"/>
          </p:cNvSpPr>
          <p:nvPr>
            <p:ph type="ctrTitle" hasCustomPrompt="1"/>
          </p:nvPr>
        </p:nvSpPr>
        <p:spPr>
          <a:xfrm>
            <a:off x="761285" y="2148761"/>
            <a:ext cx="5078681"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a:t>
            </a:r>
            <a:br>
              <a:rPr lang="en-US" dirty="0"/>
            </a:br>
            <a:r>
              <a:rPr lang="en-US" dirty="0"/>
              <a:t>(up to two lines) </a:t>
            </a:r>
          </a:p>
        </p:txBody>
      </p:sp>
      <p:cxnSp>
        <p:nvCxnSpPr>
          <p:cNvPr id="22" name="Accent Mark">
            <a:extLst>
              <a:ext uri="{FF2B5EF4-FFF2-40B4-BE49-F238E27FC236}">
                <a16:creationId xmlns:a16="http://schemas.microsoft.com/office/drawing/2014/main" id="{8D49322C-786A-1C40-A337-A5F69DD2D941}"/>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72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Dark - Data Texture Blank 05">
    <p:bg>
      <p:bgPr>
        <a:solidFill>
          <a:schemeClr val="tx1"/>
        </a:solidFill>
        <a:effectLst/>
      </p:bgPr>
    </p:bg>
    <p:spTree>
      <p:nvGrpSpPr>
        <p:cNvPr id="1" name=""/>
        <p:cNvGrpSpPr/>
        <p:nvPr/>
      </p:nvGrpSpPr>
      <p:grpSpPr>
        <a:xfrm>
          <a:off x="0" y="0"/>
          <a:ext cx="0" cy="0"/>
          <a:chOff x="0" y="0"/>
          <a:chExt cx="0" cy="0"/>
        </a:xfrm>
      </p:grpSpPr>
      <p:pic>
        <p:nvPicPr>
          <p:cNvPr id="3" name="Data Texture Image" descr="A close up of a logo&#10;&#10;Description automatically generated">
            <a:extLst>
              <a:ext uri="{FF2B5EF4-FFF2-40B4-BE49-F238E27FC236}">
                <a16:creationId xmlns:a16="http://schemas.microsoft.com/office/drawing/2014/main" id="{836D87C8-BDEE-7D4D-A3DE-6527049E71A5}"/>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E8242559-594C-0244-8861-7C2D2582E65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Tree>
    <p:extLst>
      <p:ext uri="{BB962C8B-B14F-4D97-AF65-F5344CB8AC3E}">
        <p14:creationId xmlns:p14="http://schemas.microsoft.com/office/powerpoint/2010/main" val="427840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Pr>
        <a:solidFill>
          <a:schemeClr val="bg2"/>
        </a:solidFill>
        <a:effectLst/>
      </p:bgPr>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7" name="Footer">
            <a:extLst>
              <a:ext uri="{FF2B5EF4-FFF2-40B4-BE49-F238E27FC236}">
                <a16:creationId xmlns:a16="http://schemas.microsoft.com/office/drawing/2014/main" id="{354CBADF-4ACD-0F4D-BEAD-FB9AFF378BFB}"/>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26" name="OTag">
            <a:extLst>
              <a:ext uri="{FF2B5EF4-FFF2-40B4-BE49-F238E27FC236}">
                <a16:creationId xmlns:a16="http://schemas.microsoft.com/office/drawing/2014/main" id="{42D6F87D-23AA-1D42-BDBA-F6833AC9A0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Text Field">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52453"/>
            <a:ext cx="5029200" cy="895181"/>
          </a:xfrm>
        </p:spPr>
        <p:txBody>
          <a:bodyPr>
            <a:noAutofit/>
          </a:bodyPr>
          <a:lstStyle>
            <a:lvl1pPr>
              <a:defRPr/>
            </a:lvl1pPr>
          </a:lstStyle>
          <a:p>
            <a:pPr lvl="0"/>
            <a:r>
              <a:rPr lang="en-US"/>
              <a:t>Edit Master text styles</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814860"/>
            <a:ext cx="5029200" cy="266291"/>
          </a:xfrm>
        </p:spPr>
        <p:txBody>
          <a:bodyPr>
            <a:noAutofit/>
          </a:bodyPr>
          <a:lstStyle>
            <a:lvl1pPr>
              <a:defRPr b="1"/>
            </a:lvl1pPr>
          </a:lstStyle>
          <a:p>
            <a:pPr lvl="0"/>
            <a:r>
              <a:rPr lang="en-US"/>
              <a:t>Edit Master text styles</a:t>
            </a:r>
          </a:p>
        </p:txBody>
      </p:sp>
      <p:cxnSp>
        <p:nvCxnSpPr>
          <p:cNvPr id="13" name="Accent Mark">
            <a:extLst>
              <a:ext uri="{FF2B5EF4-FFF2-40B4-BE49-F238E27FC236}">
                <a16:creationId xmlns:a16="http://schemas.microsoft.com/office/drawing/2014/main" id="{8E2FAFB4-C5ED-BC4A-844D-BB78D3D28B90}"/>
              </a:ext>
            </a:extLst>
          </p:cNvPr>
          <p:cNvCxnSpPr>
            <a:cxnSpLocks/>
          </p:cNvCxnSpPr>
          <p:nvPr userDrawn="1"/>
        </p:nvCxnSpPr>
        <p:spPr>
          <a:xfrm flipH="1">
            <a:off x="768098"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2" name="Thank You">
            <a:extLst>
              <a:ext uri="{FF2B5EF4-FFF2-40B4-BE49-F238E27FC236}">
                <a16:creationId xmlns:a16="http://schemas.microsoft.com/office/drawing/2014/main" id="{1A667D4A-FE6C-2E44-8B9A-7F595154584C}"/>
              </a:ext>
            </a:extLst>
          </p:cNvPr>
          <p:cNvSpPr>
            <a:spLocks noGrp="1"/>
          </p:cNvSpPr>
          <p:nvPr>
            <p:ph type="body" sz="quarter" idx="15" hasCustomPrompt="1"/>
          </p:nvPr>
        </p:nvSpPr>
        <p:spPr>
          <a:xfrm>
            <a:off x="762001" y="3814489"/>
            <a:ext cx="5029200" cy="492443"/>
          </a:xfrm>
          <a:prstGeom prst="rect">
            <a:avLst/>
          </a:prstGeom>
        </p:spPr>
        <p:txBody>
          <a:bodyPr lIns="0" anchor="b" anchorCtr="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Thank you</a:t>
            </a:r>
          </a:p>
        </p:txBody>
      </p:sp>
    </p:spTree>
    <p:extLst>
      <p:ext uri="{BB962C8B-B14F-4D97-AF65-F5344CB8AC3E}">
        <p14:creationId xmlns:p14="http://schemas.microsoft.com/office/powerpoint/2010/main" val="141383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Pr>
        <a:solidFill>
          <a:schemeClr val="tx1"/>
        </a:solidFill>
        <a:effectLst/>
      </p:bgPr>
    </p:bg>
    <p:spTree>
      <p:nvGrpSpPr>
        <p:cNvPr id="1" name=""/>
        <p:cNvGrpSpPr/>
        <p:nvPr/>
      </p:nvGrpSpPr>
      <p:grpSpPr>
        <a:xfrm>
          <a:off x="0" y="0"/>
          <a:ext cx="0" cy="0"/>
          <a:chOff x="0" y="0"/>
          <a:chExt cx="0" cy="0"/>
        </a:xfrm>
      </p:grpSpPr>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7" name="Footer">
            <a:extLst>
              <a:ext uri="{FF2B5EF4-FFF2-40B4-BE49-F238E27FC236}">
                <a16:creationId xmlns:a16="http://schemas.microsoft.com/office/drawing/2014/main" id="{354CBADF-4ACD-0F4D-BEAD-FB9AFF378BFB}"/>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3" name="Abstract Illustration">
            <a:extLst>
              <a:ext uri="{FF2B5EF4-FFF2-40B4-BE49-F238E27FC236}">
                <a16:creationId xmlns:a16="http://schemas.microsoft.com/office/drawing/2014/main" id="{3201D9B7-EB85-9E42-AFF5-8FDDBB072D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5999" y="0"/>
            <a:ext cx="6096000" cy="6858000"/>
          </a:xfrm>
          <a:prstGeom prst="rect">
            <a:avLst/>
          </a:prstGeom>
        </p:spPr>
      </p:pic>
      <p:pic>
        <p:nvPicPr>
          <p:cNvPr id="26" name="OTag">
            <a:extLst>
              <a:ext uri="{FF2B5EF4-FFF2-40B4-BE49-F238E27FC236}">
                <a16:creationId xmlns:a16="http://schemas.microsoft.com/office/drawing/2014/main" id="{42D6F87D-23AA-1D42-BDBA-F6833AC9A0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Text Field">
            <a:extLst>
              <a:ext uri="{FF2B5EF4-FFF2-40B4-BE49-F238E27FC236}">
                <a16:creationId xmlns:a16="http://schemas.microsoft.com/office/drawing/2014/main" id="{C30DAEE6-7960-B84D-9E43-8297742115C4}"/>
              </a:ext>
            </a:extLst>
          </p:cNvPr>
          <p:cNvSpPr>
            <a:spLocks noGrp="1"/>
          </p:cNvSpPr>
          <p:nvPr>
            <p:ph type="body" sz="quarter" idx="36"/>
          </p:nvPr>
        </p:nvSpPr>
        <p:spPr>
          <a:xfrm>
            <a:off x="762000" y="5152453"/>
            <a:ext cx="5029200" cy="895181"/>
          </a:xfrm>
        </p:spPr>
        <p:txBody>
          <a:bodyPr>
            <a:noAutofit/>
          </a:bodyPr>
          <a:lstStyle>
            <a:lvl1pPr>
              <a:defRPr>
                <a:solidFill>
                  <a:schemeClr val="bg1"/>
                </a:solidFill>
              </a:defRPr>
            </a:lvl1pPr>
          </a:lstStyle>
          <a:p>
            <a:pPr lvl="0"/>
            <a:r>
              <a:rPr lang="en-US"/>
              <a:t>Edit Master text styles</a:t>
            </a:r>
          </a:p>
        </p:txBody>
      </p:sp>
      <p:sp>
        <p:nvSpPr>
          <p:cNvPr id="11" name="Text Field">
            <a:extLst>
              <a:ext uri="{FF2B5EF4-FFF2-40B4-BE49-F238E27FC236}">
                <a16:creationId xmlns:a16="http://schemas.microsoft.com/office/drawing/2014/main" id="{B550C986-DC1D-064A-8410-E4A8A3C3A466}"/>
              </a:ext>
            </a:extLst>
          </p:cNvPr>
          <p:cNvSpPr>
            <a:spLocks noGrp="1"/>
          </p:cNvSpPr>
          <p:nvPr>
            <p:ph type="body" sz="quarter" idx="37"/>
          </p:nvPr>
        </p:nvSpPr>
        <p:spPr>
          <a:xfrm>
            <a:off x="762000" y="4814860"/>
            <a:ext cx="5029200" cy="266291"/>
          </a:xfrm>
        </p:spPr>
        <p:txBody>
          <a:bodyPr>
            <a:noAutofit/>
          </a:bodyPr>
          <a:lstStyle>
            <a:lvl1pPr>
              <a:defRPr b="1">
                <a:solidFill>
                  <a:schemeClr val="bg1"/>
                </a:solidFill>
              </a:defRPr>
            </a:lvl1pPr>
          </a:lstStyle>
          <a:p>
            <a:pPr lvl="0"/>
            <a:r>
              <a:rPr lang="en-US"/>
              <a:t>Edit Master text styles</a:t>
            </a:r>
          </a:p>
        </p:txBody>
      </p:sp>
      <p:cxnSp>
        <p:nvCxnSpPr>
          <p:cNvPr id="13" name="Accent Mark">
            <a:extLst>
              <a:ext uri="{FF2B5EF4-FFF2-40B4-BE49-F238E27FC236}">
                <a16:creationId xmlns:a16="http://schemas.microsoft.com/office/drawing/2014/main" id="{8E2FAFB4-C5ED-BC4A-844D-BB78D3D28B90}"/>
              </a:ext>
            </a:extLst>
          </p:cNvPr>
          <p:cNvCxnSpPr>
            <a:cxnSpLocks/>
          </p:cNvCxnSpPr>
          <p:nvPr userDrawn="1"/>
        </p:nvCxnSpPr>
        <p:spPr>
          <a:xfrm flipH="1">
            <a:off x="768098"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2" name="Thank You">
            <a:extLst>
              <a:ext uri="{FF2B5EF4-FFF2-40B4-BE49-F238E27FC236}">
                <a16:creationId xmlns:a16="http://schemas.microsoft.com/office/drawing/2014/main" id="{1A667D4A-FE6C-2E44-8B9A-7F595154584C}"/>
              </a:ext>
            </a:extLst>
          </p:cNvPr>
          <p:cNvSpPr>
            <a:spLocks noGrp="1"/>
          </p:cNvSpPr>
          <p:nvPr>
            <p:ph type="body" sz="quarter" idx="15" hasCustomPrompt="1"/>
          </p:nvPr>
        </p:nvSpPr>
        <p:spPr>
          <a:xfrm>
            <a:off x="762001" y="3814489"/>
            <a:ext cx="5029200" cy="492443"/>
          </a:xfrm>
          <a:prstGeom prst="rect">
            <a:avLst/>
          </a:prstGeom>
        </p:spPr>
        <p:txBody>
          <a:bodyPr lIns="0" anchor="b" anchorCtr="0">
            <a:noAutofit/>
          </a:bodyPr>
          <a:lstStyle>
            <a:lvl1pPr marL="0" indent="0" algn="l" fontAlgn="t">
              <a:lnSpc>
                <a:spcPct val="100000"/>
              </a:lnSpc>
              <a:spcBef>
                <a:spcPts val="0"/>
              </a:spcBef>
              <a:buNone/>
              <a:defRPr sz="3200" b="0" i="0">
                <a:solidFill>
                  <a:schemeClr val="bg1"/>
                </a:solidFill>
                <a:latin typeface="+mj-lt"/>
                <a:cs typeface="Oracle Sans" panose="020B0503020204020204" pitchFamily="34" charset="0"/>
              </a:defRPr>
            </a:lvl1pPr>
          </a:lstStyle>
          <a:p>
            <a:pPr lvl="0"/>
            <a:r>
              <a:rPr lang="en-US" dirty="0"/>
              <a:t>Thank you</a:t>
            </a:r>
          </a:p>
        </p:txBody>
      </p:sp>
    </p:spTree>
    <p:extLst>
      <p:ext uri="{BB962C8B-B14F-4D97-AF65-F5344CB8AC3E}">
        <p14:creationId xmlns:p14="http://schemas.microsoft.com/office/powerpoint/2010/main" val="154234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Light - Closing Slide">
    <p:bg>
      <p:bgPr>
        <a:solidFill>
          <a:schemeClr val="bg2"/>
        </a:solidFill>
        <a:effectLst/>
      </p:bgPr>
    </p:bg>
    <p:spTree>
      <p:nvGrpSpPr>
        <p:cNvPr id="1" name=""/>
        <p:cNvGrpSpPr/>
        <p:nvPr/>
      </p:nvGrpSpPr>
      <p:grpSpPr>
        <a:xfrm>
          <a:off x="0" y="0"/>
          <a:ext cx="0" cy="0"/>
          <a:chOff x="0" y="0"/>
          <a:chExt cx="0" cy="0"/>
        </a:xfrm>
      </p:grpSpPr>
      <p:pic>
        <p:nvPicPr>
          <p:cNvPr id="3" name="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5" name="Abstract Pattern Strip">
            <a:extLst>
              <a:ext uri="{FF2B5EF4-FFF2-40B4-BE49-F238E27FC236}">
                <a16:creationId xmlns:a16="http://schemas.microsoft.com/office/drawing/2014/main" id="{DA24CEA9-EF8C-E942-A55B-0044027368B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Dark - Closing Slide">
    <p:bg>
      <p:bgPr>
        <a:solidFill>
          <a:schemeClr val="tx1"/>
        </a:solidFill>
        <a:effectLst/>
      </p:bgPr>
    </p:bg>
    <p:spTree>
      <p:nvGrpSpPr>
        <p:cNvPr id="1" name=""/>
        <p:cNvGrpSpPr/>
        <p:nvPr/>
      </p:nvGrpSpPr>
      <p:grpSpPr>
        <a:xfrm>
          <a:off x="0" y="0"/>
          <a:ext cx="0" cy="0"/>
          <a:chOff x="0" y="0"/>
          <a:chExt cx="0" cy="0"/>
        </a:xfrm>
      </p:grpSpPr>
      <p:pic>
        <p:nvPicPr>
          <p:cNvPr id="3" name="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47854" y="2915192"/>
            <a:ext cx="4896292" cy="1027617"/>
          </a:xfrm>
          <a:prstGeom prst="rect">
            <a:avLst/>
          </a:prstGeom>
        </p:spPr>
      </p:pic>
      <p:pic>
        <p:nvPicPr>
          <p:cNvPr id="5" name="Abstract Pattern Strip">
            <a:extLst>
              <a:ext uri="{FF2B5EF4-FFF2-40B4-BE49-F238E27FC236}">
                <a16:creationId xmlns:a16="http://schemas.microsoft.com/office/drawing/2014/main" id="{DA24CEA9-EF8C-E942-A55B-0044027368B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12320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Mission Statement">
    <p:bg>
      <p:bgPr>
        <a:solidFill>
          <a:schemeClr val="bg2"/>
        </a:solidFill>
        <a:effectLst/>
      </p:bgPr>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54000"/>
            <a:ext cx="12192000" cy="6604000"/>
          </a:xfrm>
          <a:prstGeom prst="rect">
            <a:avLst/>
          </a:prstGeom>
        </p:spPr>
      </p:pic>
      <p:pic>
        <p:nvPicPr>
          <p:cNvPr id="7" name="Abstract Pattern Strip">
            <a:extLst>
              <a:ext uri="{FF2B5EF4-FFF2-40B4-BE49-F238E27FC236}">
                <a16:creationId xmlns:a16="http://schemas.microsoft.com/office/drawing/2014/main" id="{32EC640D-2BE6-E443-B041-C48A5A91F17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98530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Dark - Numbered Outline">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13B9A18E-C070-42F0-9CB4-20F3B75A184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2" b="23141"/>
          <a:stretch/>
        </p:blipFill>
        <p:spPr bwMode="invGray">
          <a:xfrm>
            <a:off x="5552282" y="4494368"/>
            <a:ext cx="6133750" cy="1612745"/>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fld id="{B1F9A54F-2832-41AA-A39D-D27207B4F792}" type="datetime1">
              <a:rPr lang="en-US" smtClean="0"/>
              <a:t>4/25/2025</a:t>
            </a:fld>
            <a:endParaRPr lang="en-US" dirty="0"/>
          </a:p>
        </p:txBody>
      </p:sp>
    </p:spTree>
    <p:extLst>
      <p:ext uri="{BB962C8B-B14F-4D97-AF65-F5344CB8AC3E}">
        <p14:creationId xmlns:p14="http://schemas.microsoft.com/office/powerpoint/2010/main" val="1737535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custDataLst>
              <p:tags r:id="rId1"/>
            </p:custDataLst>
          </p:nvPr>
        </p:nvSpPr>
        <p:spPr/>
        <p:txBody>
          <a:bodyPr lIns="0" tIns="0" rIns="0" bIns="0"/>
          <a:lstStyle>
            <a:lvl1pPr>
              <a:defRPr sz="2400" b="0" i="0">
                <a:solidFill>
                  <a:srgbClr val="312D2A"/>
                </a:solidFill>
                <a:latin typeface="Georgia"/>
                <a:cs typeface="Georgia"/>
              </a:defRPr>
            </a:lvl1pPr>
          </a:lstStyle>
          <a:p>
            <a:endParaRPr/>
          </a:p>
        </p:txBody>
      </p:sp>
      <p:sp>
        <p:nvSpPr>
          <p:cNvPr id="3" name="Holder 3"/>
          <p:cNvSpPr>
            <a:spLocks noGrp="1"/>
          </p:cNvSpPr>
          <p:nvPr>
            <p:ph type="ftr" sz="quarter" idx="5"/>
            <p:custDataLst>
              <p:tags r:id="rId2"/>
            </p:custDataLst>
          </p:nvPr>
        </p:nvSpPr>
        <p:spPr/>
        <p:txBody>
          <a:bodyPr lIns="0" tIns="0" rIns="0" bIns="0"/>
          <a:lstStyle>
            <a:lvl1pPr algn="ctr">
              <a:defRPr>
                <a:solidFill>
                  <a:schemeClr val="tx1">
                    <a:tint val="75000"/>
                  </a:schemeClr>
                </a:solidFill>
              </a:defRPr>
            </a:lvl1pPr>
          </a:lstStyle>
          <a:p>
            <a:r>
              <a:rPr lang="en-US"/>
              <a:t>Copyright © 2025, Oracle and/or its affiliates.</a:t>
            </a:r>
            <a:endParaRPr/>
          </a:p>
        </p:txBody>
      </p:sp>
      <p:sp>
        <p:nvSpPr>
          <p:cNvPr id="4" name="Holder 4"/>
          <p:cNvSpPr>
            <a:spLocks noGrp="1"/>
          </p:cNvSpPr>
          <p:nvPr>
            <p:ph type="dt" sz="half" idx="6"/>
            <p:custDataLst>
              <p:tags r:id="rId3"/>
            </p:custDataLst>
          </p:nvPr>
        </p:nvSpPr>
        <p:spPr/>
        <p:txBody>
          <a:bodyPr lIns="0" tIns="0" rIns="0" bIns="0"/>
          <a:lstStyle>
            <a:lvl1pPr algn="l">
              <a:defRPr>
                <a:solidFill>
                  <a:schemeClr val="tx1">
                    <a:tint val="75000"/>
                  </a:schemeClr>
                </a:solidFill>
              </a:defRPr>
            </a:lvl1pPr>
          </a:lstStyle>
          <a:p>
            <a:fld id="{711CA478-6417-4FFF-8CDD-3402FE6DFCF7}" type="datetime1">
              <a:rPr lang="en-US" smtClean="0"/>
              <a:t>4/25/2025</a:t>
            </a:fld>
            <a:endParaRPr lang="en-US"/>
          </a:p>
        </p:txBody>
      </p:sp>
      <p:sp>
        <p:nvSpPr>
          <p:cNvPr id="5" name="Holder 5"/>
          <p:cNvSpPr>
            <a:spLocks noGrp="1"/>
          </p:cNvSpPr>
          <p:nvPr>
            <p:ph type="sldNum" sz="quarter" idx="7"/>
            <p:custDataLst>
              <p:tags r:id="rId4"/>
            </p:custDataLst>
          </p:nvPr>
        </p:nvSpPr>
        <p:spPr/>
        <p:txBody>
          <a:bodyPr lIns="0" tIns="0" rIns="0" bIns="0"/>
          <a:lstStyle>
            <a:lvl1pPr>
              <a:defRPr sz="800" b="0" i="0">
                <a:solidFill>
                  <a:srgbClr val="AEA8A2"/>
                </a:solidFill>
                <a:latin typeface="Calibri"/>
                <a:cs typeface="Calibri"/>
              </a:defRPr>
            </a:lvl1pPr>
          </a:lstStyle>
          <a:p>
            <a:pPr marL="38100">
              <a:lnSpc>
                <a:spcPct val="100000"/>
              </a:lnSpc>
              <a:spcBef>
                <a:spcPts val="60"/>
              </a:spcBef>
            </a:pPr>
            <a:fld id="{81D60167-4931-47E6-BA6A-407CBD079E47}" type="slidenum">
              <a:rPr/>
              <a:t>‹#›</a:t>
            </a:fld>
            <a:endParaRPr/>
          </a:p>
        </p:txBody>
      </p:sp>
    </p:spTree>
    <p:extLst>
      <p:ext uri="{BB962C8B-B14F-4D97-AF65-F5344CB8AC3E}">
        <p14:creationId xmlns:p14="http://schemas.microsoft.com/office/powerpoint/2010/main" val="3533318657"/>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1_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custDataLst>
              <p:tags r:id="rId1"/>
            </p:custDataLst>
          </p:nvPr>
        </p:nvPicPr>
        <p:blipFill>
          <a:blip r:embed="rId9" cstate="hqprint">
            <a:extLst>
              <a:ext uri="{28A0092B-C50C-407E-A947-70E740481C1C}">
                <a14:useLocalDpi xmlns:a14="http://schemas.microsoft.com/office/drawing/2010/main"/>
              </a:ext>
            </a:extLst>
          </a:blip>
          <a:srcRect b="-1"/>
          <a:stretch>
            <a:fillRect/>
          </a:stretch>
        </p:blipFill>
        <p:spPr bwMode="invGray">
          <a:xfrm>
            <a:off x="0" y="-1"/>
            <a:ext cx="12192000" cy="6858001"/>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p:custDataLst>
              <p:tags r:id="rId2"/>
            </p:custDataLst>
          </p:nvPr>
        </p:nvPicPr>
        <p:blipFill>
          <a:blip r:embed="rId10">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6" name="Abstract Pattern Strip">
            <a:extLst>
              <a:ext uri="{FF2B5EF4-FFF2-40B4-BE49-F238E27FC236}">
                <a16:creationId xmlns:a16="http://schemas.microsoft.com/office/drawing/2014/main" id="{E8E76EC8-BC00-46D2-9D77-DD40BFE6ECFB}"/>
              </a:ext>
              <a:ext uri="{C183D7F6-B498-43B3-948B-1728B52AA6E4}">
                <adec:decorative xmlns:adec="http://schemas.microsoft.com/office/drawing/2017/decorative" val="1"/>
              </a:ext>
            </a:extLst>
          </p:cNvPr>
          <p:cNvPicPr>
            <a:picLocks noChangeAspect="1"/>
          </p:cNvPicPr>
          <p:nvPr>
            <p:custDataLst>
              <p:tags r:id="rId3"/>
            </p:custDataLst>
          </p:nvPr>
        </p:nvPicPr>
        <p:blipFill>
          <a:blip r:embed="rId11">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custDataLst>
              <p:tags r:id="rId4"/>
            </p:custDataLst>
          </p:nvPr>
        </p:nvSpPr>
        <p:spPr>
          <a:xfrm>
            <a:off x="768874" y="1053615"/>
            <a:ext cx="7524894" cy="1963350"/>
          </a:xfrm>
          <a:noFill/>
        </p:spPr>
        <p:txBody>
          <a:bodyPr vert="horz" wrap="square" lIns="0" tIns="0" rIns="0" bIns="0" rtlCol="0" anchor="b" anchorCtr="0">
            <a:noAutofit/>
          </a:bodyPr>
          <a:lstStyle>
            <a:lvl1pPr>
              <a:defRPr lang="en-US" sz="3600" b="0">
                <a:solidFill>
                  <a:schemeClr val="accent5"/>
                </a:solidFill>
                <a:latin typeface="+mj-lt"/>
                <a:cs typeface="Oracle Sans" panose="020B0503020204020204" pitchFamily="34" charset="0"/>
              </a:defRPr>
            </a:lvl1pPr>
          </a:lstStyle>
          <a:p>
            <a:pPr lvl="0"/>
            <a:r>
              <a:rPr lang="en-US"/>
              <a:t>Text place holder</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custDataLst>
              <p:tags r:id="rId5"/>
            </p:custDataLst>
          </p:nvPr>
        </p:nvSpPr>
        <p:spPr/>
        <p:txBody>
          <a:bodyPr/>
          <a:lstStyle/>
          <a:p>
            <a:fld id="{345D60D9-5372-5F40-9443-0F9AE5BDC3C8}" type="slidenum">
              <a:rPr lang="en-US" smtClean="0"/>
              <a:t>‹#›</a:t>
            </a:fld>
            <a:endParaRPr lang="en-US"/>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custDataLst>
              <p:tags r:id="rId6"/>
            </p:custDataLst>
          </p:nvPr>
        </p:nvSpPr>
        <p:spPr/>
        <p:txBody>
          <a:bodyPr/>
          <a:lstStyle/>
          <a:p>
            <a:r>
              <a:rPr lang="en-US"/>
              <a:t>Copyright © 2025, Oracle and/or its affiliates.</a:t>
            </a:r>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custDataLst>
              <p:tags r:id="rId7"/>
            </p:custDataLst>
          </p:nvPr>
        </p:nvSpPr>
        <p:spPr/>
        <p:txBody>
          <a:bodyPr/>
          <a:lstStyle/>
          <a:p>
            <a:fld id="{99926A79-CB9A-4C65-9ED5-0F57C351D711}" type="datetime1">
              <a:rPr lang="en-US" smtClean="0"/>
              <a:t>4/25/2025</a:t>
            </a:fld>
            <a:endParaRPr lang="en-US"/>
          </a:p>
        </p:txBody>
      </p:sp>
    </p:spTree>
    <p:extLst>
      <p:ext uri="{BB962C8B-B14F-4D97-AF65-F5344CB8AC3E}">
        <p14:creationId xmlns:p14="http://schemas.microsoft.com/office/powerpoint/2010/main" val="1225325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cSld name="1_Dark - Divider">
    <p:bg>
      <p:bgRef idx="1001">
        <a:schemeClr val="bg1"/>
      </p:bgRef>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AB69C4AD-62CF-3E41-9773-E2022227AB30}"/>
              </a:ext>
            </a:extLst>
          </p:cNvPr>
          <p:cNvPicPr>
            <a:picLocks noChangeAspect="1"/>
          </p:cNvPicPr>
          <p:nvPr userDrawn="1">
            <p:custDataLst>
              <p:tags r:id="rId1"/>
            </p:custDataLst>
          </p:nvPr>
        </p:nvPicPr>
        <p:blipFill>
          <a:blip r:embed="rId10" cstate="hqprint">
            <a:alphaModFix amt="12000"/>
            <a:extLst>
              <a:ext uri="{28A0092B-C50C-407E-A947-70E740481C1C}">
                <a14:useLocalDpi xmlns:a14="http://schemas.microsoft.com/office/drawing/2010/main"/>
              </a:ext>
            </a:extLst>
          </a:blip>
          <a:stretch>
            <a:fillRect/>
          </a:stretch>
        </p:blipFill>
        <p:spPr>
          <a:xfrm>
            <a:off x="1524" y="0"/>
            <a:ext cx="12188952" cy="6858000"/>
          </a:xfrm>
          <a:prstGeom prst="rect">
            <a:avLst/>
          </a:prstGeom>
          <a:solidFill>
            <a:srgbClr val="4C825C"/>
          </a:solidFill>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p:custDataLst>
              <p:tags r:id="rId2"/>
            </p:custDataLst>
          </p:nvPr>
        </p:nvPicPr>
        <p:blipFill>
          <a:blip r:embed="rId11">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custDataLst>
              <p:tags r:id="rId3"/>
            </p:custDataLst>
          </p:nvPr>
        </p:nvSpPr>
        <p:spPr/>
        <p:txBody>
          <a:bodyPr/>
          <a:lstStyle/>
          <a:p>
            <a:fld id="{0E637FDA-1A3D-4F2B-AE2D-54B3A8CAADA5}" type="datetime1">
              <a:rPr lang="en-US" smtClean="0"/>
              <a:t>4/25/2025</a:t>
            </a:fld>
            <a:endParaRPr lang="en-US"/>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custDataLst>
              <p:tags r:id="rId4"/>
            </p:custDataLst>
          </p:nvPr>
        </p:nvSpPr>
        <p:spPr/>
        <p:txBody>
          <a:bodyPr/>
          <a:lstStyle/>
          <a:p>
            <a:r>
              <a:rPr lang="en-US"/>
              <a:t>Copyright © 2025, Oracle and/or its affiliates.</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custDataLst>
              <p:tags r:id="rId5"/>
            </p:custDataLst>
          </p:nvPr>
        </p:nvSpPr>
        <p:spPr/>
        <p:txBody>
          <a:bodyPr/>
          <a:lstStyle/>
          <a:p>
            <a:fld id="{345D60D9-5372-5F40-9443-0F9AE5BDC3C8}" type="slidenum">
              <a:rPr lang="en-US" smtClean="0"/>
              <a:t>‹#›</a:t>
            </a:fld>
            <a:endParaRPr lang="en-US"/>
          </a:p>
        </p:txBody>
      </p:sp>
      <p:sp>
        <p:nvSpPr>
          <p:cNvPr id="7" name="Rectangle 6">
            <a:extLst>
              <a:ext uri="{FF2B5EF4-FFF2-40B4-BE49-F238E27FC236}">
                <a16:creationId xmlns:a16="http://schemas.microsoft.com/office/drawing/2014/main" id="{C543FCF3-AE26-4DE7-A6C3-3940B3E78E3F}"/>
              </a:ext>
            </a:extLst>
          </p:cNvPr>
          <p:cNvSpPr/>
          <p:nvPr>
            <p:custDataLst>
              <p:tags r:id="rId6"/>
            </p:custDataLst>
          </p:nvPr>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custDataLst>
              <p:tags r:id="rId7"/>
            </p:custDataLst>
          </p:nvPr>
        </p:nvSpPr>
        <p:spPr>
          <a:xfrm>
            <a:off x="768871" y="2337132"/>
            <a:ext cx="10158984" cy="1280160"/>
          </a:xfrm>
          <a:noFill/>
        </p:spPr>
        <p:txBody>
          <a:bodyPr vert="horz" wrap="square" lIns="0" tIns="0" rIns="0" bIns="0" rtlCol="0" anchor="b">
            <a:noAutofit/>
          </a:bodyPr>
          <a:lstStyle>
            <a:lvl1pPr>
              <a:lnSpc>
                <a:spcPct val="95000"/>
              </a:lnSpc>
              <a:defRPr lang="en-US" sz="4000" b="0">
                <a:latin typeface="+mj-lt"/>
              </a:defRPr>
            </a:lvl1pPr>
          </a:lstStyle>
          <a:p>
            <a:pPr lvl="0">
              <a:lnSpc>
                <a:spcPct val="100000"/>
              </a:lnSpc>
            </a:pPr>
            <a:r>
              <a:rPr lang="en-US"/>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custDataLst>
              <p:tags r:id="rId8"/>
            </p:custDataLst>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ct val="0"/>
              </a:spcAft>
              <a:buClrTx/>
              <a:buSzTx/>
              <a:buFont typeface="Arial" panose="020B0604020202020204" pitchFamily="34" charset="0"/>
              <a:buNone/>
              <a:defRPr sz="1800" b="0">
                <a:solidFill>
                  <a:schemeClr val="accent6"/>
                </a:solidFill>
              </a:defRPr>
            </a:lvl1pPr>
          </a:lstStyle>
          <a:p>
            <a:pPr marL="0" marR="0" lvl="0" indent="0" algn="l"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US"/>
              <a:t>Subhead goes here</a:t>
            </a:r>
          </a:p>
        </p:txBody>
      </p:sp>
    </p:spTree>
    <p:extLst>
      <p:ext uri="{BB962C8B-B14F-4D97-AF65-F5344CB8AC3E}">
        <p14:creationId xmlns:p14="http://schemas.microsoft.com/office/powerpoint/2010/main" val="2701016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ark - Section Header Custom">
    <p:bg>
      <p:bgPr>
        <a:solidFill>
          <a:schemeClr val="tx1"/>
        </a:solidFill>
        <a:effectLst/>
      </p:bgPr>
    </p:bg>
    <p:spTree>
      <p:nvGrpSpPr>
        <p:cNvPr id="1" name=""/>
        <p:cNvGrpSpPr/>
        <p:nvPr/>
      </p:nvGrpSpPr>
      <p:grpSpPr>
        <a:xfrm>
          <a:off x="0" y="0"/>
          <a:ext cx="0" cy="0"/>
          <a:chOff x="0" y="0"/>
          <a:chExt cx="0" cy="0"/>
        </a:xfrm>
      </p:grpSpPr>
      <p:pic>
        <p:nvPicPr>
          <p:cNvPr id="5" name="Data Texture Image" descr="A close up of a logo&#10;&#10;Description automatically generated">
            <a:extLst>
              <a:ext uri="{FF2B5EF4-FFF2-40B4-BE49-F238E27FC236}">
                <a16:creationId xmlns:a16="http://schemas.microsoft.com/office/drawing/2014/main" id="{336E5FE7-1614-884B-90CF-256543A13A03}"/>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50116"/>
          <a:stretch/>
        </p:blipFill>
        <p:spPr>
          <a:xfrm>
            <a:off x="6110174" y="0"/>
            <a:ext cx="6081825" cy="6858000"/>
          </a:xfrm>
          <a:prstGeom prst="rect">
            <a:avLst/>
          </a:prstGeom>
        </p:spPr>
      </p:pic>
      <p:pic>
        <p:nvPicPr>
          <p:cNvPr id="11" name="Abstract Cloud">
            <a:extLst>
              <a:ext uri="{FF2B5EF4-FFF2-40B4-BE49-F238E27FC236}">
                <a16:creationId xmlns:a16="http://schemas.microsoft.com/office/drawing/2014/main" id="{8E682B5A-6953-404A-8F89-CA6647750DD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240478"/>
            <a:ext cx="3494566" cy="1653965"/>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Slide Number">
            <a:extLst>
              <a:ext uri="{FF2B5EF4-FFF2-40B4-BE49-F238E27FC236}">
                <a16:creationId xmlns:a16="http://schemas.microsoft.com/office/drawing/2014/main" id="{82A8981F-8A33-A046-9BF2-EDE861F426B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6DDF65FA-6F00-404D-BA43-FE8E0A7964E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9" name="Subhead">
            <a:extLst>
              <a:ext uri="{FF2B5EF4-FFF2-40B4-BE49-F238E27FC236}">
                <a16:creationId xmlns:a16="http://schemas.microsoft.com/office/drawing/2014/main" id="{58010B28-8000-2248-921E-3659AB55254B}"/>
              </a:ext>
            </a:extLst>
          </p:cNvPr>
          <p:cNvSpPr>
            <a:spLocks noGrp="1"/>
          </p:cNvSpPr>
          <p:nvPr>
            <p:ph type="body" sz="quarter" idx="33" hasCustomPrompt="1"/>
          </p:nvPr>
        </p:nvSpPr>
        <p:spPr>
          <a:xfrm>
            <a:off x="758952" y="3682999"/>
            <a:ext cx="508101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20" name="Title">
            <a:extLst>
              <a:ext uri="{FF2B5EF4-FFF2-40B4-BE49-F238E27FC236}">
                <a16:creationId xmlns:a16="http://schemas.microsoft.com/office/drawing/2014/main" id="{CD3429DC-DD2A-794F-A09C-0A166D31301C}"/>
              </a:ext>
            </a:extLst>
          </p:cNvPr>
          <p:cNvSpPr>
            <a:spLocks noGrp="1"/>
          </p:cNvSpPr>
          <p:nvPr>
            <p:ph type="ctrTitle" hasCustomPrompt="1"/>
          </p:nvPr>
        </p:nvSpPr>
        <p:spPr>
          <a:xfrm>
            <a:off x="761285" y="2148761"/>
            <a:ext cx="5078681"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a:t>
            </a:r>
            <a:br>
              <a:rPr lang="en-US" dirty="0"/>
            </a:br>
            <a:r>
              <a:rPr lang="en-US" dirty="0"/>
              <a:t>(up to two lines) </a:t>
            </a:r>
          </a:p>
        </p:txBody>
      </p:sp>
      <p:cxnSp>
        <p:nvCxnSpPr>
          <p:cNvPr id="22" name="Accent Mark">
            <a:extLst>
              <a:ext uri="{FF2B5EF4-FFF2-40B4-BE49-F238E27FC236}">
                <a16:creationId xmlns:a16="http://schemas.microsoft.com/office/drawing/2014/main" id="{8D49322C-786A-1C40-A337-A5F69DD2D941}"/>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84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00" b="0" i="0">
                <a:solidFill>
                  <a:srgbClr val="8A8580"/>
                </a:solidFill>
                <a:latin typeface="Calibri"/>
                <a:cs typeface="Calibri"/>
              </a:defRPr>
            </a:lvl1pPr>
          </a:lstStyle>
          <a:p>
            <a:pPr marL="12700">
              <a:lnSpc>
                <a:spcPts val="955"/>
              </a:lnSpc>
            </a:pPr>
            <a:r>
              <a:rPr lang="en-US"/>
              <a:t>Copyright © 2025, Oracle and/or its affiliates.</a:t>
            </a:r>
            <a:endParaRPr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5670BDD0-1D4C-41DC-9E0C-7447BC121439}" type="datetime1">
              <a:rPr lang="en-US" smtClean="0"/>
              <a:t>4/25/2025</a:t>
            </a:fld>
            <a:endParaRPr lang="en-US"/>
          </a:p>
        </p:txBody>
      </p:sp>
      <p:sp>
        <p:nvSpPr>
          <p:cNvPr id="4" name="Holder 4"/>
          <p:cNvSpPr>
            <a:spLocks noGrp="1"/>
          </p:cNvSpPr>
          <p:nvPr>
            <p:ph type="sldNum" sz="quarter" idx="7"/>
          </p:nvPr>
        </p:nvSpPr>
        <p:spPr/>
        <p:txBody>
          <a:bodyPr lIns="0" tIns="0" rIns="0" bIns="0"/>
          <a:lstStyle>
            <a:lvl1pPr>
              <a:defRPr sz="900" b="0" i="0">
                <a:solidFill>
                  <a:srgbClr val="8A8580"/>
                </a:solidFill>
                <a:latin typeface="Calibri"/>
                <a:cs typeface="Calibri"/>
              </a:defRPr>
            </a:lvl1pPr>
          </a:lstStyle>
          <a:p>
            <a:pPr marL="38100">
              <a:lnSpc>
                <a:spcPts val="955"/>
              </a:lnSpc>
            </a:pPr>
            <a:fld id="{81D60167-4931-47E6-BA6A-407CBD079E47}" type="slidenum">
              <a:rPr spc="-50" dirty="0"/>
              <a:t>‹#›</a:t>
            </a:fld>
            <a:endParaRPr spc="-50" dirty="0"/>
          </a:p>
        </p:txBody>
      </p:sp>
    </p:spTree>
    <p:extLst>
      <p:ext uri="{BB962C8B-B14F-4D97-AF65-F5344CB8AC3E}">
        <p14:creationId xmlns:p14="http://schemas.microsoft.com/office/powerpoint/2010/main" val="392626882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BFAF9"/>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0" y="-1"/>
            <a:ext cx="6096000" cy="6858000"/>
          </a:xfrm>
          <a:prstGeom prst="rect">
            <a:avLst/>
          </a:prstGeom>
        </p:spPr>
      </p:pic>
      <p:sp>
        <p:nvSpPr>
          <p:cNvPr id="18" name="bg object 18"/>
          <p:cNvSpPr/>
          <p:nvPr/>
        </p:nvSpPr>
        <p:spPr>
          <a:xfrm>
            <a:off x="11183111" y="6353161"/>
            <a:ext cx="505459" cy="504825"/>
          </a:xfrm>
          <a:custGeom>
            <a:avLst/>
            <a:gdLst/>
            <a:ahLst/>
            <a:cxnLst/>
            <a:rect l="l" t="t" r="r" b="b"/>
            <a:pathLst>
              <a:path w="505459" h="504825">
                <a:moveTo>
                  <a:pt x="505014" y="0"/>
                </a:moveTo>
                <a:lnTo>
                  <a:pt x="0" y="0"/>
                </a:lnTo>
                <a:lnTo>
                  <a:pt x="0" y="504387"/>
                </a:lnTo>
                <a:lnTo>
                  <a:pt x="505015" y="504387"/>
                </a:lnTo>
                <a:lnTo>
                  <a:pt x="505014" y="0"/>
                </a:lnTo>
                <a:close/>
              </a:path>
            </a:pathLst>
          </a:custGeom>
          <a:solidFill>
            <a:srgbClr val="C7352F"/>
          </a:solidFill>
        </p:spPr>
        <p:txBody>
          <a:bodyPr wrap="square" lIns="0" tIns="0" rIns="0" bIns="0" rtlCol="0"/>
          <a:lstStyle/>
          <a:p>
            <a:endParaRPr/>
          </a:p>
        </p:txBody>
      </p:sp>
      <p:sp>
        <p:nvSpPr>
          <p:cNvPr id="19" name="bg object 19"/>
          <p:cNvSpPr/>
          <p:nvPr/>
        </p:nvSpPr>
        <p:spPr>
          <a:xfrm>
            <a:off x="11294352" y="6514974"/>
            <a:ext cx="282575" cy="180340"/>
          </a:xfrm>
          <a:custGeom>
            <a:avLst/>
            <a:gdLst/>
            <a:ahLst/>
            <a:cxnLst/>
            <a:rect l="l" t="t" r="r" b="b"/>
            <a:pathLst>
              <a:path w="282575" h="180340">
                <a:moveTo>
                  <a:pt x="193410" y="0"/>
                </a:moveTo>
                <a:lnTo>
                  <a:pt x="89123" y="0"/>
                </a:lnTo>
                <a:lnTo>
                  <a:pt x="54398" y="7089"/>
                </a:lnTo>
                <a:lnTo>
                  <a:pt x="26073" y="26385"/>
                </a:lnTo>
                <a:lnTo>
                  <a:pt x="6992" y="54924"/>
                </a:lnTo>
                <a:lnTo>
                  <a:pt x="0" y="89746"/>
                </a:lnTo>
                <a:lnTo>
                  <a:pt x="6992" y="124935"/>
                </a:lnTo>
                <a:lnTo>
                  <a:pt x="26073" y="153665"/>
                </a:lnTo>
                <a:lnTo>
                  <a:pt x="54399" y="173032"/>
                </a:lnTo>
                <a:lnTo>
                  <a:pt x="89123" y="180133"/>
                </a:lnTo>
                <a:lnTo>
                  <a:pt x="193410" y="180133"/>
                </a:lnTo>
                <a:lnTo>
                  <a:pt x="228135" y="173032"/>
                </a:lnTo>
                <a:lnTo>
                  <a:pt x="256460" y="153665"/>
                </a:lnTo>
                <a:lnTo>
                  <a:pt x="260291" y="147896"/>
                </a:lnTo>
                <a:lnTo>
                  <a:pt x="91649" y="147896"/>
                </a:lnTo>
                <a:lnTo>
                  <a:pt x="68963" y="143344"/>
                </a:lnTo>
                <a:lnTo>
                  <a:pt x="50485" y="130910"/>
                </a:lnTo>
                <a:lnTo>
                  <a:pt x="38052" y="112432"/>
                </a:lnTo>
                <a:lnTo>
                  <a:pt x="33499" y="89746"/>
                </a:lnTo>
                <a:lnTo>
                  <a:pt x="38051" y="67330"/>
                </a:lnTo>
                <a:lnTo>
                  <a:pt x="50485" y="48822"/>
                </a:lnTo>
                <a:lnTo>
                  <a:pt x="68963" y="36239"/>
                </a:lnTo>
                <a:lnTo>
                  <a:pt x="91649" y="31596"/>
                </a:lnTo>
                <a:lnTo>
                  <a:pt x="259944" y="31596"/>
                </a:lnTo>
                <a:lnTo>
                  <a:pt x="256460" y="26385"/>
                </a:lnTo>
                <a:lnTo>
                  <a:pt x="228134" y="7089"/>
                </a:lnTo>
                <a:lnTo>
                  <a:pt x="193410" y="0"/>
                </a:lnTo>
                <a:close/>
              </a:path>
              <a:path w="282575" h="180340">
                <a:moveTo>
                  <a:pt x="259944" y="31596"/>
                </a:moveTo>
                <a:lnTo>
                  <a:pt x="190884" y="31596"/>
                </a:lnTo>
                <a:lnTo>
                  <a:pt x="213570" y="36239"/>
                </a:lnTo>
                <a:lnTo>
                  <a:pt x="232048" y="48822"/>
                </a:lnTo>
                <a:lnTo>
                  <a:pt x="244481" y="67330"/>
                </a:lnTo>
                <a:lnTo>
                  <a:pt x="249034" y="89746"/>
                </a:lnTo>
                <a:lnTo>
                  <a:pt x="244481" y="112432"/>
                </a:lnTo>
                <a:lnTo>
                  <a:pt x="232048" y="130910"/>
                </a:lnTo>
                <a:lnTo>
                  <a:pt x="213570" y="143344"/>
                </a:lnTo>
                <a:lnTo>
                  <a:pt x="190884" y="147896"/>
                </a:lnTo>
                <a:lnTo>
                  <a:pt x="260291" y="147896"/>
                </a:lnTo>
                <a:lnTo>
                  <a:pt x="275541" y="124935"/>
                </a:lnTo>
                <a:lnTo>
                  <a:pt x="282533" y="89746"/>
                </a:lnTo>
                <a:lnTo>
                  <a:pt x="275541" y="54924"/>
                </a:lnTo>
                <a:lnTo>
                  <a:pt x="259944" y="31596"/>
                </a:lnTo>
                <a:close/>
              </a:path>
            </a:pathLst>
          </a:custGeom>
          <a:solidFill>
            <a:srgbClr val="FDFDFD"/>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1" i="0">
                <a:solidFill>
                  <a:srgbClr val="302C2A"/>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538976" y="1386230"/>
            <a:ext cx="4975859" cy="3434715"/>
          </a:xfrm>
          <a:prstGeom prst="rect">
            <a:avLst/>
          </a:prstGeom>
        </p:spPr>
        <p:txBody>
          <a:bodyPr wrap="square" lIns="0" tIns="0" rIns="0" bIns="0">
            <a:spAutoFit/>
          </a:bodyPr>
          <a:lstStyle>
            <a:lvl1pPr>
              <a:defRPr sz="1600" b="1" i="0">
                <a:solidFill>
                  <a:srgbClr val="302C2A"/>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defRPr sz="900" b="0" i="0">
                <a:solidFill>
                  <a:srgbClr val="8A8580"/>
                </a:solidFill>
                <a:latin typeface="Calibri"/>
                <a:cs typeface="Calibri"/>
              </a:defRPr>
            </a:lvl1pPr>
          </a:lstStyle>
          <a:p>
            <a:pPr marL="12700">
              <a:lnSpc>
                <a:spcPts val="955"/>
              </a:lnSpc>
            </a:pPr>
            <a:r>
              <a:rPr lang="en-US"/>
              <a:t>Copyright © 2025, Oracle and/or its affiliates.</a:t>
            </a:r>
            <a:endParaRPr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A943E1E0-2FCD-4E44-83EB-95B676B41009}" type="datetime1">
              <a:rPr lang="en-US" smtClean="0"/>
              <a:t>4/25/2025</a:t>
            </a:fld>
            <a:endParaRPr lang="en-US"/>
          </a:p>
        </p:txBody>
      </p:sp>
      <p:sp>
        <p:nvSpPr>
          <p:cNvPr id="7" name="Holder 7"/>
          <p:cNvSpPr>
            <a:spLocks noGrp="1"/>
          </p:cNvSpPr>
          <p:nvPr>
            <p:ph type="sldNum" sz="quarter" idx="7"/>
          </p:nvPr>
        </p:nvSpPr>
        <p:spPr/>
        <p:txBody>
          <a:bodyPr lIns="0" tIns="0" rIns="0" bIns="0"/>
          <a:lstStyle>
            <a:lvl1pPr>
              <a:defRPr sz="900" b="0" i="0">
                <a:solidFill>
                  <a:srgbClr val="8A8580"/>
                </a:solidFill>
                <a:latin typeface="Calibri"/>
                <a:cs typeface="Calibri"/>
              </a:defRPr>
            </a:lvl1pPr>
          </a:lstStyle>
          <a:p>
            <a:pPr marL="38100">
              <a:lnSpc>
                <a:spcPts val="955"/>
              </a:lnSpc>
            </a:pPr>
            <a:fld id="{81D60167-4931-47E6-BA6A-407CBD079E47}" type="slidenum">
              <a:rPr spc="-50" dirty="0"/>
              <a:t>‹#›</a:t>
            </a:fld>
            <a:endParaRPr spc="-50" dirty="0"/>
          </a:p>
        </p:txBody>
      </p:sp>
    </p:spTree>
    <p:extLst>
      <p:ext uri="{BB962C8B-B14F-4D97-AF65-F5344CB8AC3E}">
        <p14:creationId xmlns:p14="http://schemas.microsoft.com/office/powerpoint/2010/main" val="261449247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302C2A"/>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900" b="0" i="0">
                <a:solidFill>
                  <a:srgbClr val="8A8580"/>
                </a:solidFill>
                <a:latin typeface="Calibri"/>
                <a:cs typeface="Calibri"/>
              </a:defRPr>
            </a:lvl1pPr>
          </a:lstStyle>
          <a:p>
            <a:pPr marL="12700">
              <a:lnSpc>
                <a:spcPts val="955"/>
              </a:lnSpc>
            </a:pPr>
            <a:r>
              <a:rPr lang="en-US"/>
              <a:t>Copyright © 2025, Oracle and/or its affiliates.</a:t>
            </a:r>
            <a:endParaRPr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01B1BE9-0161-42A9-8F7E-457AF79BB043}" type="datetime1">
              <a:rPr lang="en-US" smtClean="0"/>
              <a:t>4/25/2025</a:t>
            </a:fld>
            <a:endParaRPr lang="en-US"/>
          </a:p>
        </p:txBody>
      </p:sp>
      <p:sp>
        <p:nvSpPr>
          <p:cNvPr id="6" name="Holder 6"/>
          <p:cNvSpPr>
            <a:spLocks noGrp="1"/>
          </p:cNvSpPr>
          <p:nvPr>
            <p:ph type="sldNum" sz="quarter" idx="7"/>
          </p:nvPr>
        </p:nvSpPr>
        <p:spPr/>
        <p:txBody>
          <a:bodyPr lIns="0" tIns="0" rIns="0" bIns="0"/>
          <a:lstStyle>
            <a:lvl1pPr>
              <a:defRPr sz="900" b="0" i="0">
                <a:solidFill>
                  <a:srgbClr val="8A8580"/>
                </a:solidFill>
                <a:latin typeface="Calibri"/>
                <a:cs typeface="Calibri"/>
              </a:defRPr>
            </a:lvl1pPr>
          </a:lstStyle>
          <a:p>
            <a:pPr marL="38100">
              <a:lnSpc>
                <a:spcPts val="955"/>
              </a:lnSpc>
            </a:pPr>
            <a:fld id="{81D60167-4931-47E6-BA6A-407CBD079E47}" type="slidenum">
              <a:rPr spc="-50" dirty="0"/>
              <a:t>‹#›</a:t>
            </a:fld>
            <a:endParaRPr spc="-50" dirty="0"/>
          </a:p>
        </p:txBody>
      </p:sp>
    </p:spTree>
    <p:extLst>
      <p:ext uri="{BB962C8B-B14F-4D97-AF65-F5344CB8AC3E}">
        <p14:creationId xmlns:p14="http://schemas.microsoft.com/office/powerpoint/2010/main" val="281873942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Light - Numbered Outlin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8A14B45C-45BD-4CEE-9331-581968FAE7C9}" type="datetime1">
              <a:rPr lang="en-US" smtClean="0"/>
              <a:t>4/25/2025</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2025,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0885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Light - Numbered Outlin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9F57E840-4AE1-4EE4-83B6-BEA3F11E88F7}" type="datetime1">
              <a:rPr lang="en-US" smtClean="0"/>
              <a:t>4/25/2025</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2025,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5624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Light - Numbered Outline 2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15D79652-142D-4505-BBD9-238DEB8BF81F}" type="datetime1">
              <a:rPr lang="en-US" smtClean="0"/>
              <a:t>4/25/2025</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2025,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089312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Light - Numbered Outline 2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32B7FE30-2E90-47E0-886C-3D022804F438}" type="datetime1">
              <a:rPr lang="en-US" smtClean="0"/>
              <a:t>4/25/2025</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2025,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72119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3_Light - Numbered Outline 2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0F473E84-4005-4402-B7FF-162AD391B568}" type="datetime1">
              <a:rPr lang="en-US" smtClean="0"/>
              <a:t>4/25/2025</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2025,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059117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4_Light - Numbered Outline 2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6CD73715-64DC-4119-A9F1-A13963E635F8}" type="datetime1">
              <a:rPr lang="en-US" smtClean="0"/>
              <a:t>4/25/2025</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2025,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618859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5_Light - Numbered Outline 2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fld id="{ADA756D0-9692-4228-8AD0-9D490173DDE2}" type="datetime1">
              <a:rPr lang="en-US" smtClean="0"/>
              <a:t>4/25/2025</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2025,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524827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ight - Section Header Colored">
    <p:bg>
      <p:bgPr>
        <a:solidFill>
          <a:schemeClr val="bg2"/>
        </a:solidFill>
        <a:effectLst/>
      </p:bgPr>
    </p:bg>
    <p:spTree>
      <p:nvGrpSpPr>
        <p:cNvPr id="1" name=""/>
        <p:cNvGrpSpPr/>
        <p:nvPr/>
      </p:nvGrpSpPr>
      <p:grpSpPr>
        <a:xfrm>
          <a:off x="0" y="0"/>
          <a:ext cx="0" cy="0"/>
          <a:chOff x="0" y="0"/>
          <a:chExt cx="0" cy="0"/>
        </a:xfrm>
      </p:grpSpPr>
      <p:pic>
        <p:nvPicPr>
          <p:cNvPr id="28" name="Abstract Cloud">
            <a:extLst>
              <a:ext uri="{FF2B5EF4-FFF2-40B4-BE49-F238E27FC236}">
                <a16:creationId xmlns:a16="http://schemas.microsoft.com/office/drawing/2014/main" id="{281DF4EE-745C-C64A-A907-B266E9D76A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40478"/>
            <a:ext cx="3494566" cy="1653966"/>
          </a:xfrm>
          <a:prstGeom prst="rect">
            <a:avLst/>
          </a:prstGeom>
        </p:spPr>
      </p:pic>
      <p:sp>
        <p:nvSpPr>
          <p:cNvPr id="2" name="Colored Square">
            <a:extLst>
              <a:ext uri="{FF2B5EF4-FFF2-40B4-BE49-F238E27FC236}">
                <a16:creationId xmlns:a16="http://schemas.microsoft.com/office/drawing/2014/main" id="{F988CDBA-E0F5-004F-832E-474BB4310558}"/>
              </a:ext>
            </a:extLst>
          </p:cNvPr>
          <p:cNvSpPr/>
          <p:nvPr userDrawn="1"/>
        </p:nvSpPr>
        <p:spPr>
          <a:xfrm>
            <a:off x="6092952" y="0"/>
            <a:ext cx="609904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Data Texture Image" descr="A close up of a sign&#10;&#10;Description automatically generated">
            <a:extLst>
              <a:ext uri="{FF2B5EF4-FFF2-40B4-BE49-F238E27FC236}">
                <a16:creationId xmlns:a16="http://schemas.microsoft.com/office/drawing/2014/main" id="{74B06942-C31A-EB47-A41D-0200F67C508B}"/>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l="50000" r="1"/>
          <a:stretch/>
        </p:blipFill>
        <p:spPr>
          <a:xfrm>
            <a:off x="6095997" y="0"/>
            <a:ext cx="6096002" cy="6858000"/>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Slide Number">
            <a:extLst>
              <a:ext uri="{FF2B5EF4-FFF2-40B4-BE49-F238E27FC236}">
                <a16:creationId xmlns:a16="http://schemas.microsoft.com/office/drawing/2014/main" id="{82A8981F-8A33-A046-9BF2-EDE861F426B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6DDF65FA-6F00-404D-BA43-FE8E0A7964E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9" name="Subhead">
            <a:extLst>
              <a:ext uri="{FF2B5EF4-FFF2-40B4-BE49-F238E27FC236}">
                <a16:creationId xmlns:a16="http://schemas.microsoft.com/office/drawing/2014/main" id="{58010B28-8000-2248-921E-3659AB55254B}"/>
              </a:ext>
            </a:extLst>
          </p:cNvPr>
          <p:cNvSpPr>
            <a:spLocks noGrp="1"/>
          </p:cNvSpPr>
          <p:nvPr>
            <p:ph type="body" sz="quarter" idx="33" hasCustomPrompt="1"/>
          </p:nvPr>
        </p:nvSpPr>
        <p:spPr>
          <a:xfrm>
            <a:off x="758952" y="3682999"/>
            <a:ext cx="508101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20" name="Title">
            <a:extLst>
              <a:ext uri="{FF2B5EF4-FFF2-40B4-BE49-F238E27FC236}">
                <a16:creationId xmlns:a16="http://schemas.microsoft.com/office/drawing/2014/main" id="{CD3429DC-DD2A-794F-A09C-0A166D31301C}"/>
              </a:ext>
            </a:extLst>
          </p:cNvPr>
          <p:cNvSpPr>
            <a:spLocks noGrp="1"/>
          </p:cNvSpPr>
          <p:nvPr>
            <p:ph type="ctrTitle" hasCustomPrompt="1"/>
          </p:nvPr>
        </p:nvSpPr>
        <p:spPr>
          <a:xfrm>
            <a:off x="761285" y="2148761"/>
            <a:ext cx="5078681"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a:t>
            </a:r>
            <a:br>
              <a:rPr lang="en-US" dirty="0"/>
            </a:br>
            <a:r>
              <a:rPr lang="en-US" dirty="0"/>
              <a:t>(up to two lines) </a:t>
            </a:r>
          </a:p>
        </p:txBody>
      </p:sp>
      <p:cxnSp>
        <p:nvCxnSpPr>
          <p:cNvPr id="22" name="Accent Mark">
            <a:extLst>
              <a:ext uri="{FF2B5EF4-FFF2-40B4-BE49-F238E27FC236}">
                <a16:creationId xmlns:a16="http://schemas.microsoft.com/office/drawing/2014/main" id="{8D49322C-786A-1C40-A337-A5F69DD2D941}"/>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809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fld id="{70FF5097-0388-4AC0-A764-C0D5512805B0}" type="datetime1">
              <a:rPr lang="en-US" smtClean="0"/>
              <a:t>4/25/2025</a:t>
            </a:fld>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2025, Oracle and/or its affiliates.</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5041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_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fld id="{0CA46445-EE96-45D7-B09A-0EEC8D1D8DCD}" type="datetime1">
              <a:rPr lang="en-US" smtClean="0"/>
              <a:t>4/25/2025</a:t>
            </a:fld>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2025, Oracle and/or its affiliates.</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7468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ark - Section Header Colored">
    <p:bg>
      <p:bgPr>
        <a:solidFill>
          <a:schemeClr val="tx2"/>
        </a:solidFill>
        <a:effectLst/>
      </p:bgPr>
    </p:bg>
    <p:spTree>
      <p:nvGrpSpPr>
        <p:cNvPr id="1" name=""/>
        <p:cNvGrpSpPr/>
        <p:nvPr/>
      </p:nvGrpSpPr>
      <p:grpSpPr>
        <a:xfrm>
          <a:off x="0" y="0"/>
          <a:ext cx="0" cy="0"/>
          <a:chOff x="0" y="0"/>
          <a:chExt cx="0" cy="0"/>
        </a:xfrm>
      </p:grpSpPr>
      <p:pic>
        <p:nvPicPr>
          <p:cNvPr id="13" name="Abstract Cloud">
            <a:extLst>
              <a:ext uri="{FF2B5EF4-FFF2-40B4-BE49-F238E27FC236}">
                <a16:creationId xmlns:a16="http://schemas.microsoft.com/office/drawing/2014/main" id="{5A2C92CC-AB20-234A-A088-82F90E656F1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40478"/>
            <a:ext cx="3494566" cy="1653965"/>
          </a:xfrm>
          <a:prstGeom prst="rect">
            <a:avLst/>
          </a:prstGeom>
        </p:spPr>
      </p:pic>
      <p:sp>
        <p:nvSpPr>
          <p:cNvPr id="2" name="Colored Square">
            <a:extLst>
              <a:ext uri="{FF2B5EF4-FFF2-40B4-BE49-F238E27FC236}">
                <a16:creationId xmlns:a16="http://schemas.microsoft.com/office/drawing/2014/main" id="{F988CDBA-E0F5-004F-832E-474BB4310558}"/>
              </a:ext>
            </a:extLst>
          </p:cNvPr>
          <p:cNvSpPr/>
          <p:nvPr userDrawn="1"/>
        </p:nvSpPr>
        <p:spPr>
          <a:xfrm>
            <a:off x="6092952" y="0"/>
            <a:ext cx="609904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Data Texture Image" descr="A close up of a logo&#10;&#10;Description automatically generated">
            <a:extLst>
              <a:ext uri="{FF2B5EF4-FFF2-40B4-BE49-F238E27FC236}">
                <a16:creationId xmlns:a16="http://schemas.microsoft.com/office/drawing/2014/main" id="{D361E2EB-8FD0-D642-BC42-5D1DFD15FF75}"/>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l="50116"/>
          <a:stretch/>
        </p:blipFill>
        <p:spPr>
          <a:xfrm>
            <a:off x="6110174" y="0"/>
            <a:ext cx="6081825" cy="6858000"/>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Slide Number">
            <a:extLst>
              <a:ext uri="{FF2B5EF4-FFF2-40B4-BE49-F238E27FC236}">
                <a16:creationId xmlns:a16="http://schemas.microsoft.com/office/drawing/2014/main" id="{82A8981F-8A33-A046-9BF2-EDE861F426B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6DDF65FA-6F00-404D-BA43-FE8E0A7964E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9" name="Subhead">
            <a:extLst>
              <a:ext uri="{FF2B5EF4-FFF2-40B4-BE49-F238E27FC236}">
                <a16:creationId xmlns:a16="http://schemas.microsoft.com/office/drawing/2014/main" id="{58010B28-8000-2248-921E-3659AB55254B}"/>
              </a:ext>
            </a:extLst>
          </p:cNvPr>
          <p:cNvSpPr>
            <a:spLocks noGrp="1"/>
          </p:cNvSpPr>
          <p:nvPr>
            <p:ph type="body" sz="quarter" idx="33" hasCustomPrompt="1"/>
          </p:nvPr>
        </p:nvSpPr>
        <p:spPr>
          <a:xfrm>
            <a:off x="758952" y="3682999"/>
            <a:ext cx="508101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20" name="Title">
            <a:extLst>
              <a:ext uri="{FF2B5EF4-FFF2-40B4-BE49-F238E27FC236}">
                <a16:creationId xmlns:a16="http://schemas.microsoft.com/office/drawing/2014/main" id="{CD3429DC-DD2A-794F-A09C-0A166D31301C}"/>
              </a:ext>
            </a:extLst>
          </p:cNvPr>
          <p:cNvSpPr>
            <a:spLocks noGrp="1"/>
          </p:cNvSpPr>
          <p:nvPr>
            <p:ph type="ctrTitle" hasCustomPrompt="1"/>
          </p:nvPr>
        </p:nvSpPr>
        <p:spPr>
          <a:xfrm>
            <a:off x="761285" y="2148761"/>
            <a:ext cx="5078681"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a:t>
            </a:r>
            <a:br>
              <a:rPr lang="en-US" dirty="0"/>
            </a:br>
            <a:r>
              <a:rPr lang="en-US" dirty="0"/>
              <a:t>(up to two lines) </a:t>
            </a:r>
          </a:p>
        </p:txBody>
      </p:sp>
      <p:cxnSp>
        <p:nvCxnSpPr>
          <p:cNvPr id="22" name="Accent Mark">
            <a:extLst>
              <a:ext uri="{FF2B5EF4-FFF2-40B4-BE49-F238E27FC236}">
                <a16:creationId xmlns:a16="http://schemas.microsoft.com/office/drawing/2014/main" id="{8D49322C-786A-1C40-A337-A5F69DD2D941}"/>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10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ight - Section Header Abstract 01">
    <p:bg>
      <p:bgPr>
        <a:solidFill>
          <a:schemeClr val="bg2"/>
        </a:solidFill>
        <a:effectLst/>
      </p:bgPr>
    </p:bg>
    <p:spTree>
      <p:nvGrpSpPr>
        <p:cNvPr id="1" name=""/>
        <p:cNvGrpSpPr/>
        <p:nvPr/>
      </p:nvGrpSpPr>
      <p:grpSpPr>
        <a:xfrm>
          <a:off x="0" y="0"/>
          <a:ext cx="0" cy="0"/>
          <a:chOff x="0" y="0"/>
          <a:chExt cx="0" cy="0"/>
        </a:xfrm>
      </p:grpSpPr>
      <p:pic>
        <p:nvPicPr>
          <p:cNvPr id="26" name="Abstract Illustration">
            <a:extLst>
              <a:ext uri="{FF2B5EF4-FFF2-40B4-BE49-F238E27FC236}">
                <a16:creationId xmlns:a16="http://schemas.microsoft.com/office/drawing/2014/main" id="{5B5D080C-4573-B649-9159-FD01F9A8C5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Slide Number">
            <a:extLst>
              <a:ext uri="{FF2B5EF4-FFF2-40B4-BE49-F238E27FC236}">
                <a16:creationId xmlns:a16="http://schemas.microsoft.com/office/drawing/2014/main" id="{82A8981F-8A33-A046-9BF2-EDE861F426B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6DDF65FA-6F00-404D-BA43-FE8E0A7964E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9" name="Subhead">
            <a:extLst>
              <a:ext uri="{FF2B5EF4-FFF2-40B4-BE49-F238E27FC236}">
                <a16:creationId xmlns:a16="http://schemas.microsoft.com/office/drawing/2014/main" id="{58010B28-8000-2248-921E-3659AB55254B}"/>
              </a:ext>
            </a:extLst>
          </p:cNvPr>
          <p:cNvSpPr>
            <a:spLocks noGrp="1"/>
          </p:cNvSpPr>
          <p:nvPr>
            <p:ph type="body" sz="quarter" idx="33" hasCustomPrompt="1"/>
          </p:nvPr>
        </p:nvSpPr>
        <p:spPr>
          <a:xfrm>
            <a:off x="758952" y="3682999"/>
            <a:ext cx="508101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20" name="Title">
            <a:extLst>
              <a:ext uri="{FF2B5EF4-FFF2-40B4-BE49-F238E27FC236}">
                <a16:creationId xmlns:a16="http://schemas.microsoft.com/office/drawing/2014/main" id="{CD3429DC-DD2A-794F-A09C-0A166D31301C}"/>
              </a:ext>
            </a:extLst>
          </p:cNvPr>
          <p:cNvSpPr>
            <a:spLocks noGrp="1"/>
          </p:cNvSpPr>
          <p:nvPr>
            <p:ph type="ctrTitle" hasCustomPrompt="1"/>
          </p:nvPr>
        </p:nvSpPr>
        <p:spPr>
          <a:xfrm>
            <a:off x="761285" y="2148761"/>
            <a:ext cx="5078681"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a:t>
            </a:r>
            <a:br>
              <a:rPr lang="en-US" dirty="0"/>
            </a:br>
            <a:r>
              <a:rPr lang="en-US" dirty="0"/>
              <a:t>(up to two lines) </a:t>
            </a:r>
          </a:p>
        </p:txBody>
      </p:sp>
      <p:cxnSp>
        <p:nvCxnSpPr>
          <p:cNvPr id="22" name="Accent Mark">
            <a:extLst>
              <a:ext uri="{FF2B5EF4-FFF2-40B4-BE49-F238E27FC236}">
                <a16:creationId xmlns:a16="http://schemas.microsoft.com/office/drawing/2014/main" id="{8D49322C-786A-1C40-A337-A5F69DD2D941}"/>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238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ark - Section Header Abstract 01">
    <p:bg>
      <p:bgPr>
        <a:solidFill>
          <a:schemeClr val="tx2"/>
        </a:solidFill>
        <a:effectLst/>
      </p:bgPr>
    </p:bg>
    <p:spTree>
      <p:nvGrpSpPr>
        <p:cNvPr id="1" name=""/>
        <p:cNvGrpSpPr/>
        <p:nvPr/>
      </p:nvGrpSpPr>
      <p:grpSpPr>
        <a:xfrm>
          <a:off x="0" y="0"/>
          <a:ext cx="0" cy="0"/>
          <a:chOff x="0" y="0"/>
          <a:chExt cx="0" cy="0"/>
        </a:xfrm>
      </p:grpSpPr>
      <p:pic>
        <p:nvPicPr>
          <p:cNvPr id="26" name="Abstract Illustration">
            <a:extLst>
              <a:ext uri="{FF2B5EF4-FFF2-40B4-BE49-F238E27FC236}">
                <a16:creationId xmlns:a16="http://schemas.microsoft.com/office/drawing/2014/main" id="{5B5D080C-4573-B649-9159-FD01F9A8C5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Slide Number">
            <a:extLst>
              <a:ext uri="{FF2B5EF4-FFF2-40B4-BE49-F238E27FC236}">
                <a16:creationId xmlns:a16="http://schemas.microsoft.com/office/drawing/2014/main" id="{82A8981F-8A33-A046-9BF2-EDE861F426B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6DDF65FA-6F00-404D-BA43-FE8E0A7964E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9" name="Subhead">
            <a:extLst>
              <a:ext uri="{FF2B5EF4-FFF2-40B4-BE49-F238E27FC236}">
                <a16:creationId xmlns:a16="http://schemas.microsoft.com/office/drawing/2014/main" id="{58010B28-8000-2248-921E-3659AB55254B}"/>
              </a:ext>
            </a:extLst>
          </p:cNvPr>
          <p:cNvSpPr>
            <a:spLocks noGrp="1"/>
          </p:cNvSpPr>
          <p:nvPr>
            <p:ph type="body" sz="quarter" idx="33" hasCustomPrompt="1"/>
          </p:nvPr>
        </p:nvSpPr>
        <p:spPr>
          <a:xfrm>
            <a:off x="758952" y="3682999"/>
            <a:ext cx="508101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20" name="Title">
            <a:extLst>
              <a:ext uri="{FF2B5EF4-FFF2-40B4-BE49-F238E27FC236}">
                <a16:creationId xmlns:a16="http://schemas.microsoft.com/office/drawing/2014/main" id="{CD3429DC-DD2A-794F-A09C-0A166D31301C}"/>
              </a:ext>
            </a:extLst>
          </p:cNvPr>
          <p:cNvSpPr>
            <a:spLocks noGrp="1"/>
          </p:cNvSpPr>
          <p:nvPr>
            <p:ph type="ctrTitle" hasCustomPrompt="1"/>
          </p:nvPr>
        </p:nvSpPr>
        <p:spPr>
          <a:xfrm>
            <a:off x="761285" y="2148761"/>
            <a:ext cx="5078681"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a:t>
            </a:r>
            <a:br>
              <a:rPr lang="en-US" dirty="0"/>
            </a:br>
            <a:r>
              <a:rPr lang="en-US" dirty="0"/>
              <a:t>(up to two lines) </a:t>
            </a:r>
          </a:p>
        </p:txBody>
      </p:sp>
      <p:cxnSp>
        <p:nvCxnSpPr>
          <p:cNvPr id="22" name="Accent Mark">
            <a:extLst>
              <a:ext uri="{FF2B5EF4-FFF2-40B4-BE49-F238E27FC236}">
                <a16:creationId xmlns:a16="http://schemas.microsoft.com/office/drawing/2014/main" id="{8D49322C-786A-1C40-A337-A5F69DD2D941}"/>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004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 Section Header Abstract 02">
    <p:bg>
      <p:bgPr>
        <a:solidFill>
          <a:schemeClr val="bg2"/>
        </a:solidFill>
        <a:effectLst/>
      </p:bgPr>
    </p:bg>
    <p:spTree>
      <p:nvGrpSpPr>
        <p:cNvPr id="1" name=""/>
        <p:cNvGrpSpPr/>
        <p:nvPr/>
      </p:nvGrpSpPr>
      <p:grpSpPr>
        <a:xfrm>
          <a:off x="0" y="0"/>
          <a:ext cx="0" cy="0"/>
          <a:chOff x="0" y="0"/>
          <a:chExt cx="0" cy="0"/>
        </a:xfrm>
      </p:grpSpPr>
      <p:pic>
        <p:nvPicPr>
          <p:cNvPr id="26" name="Abstract Illustration">
            <a:extLst>
              <a:ext uri="{FF2B5EF4-FFF2-40B4-BE49-F238E27FC236}">
                <a16:creationId xmlns:a16="http://schemas.microsoft.com/office/drawing/2014/main" id="{5B5D080C-4573-B649-9159-FD01F9A8C5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Slide Number">
            <a:extLst>
              <a:ext uri="{FF2B5EF4-FFF2-40B4-BE49-F238E27FC236}">
                <a16:creationId xmlns:a16="http://schemas.microsoft.com/office/drawing/2014/main" id="{82A8981F-8A33-A046-9BF2-EDE861F426B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6DDF65FA-6F00-404D-BA43-FE8E0A7964E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9" name="Subhead">
            <a:extLst>
              <a:ext uri="{FF2B5EF4-FFF2-40B4-BE49-F238E27FC236}">
                <a16:creationId xmlns:a16="http://schemas.microsoft.com/office/drawing/2014/main" id="{58010B28-8000-2248-921E-3659AB55254B}"/>
              </a:ext>
            </a:extLst>
          </p:cNvPr>
          <p:cNvSpPr>
            <a:spLocks noGrp="1"/>
          </p:cNvSpPr>
          <p:nvPr>
            <p:ph type="body" sz="quarter" idx="33" hasCustomPrompt="1"/>
          </p:nvPr>
        </p:nvSpPr>
        <p:spPr>
          <a:xfrm>
            <a:off x="758952" y="3682999"/>
            <a:ext cx="508101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20" name="Title">
            <a:extLst>
              <a:ext uri="{FF2B5EF4-FFF2-40B4-BE49-F238E27FC236}">
                <a16:creationId xmlns:a16="http://schemas.microsoft.com/office/drawing/2014/main" id="{CD3429DC-DD2A-794F-A09C-0A166D31301C}"/>
              </a:ext>
            </a:extLst>
          </p:cNvPr>
          <p:cNvSpPr>
            <a:spLocks noGrp="1"/>
          </p:cNvSpPr>
          <p:nvPr>
            <p:ph type="ctrTitle" hasCustomPrompt="1"/>
          </p:nvPr>
        </p:nvSpPr>
        <p:spPr>
          <a:xfrm>
            <a:off x="761285" y="2148761"/>
            <a:ext cx="5078681"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a:t>
            </a:r>
            <a:br>
              <a:rPr lang="en-US" dirty="0"/>
            </a:br>
            <a:r>
              <a:rPr lang="en-US" dirty="0"/>
              <a:t>(up to two lines) </a:t>
            </a:r>
          </a:p>
        </p:txBody>
      </p:sp>
      <p:cxnSp>
        <p:nvCxnSpPr>
          <p:cNvPr id="22" name="Accent Mark">
            <a:extLst>
              <a:ext uri="{FF2B5EF4-FFF2-40B4-BE49-F238E27FC236}">
                <a16:creationId xmlns:a16="http://schemas.microsoft.com/office/drawing/2014/main" id="{8D49322C-786A-1C40-A337-A5F69DD2D941}"/>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14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ark - Section Header Abstract 02">
    <p:bg>
      <p:bgPr>
        <a:solidFill>
          <a:schemeClr val="tx2"/>
        </a:solidFill>
        <a:effectLst/>
      </p:bgPr>
    </p:bg>
    <p:spTree>
      <p:nvGrpSpPr>
        <p:cNvPr id="1" name=""/>
        <p:cNvGrpSpPr/>
        <p:nvPr/>
      </p:nvGrpSpPr>
      <p:grpSpPr>
        <a:xfrm>
          <a:off x="0" y="0"/>
          <a:ext cx="0" cy="0"/>
          <a:chOff x="0" y="0"/>
          <a:chExt cx="0" cy="0"/>
        </a:xfrm>
      </p:grpSpPr>
      <p:pic>
        <p:nvPicPr>
          <p:cNvPr id="26" name="Abstract Illustration">
            <a:extLst>
              <a:ext uri="{FF2B5EF4-FFF2-40B4-BE49-F238E27FC236}">
                <a16:creationId xmlns:a16="http://schemas.microsoft.com/office/drawing/2014/main" id="{5B5D080C-4573-B649-9159-FD01F9A8C5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Slide Number">
            <a:extLst>
              <a:ext uri="{FF2B5EF4-FFF2-40B4-BE49-F238E27FC236}">
                <a16:creationId xmlns:a16="http://schemas.microsoft.com/office/drawing/2014/main" id="{82A8981F-8A33-A046-9BF2-EDE861F426B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6DDF65FA-6F00-404D-BA43-FE8E0A7964E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9" name="Subhead">
            <a:extLst>
              <a:ext uri="{FF2B5EF4-FFF2-40B4-BE49-F238E27FC236}">
                <a16:creationId xmlns:a16="http://schemas.microsoft.com/office/drawing/2014/main" id="{58010B28-8000-2248-921E-3659AB55254B}"/>
              </a:ext>
            </a:extLst>
          </p:cNvPr>
          <p:cNvSpPr>
            <a:spLocks noGrp="1"/>
          </p:cNvSpPr>
          <p:nvPr>
            <p:ph type="body" sz="quarter" idx="33" hasCustomPrompt="1"/>
          </p:nvPr>
        </p:nvSpPr>
        <p:spPr>
          <a:xfrm>
            <a:off x="758952" y="3682999"/>
            <a:ext cx="508101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20" name="Title">
            <a:extLst>
              <a:ext uri="{FF2B5EF4-FFF2-40B4-BE49-F238E27FC236}">
                <a16:creationId xmlns:a16="http://schemas.microsoft.com/office/drawing/2014/main" id="{CD3429DC-DD2A-794F-A09C-0A166D31301C}"/>
              </a:ext>
            </a:extLst>
          </p:cNvPr>
          <p:cNvSpPr>
            <a:spLocks noGrp="1"/>
          </p:cNvSpPr>
          <p:nvPr>
            <p:ph type="ctrTitle" hasCustomPrompt="1"/>
          </p:nvPr>
        </p:nvSpPr>
        <p:spPr>
          <a:xfrm>
            <a:off x="761285" y="2148761"/>
            <a:ext cx="5078681"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a:t>
            </a:r>
            <a:br>
              <a:rPr lang="en-US" dirty="0"/>
            </a:br>
            <a:r>
              <a:rPr lang="en-US" dirty="0"/>
              <a:t>(up to two lines) </a:t>
            </a:r>
          </a:p>
        </p:txBody>
      </p:sp>
      <p:cxnSp>
        <p:nvCxnSpPr>
          <p:cNvPr id="22" name="Accent Mark">
            <a:extLst>
              <a:ext uri="{FF2B5EF4-FFF2-40B4-BE49-F238E27FC236}">
                <a16:creationId xmlns:a16="http://schemas.microsoft.com/office/drawing/2014/main" id="{8D49322C-786A-1C40-A337-A5F69DD2D941}"/>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25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ight - Section Header Abstract 03">
    <p:bg>
      <p:bgPr>
        <a:solidFill>
          <a:schemeClr val="bg2"/>
        </a:solidFill>
        <a:effectLst/>
      </p:bgPr>
    </p:bg>
    <p:spTree>
      <p:nvGrpSpPr>
        <p:cNvPr id="1" name=""/>
        <p:cNvGrpSpPr/>
        <p:nvPr/>
      </p:nvGrpSpPr>
      <p:grpSpPr>
        <a:xfrm>
          <a:off x="0" y="0"/>
          <a:ext cx="0" cy="0"/>
          <a:chOff x="0" y="0"/>
          <a:chExt cx="0" cy="0"/>
        </a:xfrm>
      </p:grpSpPr>
      <p:pic>
        <p:nvPicPr>
          <p:cNvPr id="26" name="Abstract Illustration">
            <a:extLst>
              <a:ext uri="{FF2B5EF4-FFF2-40B4-BE49-F238E27FC236}">
                <a16:creationId xmlns:a16="http://schemas.microsoft.com/office/drawing/2014/main" id="{5B5D080C-4573-B649-9159-FD01F9A8C5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Slide Number">
            <a:extLst>
              <a:ext uri="{FF2B5EF4-FFF2-40B4-BE49-F238E27FC236}">
                <a16:creationId xmlns:a16="http://schemas.microsoft.com/office/drawing/2014/main" id="{82A8981F-8A33-A046-9BF2-EDE861F426B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6DDF65FA-6F00-404D-BA43-FE8E0A7964E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9" name="Subhead">
            <a:extLst>
              <a:ext uri="{FF2B5EF4-FFF2-40B4-BE49-F238E27FC236}">
                <a16:creationId xmlns:a16="http://schemas.microsoft.com/office/drawing/2014/main" id="{58010B28-8000-2248-921E-3659AB55254B}"/>
              </a:ext>
            </a:extLst>
          </p:cNvPr>
          <p:cNvSpPr>
            <a:spLocks noGrp="1"/>
          </p:cNvSpPr>
          <p:nvPr>
            <p:ph type="body" sz="quarter" idx="33" hasCustomPrompt="1"/>
          </p:nvPr>
        </p:nvSpPr>
        <p:spPr>
          <a:xfrm>
            <a:off x="758952" y="3682999"/>
            <a:ext cx="508101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20" name="Title">
            <a:extLst>
              <a:ext uri="{FF2B5EF4-FFF2-40B4-BE49-F238E27FC236}">
                <a16:creationId xmlns:a16="http://schemas.microsoft.com/office/drawing/2014/main" id="{CD3429DC-DD2A-794F-A09C-0A166D31301C}"/>
              </a:ext>
            </a:extLst>
          </p:cNvPr>
          <p:cNvSpPr>
            <a:spLocks noGrp="1"/>
          </p:cNvSpPr>
          <p:nvPr>
            <p:ph type="ctrTitle" hasCustomPrompt="1"/>
          </p:nvPr>
        </p:nvSpPr>
        <p:spPr>
          <a:xfrm>
            <a:off x="761285" y="2148761"/>
            <a:ext cx="5078681"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a:t>
            </a:r>
            <a:br>
              <a:rPr lang="en-US" dirty="0"/>
            </a:br>
            <a:r>
              <a:rPr lang="en-US" dirty="0"/>
              <a:t>(up to two lines) </a:t>
            </a:r>
          </a:p>
        </p:txBody>
      </p:sp>
      <p:cxnSp>
        <p:nvCxnSpPr>
          <p:cNvPr id="22" name="Accent Mark">
            <a:extLst>
              <a:ext uri="{FF2B5EF4-FFF2-40B4-BE49-F238E27FC236}">
                <a16:creationId xmlns:a16="http://schemas.microsoft.com/office/drawing/2014/main" id="{8D49322C-786A-1C40-A337-A5F69DD2D941}"/>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64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ark - Title with Abstract Border">
    <p:bg>
      <p:bgPr>
        <a:solidFill>
          <a:schemeClr val="tx1"/>
        </a:solidFill>
        <a:effectLst/>
      </p:bgPr>
    </p:bg>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3" name="OSPA Footer Tag">
            <a:extLst>
              <a:ext uri="{FF2B5EF4-FFF2-40B4-BE49-F238E27FC236}">
                <a16:creationId xmlns:a16="http://schemas.microsoft.com/office/drawing/2014/main" id="{7B13EA12-491A-1648-ADD9-06928A8E8E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8948" y="6501702"/>
            <a:ext cx="2436579" cy="209676"/>
          </a:xfrm>
          <a:prstGeom prst="rect">
            <a:avLst/>
          </a:prstGeom>
        </p:spPr>
      </p:pic>
      <p:pic>
        <p:nvPicPr>
          <p:cNvPr id="30" name="OTag">
            <a:extLst>
              <a:ext uri="{FF2B5EF4-FFF2-40B4-BE49-F238E27FC236}">
                <a16:creationId xmlns:a16="http://schemas.microsoft.com/office/drawing/2014/main" id="{EDF18AE6-A97A-EC4A-9347-1802C0689B2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Text Field">
            <a:extLst>
              <a:ext uri="{FF2B5EF4-FFF2-40B4-BE49-F238E27FC236}">
                <a16:creationId xmlns:a16="http://schemas.microsoft.com/office/drawing/2014/main" id="{2F4884B3-43B9-8948-A2FF-2AF993C7B39B}"/>
              </a:ext>
            </a:extLst>
          </p:cNvPr>
          <p:cNvSpPr>
            <a:spLocks noGrp="1"/>
          </p:cNvSpPr>
          <p:nvPr>
            <p:ph type="body" sz="quarter" idx="36" hasCustomPrompt="1"/>
          </p:nvPr>
        </p:nvSpPr>
        <p:spPr>
          <a:xfrm>
            <a:off x="1018030" y="4706392"/>
            <a:ext cx="5077970" cy="895181"/>
          </a:xfrm>
        </p:spPr>
        <p:txBody>
          <a:bodyPr>
            <a:noAutofit/>
          </a:bodyPr>
          <a:lstStyle>
            <a:lvl1pPr>
              <a:defRPr>
                <a:solidFill>
                  <a:schemeClr val="bg1"/>
                </a:solidFill>
              </a:defRPr>
            </a:lvl1pPr>
          </a:lstStyle>
          <a:p>
            <a:pPr lvl="0"/>
            <a:r>
              <a:rPr lang="en-US" dirty="0"/>
              <a:t>Presenter’s Title</a:t>
            </a:r>
          </a:p>
          <a:p>
            <a:pPr lvl="0"/>
            <a:r>
              <a:rPr lang="en-US" dirty="0"/>
              <a:t>Organization, Division or Business Unit</a:t>
            </a:r>
          </a:p>
          <a:p>
            <a:pPr lvl="0"/>
            <a:r>
              <a:rPr lang="en-US" dirty="0"/>
              <a:t>Month 00, 2019</a:t>
            </a:r>
          </a:p>
        </p:txBody>
      </p:sp>
      <p:sp>
        <p:nvSpPr>
          <p:cNvPr id="12" name="Text Field">
            <a:extLst>
              <a:ext uri="{FF2B5EF4-FFF2-40B4-BE49-F238E27FC236}">
                <a16:creationId xmlns:a16="http://schemas.microsoft.com/office/drawing/2014/main" id="{7644EA95-76DF-454F-88E7-28C26C8FF2CD}"/>
              </a:ext>
            </a:extLst>
          </p:cNvPr>
          <p:cNvSpPr>
            <a:spLocks noGrp="1"/>
          </p:cNvSpPr>
          <p:nvPr>
            <p:ph type="body" sz="quarter" idx="37" hasCustomPrompt="1"/>
          </p:nvPr>
        </p:nvSpPr>
        <p:spPr>
          <a:xfrm>
            <a:off x="1018030" y="4368799"/>
            <a:ext cx="5077970" cy="266291"/>
          </a:xfrm>
        </p:spPr>
        <p:txBody>
          <a:bodyPr>
            <a:noAutofit/>
          </a:bodyPr>
          <a:lstStyle>
            <a:lvl1pPr>
              <a:defRPr b="1">
                <a:solidFill>
                  <a:schemeClr val="bg1"/>
                </a:solidFill>
              </a:defRPr>
            </a:lvl1pPr>
          </a:lstStyle>
          <a:p>
            <a:pPr lvl="0"/>
            <a:r>
              <a:rPr lang="en-US" dirty="0"/>
              <a:t>Name</a:t>
            </a:r>
          </a:p>
        </p:txBody>
      </p:sp>
      <p:cxnSp>
        <p:nvCxnSpPr>
          <p:cNvPr id="18" name="Accent Mark">
            <a:extLst>
              <a:ext uri="{FF2B5EF4-FFF2-40B4-BE49-F238E27FC236}">
                <a16:creationId xmlns:a16="http://schemas.microsoft.com/office/drawing/2014/main" id="{AA45C8D8-A5D7-DC46-8327-6FCBF03151F6}"/>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7" name="Subhead">
            <a:extLst>
              <a:ext uri="{FF2B5EF4-FFF2-40B4-BE49-F238E27FC236}">
                <a16:creationId xmlns:a16="http://schemas.microsoft.com/office/drawing/2014/main" id="{12EB3548-39AB-5846-A4F6-A7D8515AEE59}"/>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6" name="Title">
            <a:extLst>
              <a:ext uri="{FF2B5EF4-FFF2-40B4-BE49-F238E27FC236}">
                <a16:creationId xmlns:a16="http://schemas.microsoft.com/office/drawing/2014/main" id="{2E021ED4-814D-9648-831F-EDE24ED2D4F8}"/>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(up to two lines) </a:t>
            </a:r>
          </a:p>
        </p:txBody>
      </p:sp>
      <p:pic>
        <p:nvPicPr>
          <p:cNvPr id="29" name="Oracle Logo">
            <a:extLst>
              <a:ext uri="{FF2B5EF4-FFF2-40B4-BE49-F238E27FC236}">
                <a16:creationId xmlns:a16="http://schemas.microsoft.com/office/drawing/2014/main" id="{BF9C1D30-95DE-064B-8188-4737C12DBCC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3682" y="726541"/>
            <a:ext cx="2331720" cy="489373"/>
          </a:xfrm>
          <a:prstGeom prst="rect">
            <a:avLst/>
          </a:prstGeom>
        </p:spPr>
      </p:pic>
    </p:spTree>
    <p:extLst>
      <p:ext uri="{BB962C8B-B14F-4D97-AF65-F5344CB8AC3E}">
        <p14:creationId xmlns:p14="http://schemas.microsoft.com/office/powerpoint/2010/main" val="104561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ark - Section Header Abstract 03">
    <p:bg>
      <p:bgPr>
        <a:solidFill>
          <a:schemeClr val="tx2"/>
        </a:solidFill>
        <a:effectLst/>
      </p:bgPr>
    </p:bg>
    <p:spTree>
      <p:nvGrpSpPr>
        <p:cNvPr id="1" name=""/>
        <p:cNvGrpSpPr/>
        <p:nvPr/>
      </p:nvGrpSpPr>
      <p:grpSpPr>
        <a:xfrm>
          <a:off x="0" y="0"/>
          <a:ext cx="0" cy="0"/>
          <a:chOff x="0" y="0"/>
          <a:chExt cx="0" cy="0"/>
        </a:xfrm>
      </p:grpSpPr>
      <p:pic>
        <p:nvPicPr>
          <p:cNvPr id="26" name="Abstract Illustration">
            <a:extLst>
              <a:ext uri="{FF2B5EF4-FFF2-40B4-BE49-F238E27FC236}">
                <a16:creationId xmlns:a16="http://schemas.microsoft.com/office/drawing/2014/main" id="{5B5D080C-4573-B649-9159-FD01F9A8C5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Slide Number">
            <a:extLst>
              <a:ext uri="{FF2B5EF4-FFF2-40B4-BE49-F238E27FC236}">
                <a16:creationId xmlns:a16="http://schemas.microsoft.com/office/drawing/2014/main" id="{82A8981F-8A33-A046-9BF2-EDE861F426B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6DDF65FA-6F00-404D-BA43-FE8E0A7964E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9" name="Subhead">
            <a:extLst>
              <a:ext uri="{FF2B5EF4-FFF2-40B4-BE49-F238E27FC236}">
                <a16:creationId xmlns:a16="http://schemas.microsoft.com/office/drawing/2014/main" id="{58010B28-8000-2248-921E-3659AB55254B}"/>
              </a:ext>
            </a:extLst>
          </p:cNvPr>
          <p:cNvSpPr>
            <a:spLocks noGrp="1"/>
          </p:cNvSpPr>
          <p:nvPr>
            <p:ph type="body" sz="quarter" idx="33" hasCustomPrompt="1"/>
          </p:nvPr>
        </p:nvSpPr>
        <p:spPr>
          <a:xfrm>
            <a:off x="758952" y="3682999"/>
            <a:ext cx="508101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20" name="Title">
            <a:extLst>
              <a:ext uri="{FF2B5EF4-FFF2-40B4-BE49-F238E27FC236}">
                <a16:creationId xmlns:a16="http://schemas.microsoft.com/office/drawing/2014/main" id="{CD3429DC-DD2A-794F-A09C-0A166D31301C}"/>
              </a:ext>
            </a:extLst>
          </p:cNvPr>
          <p:cNvSpPr>
            <a:spLocks noGrp="1"/>
          </p:cNvSpPr>
          <p:nvPr>
            <p:ph type="ctrTitle" hasCustomPrompt="1"/>
          </p:nvPr>
        </p:nvSpPr>
        <p:spPr>
          <a:xfrm>
            <a:off x="761285" y="2148761"/>
            <a:ext cx="5078681"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a:t>
            </a:r>
            <a:br>
              <a:rPr lang="en-US" dirty="0"/>
            </a:br>
            <a:r>
              <a:rPr lang="en-US" dirty="0"/>
              <a:t>(up to two lines) </a:t>
            </a:r>
          </a:p>
        </p:txBody>
      </p:sp>
      <p:cxnSp>
        <p:nvCxnSpPr>
          <p:cNvPr id="22" name="Accent Mark">
            <a:extLst>
              <a:ext uri="{FF2B5EF4-FFF2-40B4-BE49-F238E27FC236}">
                <a16:creationId xmlns:a16="http://schemas.microsoft.com/office/drawing/2014/main" id="{8D49322C-786A-1C40-A337-A5F69DD2D941}"/>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86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ight - Section Header Abstract 04">
    <p:bg>
      <p:bgPr>
        <a:solidFill>
          <a:schemeClr val="bg2"/>
        </a:solidFill>
        <a:effectLst/>
      </p:bgPr>
    </p:bg>
    <p:spTree>
      <p:nvGrpSpPr>
        <p:cNvPr id="1" name=""/>
        <p:cNvGrpSpPr/>
        <p:nvPr/>
      </p:nvGrpSpPr>
      <p:grpSpPr>
        <a:xfrm>
          <a:off x="0" y="0"/>
          <a:ext cx="0" cy="0"/>
          <a:chOff x="0" y="0"/>
          <a:chExt cx="0" cy="0"/>
        </a:xfrm>
      </p:grpSpPr>
      <p:pic>
        <p:nvPicPr>
          <p:cNvPr id="26" name="Abstract Illustration">
            <a:extLst>
              <a:ext uri="{FF2B5EF4-FFF2-40B4-BE49-F238E27FC236}">
                <a16:creationId xmlns:a16="http://schemas.microsoft.com/office/drawing/2014/main" id="{5B5D080C-4573-B649-9159-FD01F9A8C5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Slide Number">
            <a:extLst>
              <a:ext uri="{FF2B5EF4-FFF2-40B4-BE49-F238E27FC236}">
                <a16:creationId xmlns:a16="http://schemas.microsoft.com/office/drawing/2014/main" id="{82A8981F-8A33-A046-9BF2-EDE861F426B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6DDF65FA-6F00-404D-BA43-FE8E0A7964E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9" name="Subhead">
            <a:extLst>
              <a:ext uri="{FF2B5EF4-FFF2-40B4-BE49-F238E27FC236}">
                <a16:creationId xmlns:a16="http://schemas.microsoft.com/office/drawing/2014/main" id="{58010B28-8000-2248-921E-3659AB55254B}"/>
              </a:ext>
            </a:extLst>
          </p:cNvPr>
          <p:cNvSpPr>
            <a:spLocks noGrp="1"/>
          </p:cNvSpPr>
          <p:nvPr>
            <p:ph type="body" sz="quarter" idx="33" hasCustomPrompt="1"/>
          </p:nvPr>
        </p:nvSpPr>
        <p:spPr>
          <a:xfrm>
            <a:off x="758952" y="3682999"/>
            <a:ext cx="508101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20" name="Title">
            <a:extLst>
              <a:ext uri="{FF2B5EF4-FFF2-40B4-BE49-F238E27FC236}">
                <a16:creationId xmlns:a16="http://schemas.microsoft.com/office/drawing/2014/main" id="{CD3429DC-DD2A-794F-A09C-0A166D31301C}"/>
              </a:ext>
            </a:extLst>
          </p:cNvPr>
          <p:cNvSpPr>
            <a:spLocks noGrp="1"/>
          </p:cNvSpPr>
          <p:nvPr>
            <p:ph type="ctrTitle" hasCustomPrompt="1"/>
          </p:nvPr>
        </p:nvSpPr>
        <p:spPr>
          <a:xfrm>
            <a:off x="761285" y="2148761"/>
            <a:ext cx="5078681"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a:t>
            </a:r>
            <a:br>
              <a:rPr lang="en-US" dirty="0"/>
            </a:br>
            <a:r>
              <a:rPr lang="en-US" dirty="0"/>
              <a:t>(up to two lines) </a:t>
            </a:r>
          </a:p>
        </p:txBody>
      </p:sp>
      <p:cxnSp>
        <p:nvCxnSpPr>
          <p:cNvPr id="22" name="Accent Mark">
            <a:extLst>
              <a:ext uri="{FF2B5EF4-FFF2-40B4-BE49-F238E27FC236}">
                <a16:creationId xmlns:a16="http://schemas.microsoft.com/office/drawing/2014/main" id="{8D49322C-786A-1C40-A337-A5F69DD2D941}"/>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92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ark - Section Header Abstract 04">
    <p:bg>
      <p:bgPr>
        <a:solidFill>
          <a:schemeClr val="tx2"/>
        </a:solidFill>
        <a:effectLst/>
      </p:bgPr>
    </p:bg>
    <p:spTree>
      <p:nvGrpSpPr>
        <p:cNvPr id="1" name=""/>
        <p:cNvGrpSpPr/>
        <p:nvPr/>
      </p:nvGrpSpPr>
      <p:grpSpPr>
        <a:xfrm>
          <a:off x="0" y="0"/>
          <a:ext cx="0" cy="0"/>
          <a:chOff x="0" y="0"/>
          <a:chExt cx="0" cy="0"/>
        </a:xfrm>
      </p:grpSpPr>
      <p:pic>
        <p:nvPicPr>
          <p:cNvPr id="26" name="Abstract Illustration">
            <a:extLst>
              <a:ext uri="{FF2B5EF4-FFF2-40B4-BE49-F238E27FC236}">
                <a16:creationId xmlns:a16="http://schemas.microsoft.com/office/drawing/2014/main" id="{5B5D080C-4573-B649-9159-FD01F9A8C5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Slide Number">
            <a:extLst>
              <a:ext uri="{FF2B5EF4-FFF2-40B4-BE49-F238E27FC236}">
                <a16:creationId xmlns:a16="http://schemas.microsoft.com/office/drawing/2014/main" id="{82A8981F-8A33-A046-9BF2-EDE861F426B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6DDF65FA-6F00-404D-BA43-FE8E0A7964E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9" name="Subhead">
            <a:extLst>
              <a:ext uri="{FF2B5EF4-FFF2-40B4-BE49-F238E27FC236}">
                <a16:creationId xmlns:a16="http://schemas.microsoft.com/office/drawing/2014/main" id="{58010B28-8000-2248-921E-3659AB55254B}"/>
              </a:ext>
            </a:extLst>
          </p:cNvPr>
          <p:cNvSpPr>
            <a:spLocks noGrp="1"/>
          </p:cNvSpPr>
          <p:nvPr>
            <p:ph type="body" sz="quarter" idx="33" hasCustomPrompt="1"/>
          </p:nvPr>
        </p:nvSpPr>
        <p:spPr>
          <a:xfrm>
            <a:off x="758952" y="3682999"/>
            <a:ext cx="508101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20" name="Title">
            <a:extLst>
              <a:ext uri="{FF2B5EF4-FFF2-40B4-BE49-F238E27FC236}">
                <a16:creationId xmlns:a16="http://schemas.microsoft.com/office/drawing/2014/main" id="{CD3429DC-DD2A-794F-A09C-0A166D31301C}"/>
              </a:ext>
            </a:extLst>
          </p:cNvPr>
          <p:cNvSpPr>
            <a:spLocks noGrp="1"/>
          </p:cNvSpPr>
          <p:nvPr>
            <p:ph type="ctrTitle" hasCustomPrompt="1"/>
          </p:nvPr>
        </p:nvSpPr>
        <p:spPr>
          <a:xfrm>
            <a:off x="761285" y="2148761"/>
            <a:ext cx="5078681"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a:t>
            </a:r>
            <a:br>
              <a:rPr lang="en-US" dirty="0"/>
            </a:br>
            <a:r>
              <a:rPr lang="en-US" dirty="0"/>
              <a:t>(up to two lines) </a:t>
            </a:r>
          </a:p>
        </p:txBody>
      </p:sp>
      <p:cxnSp>
        <p:nvCxnSpPr>
          <p:cNvPr id="22" name="Accent Mark">
            <a:extLst>
              <a:ext uri="{FF2B5EF4-FFF2-40B4-BE49-F238E27FC236}">
                <a16:creationId xmlns:a16="http://schemas.microsoft.com/office/drawing/2014/main" id="{8D49322C-786A-1C40-A337-A5F69DD2D941}"/>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60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Light - Section Header Abstract 05">
    <p:bg>
      <p:bgPr>
        <a:solidFill>
          <a:schemeClr val="bg2"/>
        </a:solidFill>
        <a:effectLst/>
      </p:bgPr>
    </p:bg>
    <p:spTree>
      <p:nvGrpSpPr>
        <p:cNvPr id="1" name=""/>
        <p:cNvGrpSpPr/>
        <p:nvPr/>
      </p:nvGrpSpPr>
      <p:grpSpPr>
        <a:xfrm>
          <a:off x="0" y="0"/>
          <a:ext cx="0" cy="0"/>
          <a:chOff x="0" y="0"/>
          <a:chExt cx="0" cy="0"/>
        </a:xfrm>
      </p:grpSpPr>
      <p:pic>
        <p:nvPicPr>
          <p:cNvPr id="26" name="Abstract Illustration">
            <a:extLst>
              <a:ext uri="{FF2B5EF4-FFF2-40B4-BE49-F238E27FC236}">
                <a16:creationId xmlns:a16="http://schemas.microsoft.com/office/drawing/2014/main" id="{5B5D080C-4573-B649-9159-FD01F9A8C5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Slide Number">
            <a:extLst>
              <a:ext uri="{FF2B5EF4-FFF2-40B4-BE49-F238E27FC236}">
                <a16:creationId xmlns:a16="http://schemas.microsoft.com/office/drawing/2014/main" id="{82A8981F-8A33-A046-9BF2-EDE861F426B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6DDF65FA-6F00-404D-BA43-FE8E0A7964E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9" name="Subhead">
            <a:extLst>
              <a:ext uri="{FF2B5EF4-FFF2-40B4-BE49-F238E27FC236}">
                <a16:creationId xmlns:a16="http://schemas.microsoft.com/office/drawing/2014/main" id="{58010B28-8000-2248-921E-3659AB55254B}"/>
              </a:ext>
            </a:extLst>
          </p:cNvPr>
          <p:cNvSpPr>
            <a:spLocks noGrp="1"/>
          </p:cNvSpPr>
          <p:nvPr>
            <p:ph type="body" sz="quarter" idx="33" hasCustomPrompt="1"/>
          </p:nvPr>
        </p:nvSpPr>
        <p:spPr>
          <a:xfrm>
            <a:off x="758952" y="3682999"/>
            <a:ext cx="508101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20" name="Title">
            <a:extLst>
              <a:ext uri="{FF2B5EF4-FFF2-40B4-BE49-F238E27FC236}">
                <a16:creationId xmlns:a16="http://schemas.microsoft.com/office/drawing/2014/main" id="{CD3429DC-DD2A-794F-A09C-0A166D31301C}"/>
              </a:ext>
            </a:extLst>
          </p:cNvPr>
          <p:cNvSpPr>
            <a:spLocks noGrp="1"/>
          </p:cNvSpPr>
          <p:nvPr>
            <p:ph type="ctrTitle" hasCustomPrompt="1"/>
          </p:nvPr>
        </p:nvSpPr>
        <p:spPr>
          <a:xfrm>
            <a:off x="761285" y="2148761"/>
            <a:ext cx="5078681"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a:t>
            </a:r>
            <a:br>
              <a:rPr lang="en-US" dirty="0"/>
            </a:br>
            <a:r>
              <a:rPr lang="en-US" dirty="0"/>
              <a:t>(up to two lines) </a:t>
            </a:r>
          </a:p>
        </p:txBody>
      </p:sp>
      <p:cxnSp>
        <p:nvCxnSpPr>
          <p:cNvPr id="22" name="Accent Mark">
            <a:extLst>
              <a:ext uri="{FF2B5EF4-FFF2-40B4-BE49-F238E27FC236}">
                <a16:creationId xmlns:a16="http://schemas.microsoft.com/office/drawing/2014/main" id="{8D49322C-786A-1C40-A337-A5F69DD2D941}"/>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93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ark - Section Header Abstract 05">
    <p:bg>
      <p:bgPr>
        <a:solidFill>
          <a:schemeClr val="tx2"/>
        </a:solidFill>
        <a:effectLst/>
      </p:bgPr>
    </p:bg>
    <p:spTree>
      <p:nvGrpSpPr>
        <p:cNvPr id="1" name=""/>
        <p:cNvGrpSpPr/>
        <p:nvPr/>
      </p:nvGrpSpPr>
      <p:grpSpPr>
        <a:xfrm>
          <a:off x="0" y="0"/>
          <a:ext cx="0" cy="0"/>
          <a:chOff x="0" y="0"/>
          <a:chExt cx="0" cy="0"/>
        </a:xfrm>
      </p:grpSpPr>
      <p:pic>
        <p:nvPicPr>
          <p:cNvPr id="26" name="Abstract Illustration">
            <a:extLst>
              <a:ext uri="{FF2B5EF4-FFF2-40B4-BE49-F238E27FC236}">
                <a16:creationId xmlns:a16="http://schemas.microsoft.com/office/drawing/2014/main" id="{5B5D080C-4573-B649-9159-FD01F9A8C5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Slide Number">
            <a:extLst>
              <a:ext uri="{FF2B5EF4-FFF2-40B4-BE49-F238E27FC236}">
                <a16:creationId xmlns:a16="http://schemas.microsoft.com/office/drawing/2014/main" id="{82A8981F-8A33-A046-9BF2-EDE861F426B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6DDF65FA-6F00-404D-BA43-FE8E0A7964E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9" name="Subhead">
            <a:extLst>
              <a:ext uri="{FF2B5EF4-FFF2-40B4-BE49-F238E27FC236}">
                <a16:creationId xmlns:a16="http://schemas.microsoft.com/office/drawing/2014/main" id="{58010B28-8000-2248-921E-3659AB55254B}"/>
              </a:ext>
            </a:extLst>
          </p:cNvPr>
          <p:cNvSpPr>
            <a:spLocks noGrp="1"/>
          </p:cNvSpPr>
          <p:nvPr>
            <p:ph type="body" sz="quarter" idx="33" hasCustomPrompt="1"/>
          </p:nvPr>
        </p:nvSpPr>
        <p:spPr>
          <a:xfrm>
            <a:off x="758952" y="3682999"/>
            <a:ext cx="508101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20" name="Title">
            <a:extLst>
              <a:ext uri="{FF2B5EF4-FFF2-40B4-BE49-F238E27FC236}">
                <a16:creationId xmlns:a16="http://schemas.microsoft.com/office/drawing/2014/main" id="{CD3429DC-DD2A-794F-A09C-0A166D31301C}"/>
              </a:ext>
            </a:extLst>
          </p:cNvPr>
          <p:cNvSpPr>
            <a:spLocks noGrp="1"/>
          </p:cNvSpPr>
          <p:nvPr>
            <p:ph type="ctrTitle" hasCustomPrompt="1"/>
          </p:nvPr>
        </p:nvSpPr>
        <p:spPr>
          <a:xfrm>
            <a:off x="761285" y="2148761"/>
            <a:ext cx="5078681"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a:t>
            </a:r>
            <a:br>
              <a:rPr lang="en-US" dirty="0"/>
            </a:br>
            <a:r>
              <a:rPr lang="en-US" dirty="0"/>
              <a:t>(up to two lines) </a:t>
            </a:r>
          </a:p>
        </p:txBody>
      </p:sp>
      <p:cxnSp>
        <p:nvCxnSpPr>
          <p:cNvPr id="22" name="Accent Mark">
            <a:extLst>
              <a:ext uri="{FF2B5EF4-FFF2-40B4-BE49-F238E27FC236}">
                <a16:creationId xmlns:a16="http://schemas.microsoft.com/office/drawing/2014/main" id="{8D49322C-786A-1C40-A337-A5F69DD2D941}"/>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73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ight - Section Header Abstract 06">
    <p:bg>
      <p:bgPr>
        <a:solidFill>
          <a:schemeClr val="bg2"/>
        </a:solidFill>
        <a:effectLst/>
      </p:bgPr>
    </p:bg>
    <p:spTree>
      <p:nvGrpSpPr>
        <p:cNvPr id="1" name=""/>
        <p:cNvGrpSpPr/>
        <p:nvPr/>
      </p:nvGrpSpPr>
      <p:grpSpPr>
        <a:xfrm>
          <a:off x="0" y="0"/>
          <a:ext cx="0" cy="0"/>
          <a:chOff x="0" y="0"/>
          <a:chExt cx="0" cy="0"/>
        </a:xfrm>
      </p:grpSpPr>
      <p:pic>
        <p:nvPicPr>
          <p:cNvPr id="26" name="Abstract Illustration">
            <a:extLst>
              <a:ext uri="{FF2B5EF4-FFF2-40B4-BE49-F238E27FC236}">
                <a16:creationId xmlns:a16="http://schemas.microsoft.com/office/drawing/2014/main" id="{5B5D080C-4573-B649-9159-FD01F9A8C5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Slide Number">
            <a:extLst>
              <a:ext uri="{FF2B5EF4-FFF2-40B4-BE49-F238E27FC236}">
                <a16:creationId xmlns:a16="http://schemas.microsoft.com/office/drawing/2014/main" id="{82A8981F-8A33-A046-9BF2-EDE861F426B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6DDF65FA-6F00-404D-BA43-FE8E0A7964E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9" name="Subhead">
            <a:extLst>
              <a:ext uri="{FF2B5EF4-FFF2-40B4-BE49-F238E27FC236}">
                <a16:creationId xmlns:a16="http://schemas.microsoft.com/office/drawing/2014/main" id="{58010B28-8000-2248-921E-3659AB55254B}"/>
              </a:ext>
            </a:extLst>
          </p:cNvPr>
          <p:cNvSpPr>
            <a:spLocks noGrp="1"/>
          </p:cNvSpPr>
          <p:nvPr>
            <p:ph type="body" sz="quarter" idx="33" hasCustomPrompt="1"/>
          </p:nvPr>
        </p:nvSpPr>
        <p:spPr>
          <a:xfrm>
            <a:off x="758952" y="3682999"/>
            <a:ext cx="508101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20" name="Title">
            <a:extLst>
              <a:ext uri="{FF2B5EF4-FFF2-40B4-BE49-F238E27FC236}">
                <a16:creationId xmlns:a16="http://schemas.microsoft.com/office/drawing/2014/main" id="{CD3429DC-DD2A-794F-A09C-0A166D31301C}"/>
              </a:ext>
            </a:extLst>
          </p:cNvPr>
          <p:cNvSpPr>
            <a:spLocks noGrp="1"/>
          </p:cNvSpPr>
          <p:nvPr>
            <p:ph type="ctrTitle" hasCustomPrompt="1"/>
          </p:nvPr>
        </p:nvSpPr>
        <p:spPr>
          <a:xfrm>
            <a:off x="761285" y="2148761"/>
            <a:ext cx="5078681"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a:t>
            </a:r>
            <a:br>
              <a:rPr lang="en-US" dirty="0"/>
            </a:br>
            <a:r>
              <a:rPr lang="en-US" dirty="0"/>
              <a:t>(up to two lines) </a:t>
            </a:r>
          </a:p>
        </p:txBody>
      </p:sp>
      <p:cxnSp>
        <p:nvCxnSpPr>
          <p:cNvPr id="22" name="Accent Mark">
            <a:extLst>
              <a:ext uri="{FF2B5EF4-FFF2-40B4-BE49-F238E27FC236}">
                <a16:creationId xmlns:a16="http://schemas.microsoft.com/office/drawing/2014/main" id="{8D49322C-786A-1C40-A337-A5F69DD2D941}"/>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043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ark - Section Header Abstract 06">
    <p:bg>
      <p:bgPr>
        <a:solidFill>
          <a:schemeClr val="tx2"/>
        </a:solidFill>
        <a:effectLst/>
      </p:bgPr>
    </p:bg>
    <p:spTree>
      <p:nvGrpSpPr>
        <p:cNvPr id="1" name=""/>
        <p:cNvGrpSpPr/>
        <p:nvPr/>
      </p:nvGrpSpPr>
      <p:grpSpPr>
        <a:xfrm>
          <a:off x="0" y="0"/>
          <a:ext cx="0" cy="0"/>
          <a:chOff x="0" y="0"/>
          <a:chExt cx="0" cy="0"/>
        </a:xfrm>
      </p:grpSpPr>
      <p:pic>
        <p:nvPicPr>
          <p:cNvPr id="26" name="Abstract Illustration">
            <a:extLst>
              <a:ext uri="{FF2B5EF4-FFF2-40B4-BE49-F238E27FC236}">
                <a16:creationId xmlns:a16="http://schemas.microsoft.com/office/drawing/2014/main" id="{5B5D080C-4573-B649-9159-FD01F9A8C5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Slide Number">
            <a:extLst>
              <a:ext uri="{FF2B5EF4-FFF2-40B4-BE49-F238E27FC236}">
                <a16:creationId xmlns:a16="http://schemas.microsoft.com/office/drawing/2014/main" id="{82A8981F-8A33-A046-9BF2-EDE861F426B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6DDF65FA-6F00-404D-BA43-FE8E0A7964E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9" name="Subhead">
            <a:extLst>
              <a:ext uri="{FF2B5EF4-FFF2-40B4-BE49-F238E27FC236}">
                <a16:creationId xmlns:a16="http://schemas.microsoft.com/office/drawing/2014/main" id="{58010B28-8000-2248-921E-3659AB55254B}"/>
              </a:ext>
            </a:extLst>
          </p:cNvPr>
          <p:cNvSpPr>
            <a:spLocks noGrp="1"/>
          </p:cNvSpPr>
          <p:nvPr>
            <p:ph type="body" sz="quarter" idx="33" hasCustomPrompt="1"/>
          </p:nvPr>
        </p:nvSpPr>
        <p:spPr>
          <a:xfrm>
            <a:off x="758952" y="3682999"/>
            <a:ext cx="508101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20" name="Title">
            <a:extLst>
              <a:ext uri="{FF2B5EF4-FFF2-40B4-BE49-F238E27FC236}">
                <a16:creationId xmlns:a16="http://schemas.microsoft.com/office/drawing/2014/main" id="{CD3429DC-DD2A-794F-A09C-0A166D31301C}"/>
              </a:ext>
            </a:extLst>
          </p:cNvPr>
          <p:cNvSpPr>
            <a:spLocks noGrp="1"/>
          </p:cNvSpPr>
          <p:nvPr>
            <p:ph type="ctrTitle" hasCustomPrompt="1"/>
          </p:nvPr>
        </p:nvSpPr>
        <p:spPr>
          <a:xfrm>
            <a:off x="761285" y="2148761"/>
            <a:ext cx="5078681"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a:t>
            </a:r>
            <a:br>
              <a:rPr lang="en-US" dirty="0"/>
            </a:br>
            <a:r>
              <a:rPr lang="en-US" dirty="0"/>
              <a:t>(up to two lines) </a:t>
            </a:r>
          </a:p>
        </p:txBody>
      </p:sp>
      <p:cxnSp>
        <p:nvCxnSpPr>
          <p:cNvPr id="22" name="Accent Mark">
            <a:extLst>
              <a:ext uri="{FF2B5EF4-FFF2-40B4-BE49-F238E27FC236}">
                <a16:creationId xmlns:a16="http://schemas.microsoft.com/office/drawing/2014/main" id="{8D49322C-786A-1C40-A337-A5F69DD2D941}"/>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909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Section Header Abstract 07">
    <p:bg>
      <p:bgPr>
        <a:solidFill>
          <a:schemeClr val="bg2"/>
        </a:solidFill>
        <a:effectLst/>
      </p:bgPr>
    </p:bg>
    <p:spTree>
      <p:nvGrpSpPr>
        <p:cNvPr id="1" name=""/>
        <p:cNvGrpSpPr/>
        <p:nvPr/>
      </p:nvGrpSpPr>
      <p:grpSpPr>
        <a:xfrm>
          <a:off x="0" y="0"/>
          <a:ext cx="0" cy="0"/>
          <a:chOff x="0" y="0"/>
          <a:chExt cx="0" cy="0"/>
        </a:xfrm>
      </p:grpSpPr>
      <p:pic>
        <p:nvPicPr>
          <p:cNvPr id="26" name="Abstract Illustration">
            <a:extLst>
              <a:ext uri="{FF2B5EF4-FFF2-40B4-BE49-F238E27FC236}">
                <a16:creationId xmlns:a16="http://schemas.microsoft.com/office/drawing/2014/main" id="{5B5D080C-4573-B649-9159-FD01F9A8C5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Slide Number">
            <a:extLst>
              <a:ext uri="{FF2B5EF4-FFF2-40B4-BE49-F238E27FC236}">
                <a16:creationId xmlns:a16="http://schemas.microsoft.com/office/drawing/2014/main" id="{82A8981F-8A33-A046-9BF2-EDE861F426B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6DDF65FA-6F00-404D-BA43-FE8E0A7964E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9" name="Subhead">
            <a:extLst>
              <a:ext uri="{FF2B5EF4-FFF2-40B4-BE49-F238E27FC236}">
                <a16:creationId xmlns:a16="http://schemas.microsoft.com/office/drawing/2014/main" id="{58010B28-8000-2248-921E-3659AB55254B}"/>
              </a:ext>
            </a:extLst>
          </p:cNvPr>
          <p:cNvSpPr>
            <a:spLocks noGrp="1"/>
          </p:cNvSpPr>
          <p:nvPr>
            <p:ph type="body" sz="quarter" idx="33" hasCustomPrompt="1"/>
          </p:nvPr>
        </p:nvSpPr>
        <p:spPr>
          <a:xfrm>
            <a:off x="758952" y="3682999"/>
            <a:ext cx="508101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20" name="Title">
            <a:extLst>
              <a:ext uri="{FF2B5EF4-FFF2-40B4-BE49-F238E27FC236}">
                <a16:creationId xmlns:a16="http://schemas.microsoft.com/office/drawing/2014/main" id="{CD3429DC-DD2A-794F-A09C-0A166D31301C}"/>
              </a:ext>
            </a:extLst>
          </p:cNvPr>
          <p:cNvSpPr>
            <a:spLocks noGrp="1"/>
          </p:cNvSpPr>
          <p:nvPr>
            <p:ph type="ctrTitle" hasCustomPrompt="1"/>
          </p:nvPr>
        </p:nvSpPr>
        <p:spPr>
          <a:xfrm>
            <a:off x="761285" y="2148761"/>
            <a:ext cx="5078681"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a:t>
            </a:r>
            <a:br>
              <a:rPr lang="en-US" dirty="0"/>
            </a:br>
            <a:r>
              <a:rPr lang="en-US" dirty="0"/>
              <a:t>(up to two lines) </a:t>
            </a:r>
          </a:p>
        </p:txBody>
      </p:sp>
      <p:cxnSp>
        <p:nvCxnSpPr>
          <p:cNvPr id="22" name="Accent Mark">
            <a:extLst>
              <a:ext uri="{FF2B5EF4-FFF2-40B4-BE49-F238E27FC236}">
                <a16:creationId xmlns:a16="http://schemas.microsoft.com/office/drawing/2014/main" id="{8D49322C-786A-1C40-A337-A5F69DD2D941}"/>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42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 Section Header Abstract 07">
    <p:bg>
      <p:bgPr>
        <a:solidFill>
          <a:schemeClr val="tx2"/>
        </a:solidFill>
        <a:effectLst/>
      </p:bgPr>
    </p:bg>
    <p:spTree>
      <p:nvGrpSpPr>
        <p:cNvPr id="1" name=""/>
        <p:cNvGrpSpPr/>
        <p:nvPr/>
      </p:nvGrpSpPr>
      <p:grpSpPr>
        <a:xfrm>
          <a:off x="0" y="0"/>
          <a:ext cx="0" cy="0"/>
          <a:chOff x="0" y="0"/>
          <a:chExt cx="0" cy="0"/>
        </a:xfrm>
      </p:grpSpPr>
      <p:pic>
        <p:nvPicPr>
          <p:cNvPr id="26" name="Abstract Illustration">
            <a:extLst>
              <a:ext uri="{FF2B5EF4-FFF2-40B4-BE49-F238E27FC236}">
                <a16:creationId xmlns:a16="http://schemas.microsoft.com/office/drawing/2014/main" id="{5B5D080C-4573-B649-9159-FD01F9A8C5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Slide Number">
            <a:extLst>
              <a:ext uri="{FF2B5EF4-FFF2-40B4-BE49-F238E27FC236}">
                <a16:creationId xmlns:a16="http://schemas.microsoft.com/office/drawing/2014/main" id="{82A8981F-8A33-A046-9BF2-EDE861F426B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6DDF65FA-6F00-404D-BA43-FE8E0A7964E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9" name="Subhead">
            <a:extLst>
              <a:ext uri="{FF2B5EF4-FFF2-40B4-BE49-F238E27FC236}">
                <a16:creationId xmlns:a16="http://schemas.microsoft.com/office/drawing/2014/main" id="{58010B28-8000-2248-921E-3659AB55254B}"/>
              </a:ext>
            </a:extLst>
          </p:cNvPr>
          <p:cNvSpPr>
            <a:spLocks noGrp="1"/>
          </p:cNvSpPr>
          <p:nvPr>
            <p:ph type="body" sz="quarter" idx="33" hasCustomPrompt="1"/>
          </p:nvPr>
        </p:nvSpPr>
        <p:spPr>
          <a:xfrm>
            <a:off x="758952" y="3682999"/>
            <a:ext cx="508101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20" name="Title">
            <a:extLst>
              <a:ext uri="{FF2B5EF4-FFF2-40B4-BE49-F238E27FC236}">
                <a16:creationId xmlns:a16="http://schemas.microsoft.com/office/drawing/2014/main" id="{CD3429DC-DD2A-794F-A09C-0A166D31301C}"/>
              </a:ext>
            </a:extLst>
          </p:cNvPr>
          <p:cNvSpPr>
            <a:spLocks noGrp="1"/>
          </p:cNvSpPr>
          <p:nvPr>
            <p:ph type="ctrTitle" hasCustomPrompt="1"/>
          </p:nvPr>
        </p:nvSpPr>
        <p:spPr>
          <a:xfrm>
            <a:off x="761285" y="2148761"/>
            <a:ext cx="5078681"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a:t>
            </a:r>
            <a:br>
              <a:rPr lang="en-US" dirty="0"/>
            </a:br>
            <a:r>
              <a:rPr lang="en-US" dirty="0"/>
              <a:t>(up to two lines) </a:t>
            </a:r>
          </a:p>
        </p:txBody>
      </p:sp>
      <p:cxnSp>
        <p:nvCxnSpPr>
          <p:cNvPr id="22" name="Accent Mark">
            <a:extLst>
              <a:ext uri="{FF2B5EF4-FFF2-40B4-BE49-F238E27FC236}">
                <a16:creationId xmlns:a16="http://schemas.microsoft.com/office/drawing/2014/main" id="{8D49322C-786A-1C40-A337-A5F69DD2D941}"/>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824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Light - Section Header Abstract 08">
    <p:bg>
      <p:bgPr>
        <a:solidFill>
          <a:schemeClr val="bg2"/>
        </a:solidFill>
        <a:effectLst/>
      </p:bgPr>
    </p:bg>
    <p:spTree>
      <p:nvGrpSpPr>
        <p:cNvPr id="1" name=""/>
        <p:cNvGrpSpPr/>
        <p:nvPr/>
      </p:nvGrpSpPr>
      <p:grpSpPr>
        <a:xfrm>
          <a:off x="0" y="0"/>
          <a:ext cx="0" cy="0"/>
          <a:chOff x="0" y="0"/>
          <a:chExt cx="0" cy="0"/>
        </a:xfrm>
      </p:grpSpPr>
      <p:pic>
        <p:nvPicPr>
          <p:cNvPr id="26" name="Abstract Illustration">
            <a:extLst>
              <a:ext uri="{FF2B5EF4-FFF2-40B4-BE49-F238E27FC236}">
                <a16:creationId xmlns:a16="http://schemas.microsoft.com/office/drawing/2014/main" id="{5B5D080C-4573-B649-9159-FD01F9A8C5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Slide Number">
            <a:extLst>
              <a:ext uri="{FF2B5EF4-FFF2-40B4-BE49-F238E27FC236}">
                <a16:creationId xmlns:a16="http://schemas.microsoft.com/office/drawing/2014/main" id="{82A8981F-8A33-A046-9BF2-EDE861F426B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6DDF65FA-6F00-404D-BA43-FE8E0A7964E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9" name="Subhead">
            <a:extLst>
              <a:ext uri="{FF2B5EF4-FFF2-40B4-BE49-F238E27FC236}">
                <a16:creationId xmlns:a16="http://schemas.microsoft.com/office/drawing/2014/main" id="{58010B28-8000-2248-921E-3659AB55254B}"/>
              </a:ext>
            </a:extLst>
          </p:cNvPr>
          <p:cNvSpPr>
            <a:spLocks noGrp="1"/>
          </p:cNvSpPr>
          <p:nvPr>
            <p:ph type="body" sz="quarter" idx="33" hasCustomPrompt="1"/>
          </p:nvPr>
        </p:nvSpPr>
        <p:spPr>
          <a:xfrm>
            <a:off x="758952" y="3682999"/>
            <a:ext cx="508101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20" name="Title">
            <a:extLst>
              <a:ext uri="{FF2B5EF4-FFF2-40B4-BE49-F238E27FC236}">
                <a16:creationId xmlns:a16="http://schemas.microsoft.com/office/drawing/2014/main" id="{CD3429DC-DD2A-794F-A09C-0A166D31301C}"/>
              </a:ext>
            </a:extLst>
          </p:cNvPr>
          <p:cNvSpPr>
            <a:spLocks noGrp="1"/>
          </p:cNvSpPr>
          <p:nvPr>
            <p:ph type="ctrTitle" hasCustomPrompt="1"/>
          </p:nvPr>
        </p:nvSpPr>
        <p:spPr>
          <a:xfrm>
            <a:off x="761285" y="2148761"/>
            <a:ext cx="5078681"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a:t>
            </a:r>
            <a:br>
              <a:rPr lang="en-US" dirty="0"/>
            </a:br>
            <a:r>
              <a:rPr lang="en-US" dirty="0"/>
              <a:t>(up to two lines) </a:t>
            </a:r>
          </a:p>
        </p:txBody>
      </p:sp>
      <p:cxnSp>
        <p:nvCxnSpPr>
          <p:cNvPr id="22" name="Accent Mark">
            <a:extLst>
              <a:ext uri="{FF2B5EF4-FFF2-40B4-BE49-F238E27FC236}">
                <a16:creationId xmlns:a16="http://schemas.microsoft.com/office/drawing/2014/main" id="{8D49322C-786A-1C40-A337-A5F69DD2D941}"/>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719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asic">
    <p:bg>
      <p:bgPr>
        <a:solidFill>
          <a:schemeClr val="bg2"/>
        </a:solidFill>
        <a:effectLst/>
      </p:bgPr>
    </p:bg>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3" name="OSPA Footer Tag">
            <a:extLst>
              <a:ext uri="{FF2B5EF4-FFF2-40B4-BE49-F238E27FC236}">
                <a16:creationId xmlns:a16="http://schemas.microsoft.com/office/drawing/2014/main" id="{BE2C69E3-A477-1546-BDEE-D8FECAB3D8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8948" y="6501702"/>
            <a:ext cx="2436579" cy="209676"/>
          </a:xfrm>
          <a:prstGeom prst="rect">
            <a:avLst/>
          </a:prstGeom>
        </p:spPr>
      </p:pic>
      <p:pic>
        <p:nvPicPr>
          <p:cNvPr id="30" name="OTag">
            <a:extLst>
              <a:ext uri="{FF2B5EF4-FFF2-40B4-BE49-F238E27FC236}">
                <a16:creationId xmlns:a16="http://schemas.microsoft.com/office/drawing/2014/main" id="{EDF18AE6-A97A-EC4A-9347-1802C0689B2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9" name="Oracle Logo">
            <a:extLst>
              <a:ext uri="{FF2B5EF4-FFF2-40B4-BE49-F238E27FC236}">
                <a16:creationId xmlns:a16="http://schemas.microsoft.com/office/drawing/2014/main" id="{BF9C1D30-95DE-064B-8188-4737C12DBCC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3682" y="726541"/>
            <a:ext cx="2331720" cy="489374"/>
          </a:xfrm>
          <a:prstGeom prst="rect">
            <a:avLst/>
          </a:prstGeom>
        </p:spPr>
      </p:pic>
      <p:sp>
        <p:nvSpPr>
          <p:cNvPr id="12" name="Subhead">
            <a:extLst>
              <a:ext uri="{FF2B5EF4-FFF2-40B4-BE49-F238E27FC236}">
                <a16:creationId xmlns:a16="http://schemas.microsoft.com/office/drawing/2014/main" id="{75CEC89E-7B2A-9044-A0E9-3C168389764F}"/>
              </a:ext>
            </a:extLst>
          </p:cNvPr>
          <p:cNvSpPr>
            <a:spLocks noGrp="1"/>
          </p:cNvSpPr>
          <p:nvPr>
            <p:ph type="body" sz="quarter" idx="34" hasCustomPrompt="1"/>
          </p:nvPr>
        </p:nvSpPr>
        <p:spPr>
          <a:xfrm>
            <a:off x="1018030" y="4132001"/>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7" name="Title">
            <a:extLst>
              <a:ext uri="{FF2B5EF4-FFF2-40B4-BE49-F238E27FC236}">
                <a16:creationId xmlns:a16="http://schemas.microsoft.com/office/drawing/2014/main" id="{CA70E04F-461C-444B-8315-8420A869567C}"/>
              </a:ext>
            </a:extLst>
          </p:cNvPr>
          <p:cNvSpPr>
            <a:spLocks noGrp="1"/>
          </p:cNvSpPr>
          <p:nvPr>
            <p:ph type="ctrTitle" hasCustomPrompt="1"/>
          </p:nvPr>
        </p:nvSpPr>
        <p:spPr>
          <a:xfrm>
            <a:off x="1018030" y="3071678"/>
            <a:ext cx="10158984" cy="1025922"/>
          </a:xfrm>
        </p:spPr>
        <p:txBody>
          <a:bodyPr wrap="square" anchor="b">
            <a:noAutofit/>
          </a:bodyPr>
          <a:lstStyle>
            <a:lvl1pPr algn="l">
              <a:lnSpc>
                <a:spcPts val="4000"/>
              </a:lnSpc>
              <a:defRPr sz="4000" b="0">
                <a:latin typeface="Georgia" panose="02040502050405020303" pitchFamily="18" charset="0"/>
              </a:defRPr>
            </a:lvl1pPr>
          </a:lstStyle>
          <a:p>
            <a:r>
              <a:rPr lang="en-US" dirty="0"/>
              <a:t>Title goes here (up to two lines) </a:t>
            </a:r>
          </a:p>
        </p:txBody>
      </p:sp>
    </p:spTree>
    <p:extLst>
      <p:ext uri="{BB962C8B-B14F-4D97-AF65-F5344CB8AC3E}">
        <p14:creationId xmlns:p14="http://schemas.microsoft.com/office/powerpoint/2010/main" val="106205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ark - Section Header Abstract 08">
    <p:bg>
      <p:bgPr>
        <a:solidFill>
          <a:schemeClr val="tx2"/>
        </a:solidFill>
        <a:effectLst/>
      </p:bgPr>
    </p:bg>
    <p:spTree>
      <p:nvGrpSpPr>
        <p:cNvPr id="1" name=""/>
        <p:cNvGrpSpPr/>
        <p:nvPr/>
      </p:nvGrpSpPr>
      <p:grpSpPr>
        <a:xfrm>
          <a:off x="0" y="0"/>
          <a:ext cx="0" cy="0"/>
          <a:chOff x="0" y="0"/>
          <a:chExt cx="0" cy="0"/>
        </a:xfrm>
      </p:grpSpPr>
      <p:pic>
        <p:nvPicPr>
          <p:cNvPr id="26" name="Abstract Illustration">
            <a:extLst>
              <a:ext uri="{FF2B5EF4-FFF2-40B4-BE49-F238E27FC236}">
                <a16:creationId xmlns:a16="http://schemas.microsoft.com/office/drawing/2014/main" id="{5B5D080C-4573-B649-9159-FD01F9A8C5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0"/>
            <a:ext cx="6096000" cy="6858000"/>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Slide Number">
            <a:extLst>
              <a:ext uri="{FF2B5EF4-FFF2-40B4-BE49-F238E27FC236}">
                <a16:creationId xmlns:a16="http://schemas.microsoft.com/office/drawing/2014/main" id="{82A8981F-8A33-A046-9BF2-EDE861F426B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6DDF65FA-6F00-404D-BA43-FE8E0A7964E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9" name="Subhead">
            <a:extLst>
              <a:ext uri="{FF2B5EF4-FFF2-40B4-BE49-F238E27FC236}">
                <a16:creationId xmlns:a16="http://schemas.microsoft.com/office/drawing/2014/main" id="{58010B28-8000-2248-921E-3659AB55254B}"/>
              </a:ext>
            </a:extLst>
          </p:cNvPr>
          <p:cNvSpPr>
            <a:spLocks noGrp="1"/>
          </p:cNvSpPr>
          <p:nvPr>
            <p:ph type="body" sz="quarter" idx="33" hasCustomPrompt="1"/>
          </p:nvPr>
        </p:nvSpPr>
        <p:spPr>
          <a:xfrm>
            <a:off x="758952" y="3682999"/>
            <a:ext cx="508101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20" name="Title">
            <a:extLst>
              <a:ext uri="{FF2B5EF4-FFF2-40B4-BE49-F238E27FC236}">
                <a16:creationId xmlns:a16="http://schemas.microsoft.com/office/drawing/2014/main" id="{CD3429DC-DD2A-794F-A09C-0A166D31301C}"/>
              </a:ext>
            </a:extLst>
          </p:cNvPr>
          <p:cNvSpPr>
            <a:spLocks noGrp="1"/>
          </p:cNvSpPr>
          <p:nvPr>
            <p:ph type="ctrTitle" hasCustomPrompt="1"/>
          </p:nvPr>
        </p:nvSpPr>
        <p:spPr>
          <a:xfrm>
            <a:off x="761285" y="2148761"/>
            <a:ext cx="5078681"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a:t>
            </a:r>
            <a:br>
              <a:rPr lang="en-US" dirty="0"/>
            </a:br>
            <a:r>
              <a:rPr lang="en-US" dirty="0"/>
              <a:t>(up to two lines) </a:t>
            </a:r>
          </a:p>
        </p:txBody>
      </p:sp>
      <p:cxnSp>
        <p:nvCxnSpPr>
          <p:cNvPr id="22" name="Accent Mark">
            <a:extLst>
              <a:ext uri="{FF2B5EF4-FFF2-40B4-BE49-F238E27FC236}">
                <a16:creationId xmlns:a16="http://schemas.microsoft.com/office/drawing/2014/main" id="{8D49322C-786A-1C40-A337-A5F69DD2D941}"/>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51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bg>
      <p:bgPr>
        <a:solidFill>
          <a:schemeClr val="bg2"/>
        </a:solidFill>
        <a:effectLst/>
      </p:bgPr>
    </p:bg>
    <p:spTree>
      <p:nvGrpSpPr>
        <p:cNvPr id="1" name=""/>
        <p:cNvGrpSpPr/>
        <p:nvPr/>
      </p:nvGrpSpPr>
      <p:grpSpPr>
        <a:xfrm>
          <a:off x="0" y="0"/>
          <a:ext cx="0" cy="0"/>
          <a:chOff x="0" y="0"/>
          <a:chExt cx="0" cy="0"/>
        </a:xfrm>
      </p:grpSpPr>
      <p:pic>
        <p:nvPicPr>
          <p:cNvPr id="4" name="Data Texture Image" descr="A sign on the side of a building&#10;&#10;Description automatically generated">
            <a:extLst>
              <a:ext uri="{FF2B5EF4-FFF2-40B4-BE49-F238E27FC236}">
                <a16:creationId xmlns:a16="http://schemas.microsoft.com/office/drawing/2014/main" id="{CD8FDBE7-2681-024C-B1A7-4F6C45663564}"/>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7" y="3682683"/>
            <a:ext cx="6297168" cy="1034579"/>
          </a:xfrm>
          <a:prstGeom prst="rect">
            <a:avLst/>
          </a:prstGeom>
        </p:spPr>
        <p:txBody>
          <a:bodyPr lIns="0" tIns="0" rIns="0" bIns="0">
            <a:spAutoFit/>
          </a:bodyPr>
          <a:lstStyle>
            <a:lvl1pPr>
              <a:defRPr sz="2000"/>
            </a:lvl1pPr>
          </a:lstStyle>
          <a:p>
            <a:pPr lvl="0"/>
            <a:r>
              <a:rPr lang="en-US" dirty="0"/>
              <a:t>Title</a:t>
            </a:r>
          </a:p>
          <a:p>
            <a:pPr lvl="0"/>
            <a:r>
              <a:rPr lang="en-US" dirty="0"/>
              <a:t>Company</a:t>
            </a:r>
          </a:p>
          <a:p>
            <a:pPr lvl="0"/>
            <a:r>
              <a:rPr lang="en-US" dirty="0"/>
              <a:t>Date</a:t>
            </a:r>
          </a:p>
        </p:txBody>
      </p:sp>
      <p:cxnSp>
        <p:nvCxnSpPr>
          <p:cNvPr id="22" name="Accent Mark">
            <a:extLst>
              <a:ext uri="{FF2B5EF4-FFF2-40B4-BE49-F238E27FC236}">
                <a16:creationId xmlns:a16="http://schemas.microsoft.com/office/drawing/2014/main" id="{7A6B761E-671F-4A43-9B1D-C5C5AC5BF314}"/>
              </a:ext>
            </a:extLst>
          </p:cNvPr>
          <p:cNvCxnSpPr>
            <a:cxnSpLocks/>
          </p:cNvCxnSpPr>
          <p:nvPr userDrawn="1"/>
        </p:nvCxnSpPr>
        <p:spPr>
          <a:xfrm flipH="1">
            <a:off x="5132832" y="3428683"/>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pic>
        <p:nvPicPr>
          <p:cNvPr id="11" name="Abstract Pattern Strip">
            <a:extLst>
              <a:ext uri="{FF2B5EF4-FFF2-40B4-BE49-F238E27FC236}">
                <a16:creationId xmlns:a16="http://schemas.microsoft.com/office/drawing/2014/main" id="{F250772B-6865-E140-9F39-D8998E91A7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bg>
      <p:bgPr>
        <a:solidFill>
          <a:schemeClr val="tx1"/>
        </a:solidFill>
        <a:effectLst/>
      </p:bgPr>
    </p:bg>
    <p:spTree>
      <p:nvGrpSpPr>
        <p:cNvPr id="1" name=""/>
        <p:cNvGrpSpPr/>
        <p:nvPr/>
      </p:nvGrpSpPr>
      <p:grpSpPr>
        <a:xfrm>
          <a:off x="0" y="0"/>
          <a:ext cx="0" cy="0"/>
          <a:chOff x="0" y="0"/>
          <a:chExt cx="0" cy="0"/>
        </a:xfrm>
      </p:grpSpPr>
      <p:pic>
        <p:nvPicPr>
          <p:cNvPr id="4" name="Data Texture Image" descr="A close up of a building&#10;&#10;Description automatically generated">
            <a:extLst>
              <a:ext uri="{FF2B5EF4-FFF2-40B4-BE49-F238E27FC236}">
                <a16:creationId xmlns:a16="http://schemas.microsoft.com/office/drawing/2014/main" id="{56E26EDD-022E-8B4B-9D2F-BA97FAB2FC39}"/>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7" y="3682683"/>
            <a:ext cx="6297168" cy="1034579"/>
          </a:xfrm>
          <a:prstGeom prst="rect">
            <a:avLst/>
          </a:prstGeom>
        </p:spPr>
        <p:txBody>
          <a:bodyPr lIns="0" tIns="0" rIns="0" bIns="0">
            <a:spAutoFit/>
          </a:bodyPr>
          <a:lstStyle>
            <a:lvl1pPr>
              <a:defRPr sz="2000">
                <a:solidFill>
                  <a:schemeClr val="bg1"/>
                </a:solidFill>
              </a:defRPr>
            </a:lvl1pPr>
          </a:lstStyle>
          <a:p>
            <a:pPr lvl="0"/>
            <a:r>
              <a:rPr lang="en-US" dirty="0"/>
              <a:t>Title</a:t>
            </a:r>
          </a:p>
          <a:p>
            <a:pPr lvl="0"/>
            <a:r>
              <a:rPr lang="en-US" dirty="0"/>
              <a:t>Company</a:t>
            </a:r>
          </a:p>
          <a:p>
            <a:pPr lvl="0"/>
            <a:r>
              <a:rPr lang="en-US" dirty="0"/>
              <a:t>Date</a:t>
            </a:r>
          </a:p>
        </p:txBody>
      </p:sp>
      <p:cxnSp>
        <p:nvCxnSpPr>
          <p:cNvPr id="22" name="Accent Mark">
            <a:extLst>
              <a:ext uri="{FF2B5EF4-FFF2-40B4-BE49-F238E27FC236}">
                <a16:creationId xmlns:a16="http://schemas.microsoft.com/office/drawing/2014/main" id="{7A6B761E-671F-4A43-9B1D-C5C5AC5BF314}"/>
              </a:ext>
            </a:extLst>
          </p:cNvPr>
          <p:cNvCxnSpPr>
            <a:cxnSpLocks/>
          </p:cNvCxnSpPr>
          <p:nvPr userDrawn="1"/>
        </p:nvCxnSpPr>
        <p:spPr>
          <a:xfrm flipH="1">
            <a:off x="5132832" y="3428683"/>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pic>
        <p:nvPicPr>
          <p:cNvPr id="11" name="Abstract Pattern Strip">
            <a:extLst>
              <a:ext uri="{FF2B5EF4-FFF2-40B4-BE49-F238E27FC236}">
                <a16:creationId xmlns:a16="http://schemas.microsoft.com/office/drawing/2014/main" id="{F250772B-6865-E140-9F39-D8998E91A7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71603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Colored">
    <p:bg>
      <p:bgPr>
        <a:solidFill>
          <a:schemeClr val="bg2"/>
        </a:solidFill>
        <a:effectLst/>
      </p:bgPr>
    </p:bg>
    <p:spTree>
      <p:nvGrpSpPr>
        <p:cNvPr id="1" name=""/>
        <p:cNvGrpSpPr/>
        <p:nvPr/>
      </p:nvGrpSpPr>
      <p:grpSpPr>
        <a:xfrm>
          <a:off x="0" y="0"/>
          <a:ext cx="0" cy="0"/>
          <a:chOff x="0" y="0"/>
          <a:chExt cx="0" cy="0"/>
        </a:xfrm>
      </p:grpSpPr>
      <p:sp>
        <p:nvSpPr>
          <p:cNvPr id="12" name="Colored Square">
            <a:extLst>
              <a:ext uri="{FF2B5EF4-FFF2-40B4-BE49-F238E27FC236}">
                <a16:creationId xmlns:a16="http://schemas.microsoft.com/office/drawing/2014/main" id="{AE7A316E-5EE3-904C-8832-6476DAB12EEC}"/>
              </a:ext>
            </a:extLst>
          </p:cNvPr>
          <p:cNvSpPr/>
          <p:nvPr userDrawn="1"/>
        </p:nvSpPr>
        <p:spPr>
          <a:xfrm>
            <a:off x="-3048" y="0"/>
            <a:ext cx="4879848" cy="6858000"/>
          </a:xfrm>
          <a:prstGeom prst="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Data Texture Image" descr="A sign on the side of a building&#10;&#10;Description automatically generated">
            <a:extLst>
              <a:ext uri="{FF2B5EF4-FFF2-40B4-BE49-F238E27FC236}">
                <a16:creationId xmlns:a16="http://schemas.microsoft.com/office/drawing/2014/main" id="{ED10882B-1729-FF44-9B92-3CD95CCEC541}"/>
              </a:ext>
            </a:extLst>
          </p:cNvPr>
          <p:cNvPicPr>
            <a:picLocks noChangeAspect="1"/>
          </p:cNvPicPr>
          <p:nvPr userDrawn="1"/>
        </p:nvPicPr>
        <p:blipFill rotWithShape="1">
          <a:blip r:embed="rId2">
            <a:alphaModFix amt="7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chemeClr val="bg1"/>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chemeClr val="bg1"/>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7" y="3682683"/>
            <a:ext cx="6297168" cy="1034579"/>
          </a:xfrm>
          <a:prstGeom prst="rect">
            <a:avLst/>
          </a:prstGeom>
        </p:spPr>
        <p:txBody>
          <a:bodyPr lIns="0" tIns="0" rIns="0" bIns="0">
            <a:spAutoFit/>
          </a:bodyPr>
          <a:lstStyle>
            <a:lvl1pPr>
              <a:defRPr sz="2000"/>
            </a:lvl1pPr>
          </a:lstStyle>
          <a:p>
            <a:pPr lvl="0"/>
            <a:r>
              <a:rPr lang="en-US" dirty="0"/>
              <a:t>Title</a:t>
            </a:r>
          </a:p>
          <a:p>
            <a:pPr lvl="0"/>
            <a:r>
              <a:rPr lang="en-US" dirty="0"/>
              <a:t>Company</a:t>
            </a:r>
          </a:p>
          <a:p>
            <a:pPr lvl="0"/>
            <a:r>
              <a:rPr lang="en-US" dirty="0"/>
              <a:t>Date</a:t>
            </a:r>
          </a:p>
        </p:txBody>
      </p:sp>
      <p:cxnSp>
        <p:nvCxnSpPr>
          <p:cNvPr id="22" name="Accent Mark">
            <a:extLst>
              <a:ext uri="{FF2B5EF4-FFF2-40B4-BE49-F238E27FC236}">
                <a16:creationId xmlns:a16="http://schemas.microsoft.com/office/drawing/2014/main" id="{7A6B761E-671F-4A43-9B1D-C5C5AC5BF314}"/>
              </a:ext>
            </a:extLst>
          </p:cNvPr>
          <p:cNvCxnSpPr>
            <a:cxnSpLocks/>
          </p:cNvCxnSpPr>
          <p:nvPr userDrawn="1"/>
        </p:nvCxnSpPr>
        <p:spPr>
          <a:xfrm flipH="1">
            <a:off x="5132832" y="3428683"/>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pic>
        <p:nvPicPr>
          <p:cNvPr id="11" name="Abstract Pattern Strip">
            <a:extLst>
              <a:ext uri="{FF2B5EF4-FFF2-40B4-BE49-F238E27FC236}">
                <a16:creationId xmlns:a16="http://schemas.microsoft.com/office/drawing/2014/main" id="{F250772B-6865-E140-9F39-D8998E91A7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70986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Colored">
    <p:bg>
      <p:bgPr>
        <a:solidFill>
          <a:schemeClr val="tx2"/>
        </a:solidFill>
        <a:effectLst/>
      </p:bgPr>
    </p:bg>
    <p:spTree>
      <p:nvGrpSpPr>
        <p:cNvPr id="1" name=""/>
        <p:cNvGrpSpPr/>
        <p:nvPr/>
      </p:nvGrpSpPr>
      <p:grpSpPr>
        <a:xfrm>
          <a:off x="0" y="0"/>
          <a:ext cx="0" cy="0"/>
          <a:chOff x="0" y="0"/>
          <a:chExt cx="0" cy="0"/>
        </a:xfrm>
      </p:grpSpPr>
      <p:sp>
        <p:nvSpPr>
          <p:cNvPr id="12" name="Colored Square">
            <a:extLst>
              <a:ext uri="{FF2B5EF4-FFF2-40B4-BE49-F238E27FC236}">
                <a16:creationId xmlns:a16="http://schemas.microsoft.com/office/drawing/2014/main" id="{AE7A316E-5EE3-904C-8832-6476DAB12EEC}"/>
              </a:ext>
            </a:extLst>
          </p:cNvPr>
          <p:cNvSpPr/>
          <p:nvPr userDrawn="1"/>
        </p:nvSpPr>
        <p:spPr>
          <a:xfrm>
            <a:off x="-3048" y="0"/>
            <a:ext cx="4879848" cy="6858000"/>
          </a:xfrm>
          <a:prstGeom prst="rect">
            <a:avLst/>
          </a:prstGeom>
          <a:solidFill>
            <a:srgbClr val="6760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Data Texture Image" descr="A close up of a building&#10;&#10;Description automatically generated">
            <a:extLst>
              <a:ext uri="{FF2B5EF4-FFF2-40B4-BE49-F238E27FC236}">
                <a16:creationId xmlns:a16="http://schemas.microsoft.com/office/drawing/2014/main" id="{92024051-8BFE-3842-BB09-AF859D471EDF}"/>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chemeClr val="bg1"/>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chemeClr val="bg1"/>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7" y="3682683"/>
            <a:ext cx="6297168" cy="1034579"/>
          </a:xfrm>
          <a:prstGeom prst="rect">
            <a:avLst/>
          </a:prstGeom>
        </p:spPr>
        <p:txBody>
          <a:bodyPr lIns="0" tIns="0" rIns="0" bIns="0">
            <a:spAutoFit/>
          </a:bodyPr>
          <a:lstStyle>
            <a:lvl1pPr>
              <a:defRPr sz="2000">
                <a:solidFill>
                  <a:schemeClr val="bg1"/>
                </a:solidFill>
              </a:defRPr>
            </a:lvl1pPr>
          </a:lstStyle>
          <a:p>
            <a:pPr lvl="0"/>
            <a:r>
              <a:rPr lang="en-US" dirty="0"/>
              <a:t>Title</a:t>
            </a:r>
          </a:p>
          <a:p>
            <a:pPr lvl="0"/>
            <a:r>
              <a:rPr lang="en-US" dirty="0"/>
              <a:t>Company</a:t>
            </a:r>
          </a:p>
          <a:p>
            <a:pPr lvl="0"/>
            <a:r>
              <a:rPr lang="en-US" dirty="0"/>
              <a:t>Date</a:t>
            </a:r>
          </a:p>
        </p:txBody>
      </p:sp>
      <p:cxnSp>
        <p:nvCxnSpPr>
          <p:cNvPr id="22" name="Accent Mark">
            <a:extLst>
              <a:ext uri="{FF2B5EF4-FFF2-40B4-BE49-F238E27FC236}">
                <a16:creationId xmlns:a16="http://schemas.microsoft.com/office/drawing/2014/main" id="{7A6B761E-671F-4A43-9B1D-C5C5AC5BF314}"/>
              </a:ext>
            </a:extLst>
          </p:cNvPr>
          <p:cNvCxnSpPr>
            <a:cxnSpLocks/>
          </p:cNvCxnSpPr>
          <p:nvPr userDrawn="1"/>
        </p:nvCxnSpPr>
        <p:spPr>
          <a:xfrm flipH="1">
            <a:off x="5132832" y="3428683"/>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pic>
        <p:nvPicPr>
          <p:cNvPr id="11" name="Abstract Pattern Strip">
            <a:extLst>
              <a:ext uri="{FF2B5EF4-FFF2-40B4-BE49-F238E27FC236}">
                <a16:creationId xmlns:a16="http://schemas.microsoft.com/office/drawing/2014/main" id="{F250772B-6865-E140-9F39-D8998E91A7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01199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Light - Numbered Outline">
    <p:bg>
      <p:bgPr>
        <a:solidFill>
          <a:schemeClr val="bg2"/>
        </a:solidFill>
        <a:effectLst/>
      </p:bgPr>
    </p:bg>
    <p:spTree>
      <p:nvGrpSpPr>
        <p:cNvPr id="1" name=""/>
        <p:cNvGrpSpPr/>
        <p:nvPr/>
      </p:nvGrpSpPr>
      <p:grpSpPr>
        <a:xfrm>
          <a:off x="0" y="0"/>
          <a:ext cx="0" cy="0"/>
          <a:chOff x="0" y="0"/>
          <a:chExt cx="0" cy="0"/>
        </a:xfrm>
      </p:grpSpPr>
      <p:pic>
        <p:nvPicPr>
          <p:cNvPr id="32" name="Data Texture Cloud">
            <a:extLst>
              <a:ext uri="{FF2B5EF4-FFF2-40B4-BE49-F238E27FC236}">
                <a16:creationId xmlns:a16="http://schemas.microsoft.com/office/drawing/2014/main" id="{4F1E65AD-22C9-374C-97B0-B5C16E332CB8}"/>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8" name="Footer">
            <a:extLst>
              <a:ext uri="{FF2B5EF4-FFF2-40B4-BE49-F238E27FC236}">
                <a16:creationId xmlns:a16="http://schemas.microsoft.com/office/drawing/2014/main" id="{85B46AA8-D09D-BE40-ACE3-50825069F9C0}"/>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1"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1"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1"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1"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1"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Title">
            <a:extLst>
              <a:ext uri="{FF2B5EF4-FFF2-40B4-BE49-F238E27FC236}">
                <a16:creationId xmlns:a16="http://schemas.microsoft.com/office/drawing/2014/main" id="{1F2D107A-3A71-E74E-9042-888785621363}"/>
              </a:ext>
            </a:extLst>
          </p:cNvPr>
          <p:cNvSpPr>
            <a:spLocks noGrp="1"/>
          </p:cNvSpPr>
          <p:nvPr>
            <p:ph type="body" sz="quarter" idx="20"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16854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4" name="Data Texture Cloud">
            <a:extLst>
              <a:ext uri="{FF2B5EF4-FFF2-40B4-BE49-F238E27FC236}">
                <a16:creationId xmlns:a16="http://schemas.microsoft.com/office/drawing/2014/main" id="{69E13B9F-678E-A049-88C5-7C61A70A280E}"/>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8" name="Footer">
            <a:extLst>
              <a:ext uri="{FF2B5EF4-FFF2-40B4-BE49-F238E27FC236}">
                <a16:creationId xmlns:a16="http://schemas.microsoft.com/office/drawing/2014/main" id="{85B46AA8-D09D-BE40-ACE3-50825069F9C0}"/>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1"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1"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1"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1"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1"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Title">
            <a:extLst>
              <a:ext uri="{FF2B5EF4-FFF2-40B4-BE49-F238E27FC236}">
                <a16:creationId xmlns:a16="http://schemas.microsoft.com/office/drawing/2014/main" id="{023B1513-D7D1-ED45-9AE9-75BA91464BF8}"/>
              </a:ext>
            </a:extLst>
          </p:cNvPr>
          <p:cNvSpPr>
            <a:spLocks noGrp="1"/>
          </p:cNvSpPr>
          <p:nvPr>
            <p:ph type="body" sz="quarter" idx="20" hasCustomPrompt="1"/>
          </p:nvPr>
        </p:nvSpPr>
        <p:spPr>
          <a:xfrm>
            <a:off x="762000" y="508000"/>
            <a:ext cx="10671048" cy="822960"/>
          </a:xfrm>
        </p:spPr>
        <p:txBody>
          <a:bodyPr anchor="b" anchorCtr="0"/>
          <a:lstStyle>
            <a:lvl1pPr>
              <a:defRPr sz="2400" b="1">
                <a:solidFill>
                  <a:schemeClr val="bg1"/>
                </a:solidFill>
              </a:defRPr>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09798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Light - Numbered Outline 2 Column">
    <p:bg>
      <p:bgPr>
        <a:solidFill>
          <a:schemeClr val="bg2"/>
        </a:solidFill>
        <a:effectLst/>
      </p:bgPr>
    </p:bg>
    <p:spTree>
      <p:nvGrpSpPr>
        <p:cNvPr id="1" name=""/>
        <p:cNvGrpSpPr/>
        <p:nvPr/>
      </p:nvGrpSpPr>
      <p:grpSpPr>
        <a:xfrm>
          <a:off x="0" y="0"/>
          <a:ext cx="0" cy="0"/>
          <a:chOff x="0" y="0"/>
          <a:chExt cx="0" cy="0"/>
        </a:xfrm>
      </p:grpSpPr>
      <p:pic>
        <p:nvPicPr>
          <p:cNvPr id="33" name="Data Texture Cloud">
            <a:extLst>
              <a:ext uri="{FF2B5EF4-FFF2-40B4-BE49-F238E27FC236}">
                <a16:creationId xmlns:a16="http://schemas.microsoft.com/office/drawing/2014/main" id="{6BADE36C-1CA5-5845-B02A-AEABA73DB1CD}"/>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2" name="Footer">
            <a:extLst>
              <a:ext uri="{FF2B5EF4-FFF2-40B4-BE49-F238E27FC236}">
                <a16:creationId xmlns:a16="http://schemas.microsoft.com/office/drawing/2014/main" id="{0F89BA71-120A-294B-9F4B-975AFA693220}"/>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8" name="Number">
            <a:extLst>
              <a:ext uri="{FF2B5EF4-FFF2-40B4-BE49-F238E27FC236}">
                <a16:creationId xmlns:a16="http://schemas.microsoft.com/office/drawing/2014/main" id="{2F38CE05-2128-F946-832B-CF7806F2B597}"/>
              </a:ext>
            </a:extLst>
          </p:cNvPr>
          <p:cNvSpPr>
            <a:spLocks noGrp="1"/>
          </p:cNvSpPr>
          <p:nvPr>
            <p:ph type="body" sz="quarter" idx="26" hasCustomPrompt="1"/>
          </p:nvPr>
        </p:nvSpPr>
        <p:spPr>
          <a:xfrm>
            <a:off x="6342892" y="3916426"/>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7" name="Number">
            <a:extLst>
              <a:ext uri="{FF2B5EF4-FFF2-40B4-BE49-F238E27FC236}">
                <a16:creationId xmlns:a16="http://schemas.microsoft.com/office/drawing/2014/main" id="{57B2FD3E-93EE-0A45-9E7C-CB3E5765653D}"/>
              </a:ext>
            </a:extLst>
          </p:cNvPr>
          <p:cNvSpPr>
            <a:spLocks noGrp="1"/>
          </p:cNvSpPr>
          <p:nvPr>
            <p:ph type="body" sz="quarter" idx="25" hasCustomPrompt="1"/>
          </p:nvPr>
        </p:nvSpPr>
        <p:spPr>
          <a:xfrm>
            <a:off x="6342892" y="3397254"/>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6" name="Number">
            <a:extLst>
              <a:ext uri="{FF2B5EF4-FFF2-40B4-BE49-F238E27FC236}">
                <a16:creationId xmlns:a16="http://schemas.microsoft.com/office/drawing/2014/main" id="{4C37858A-AC21-CB41-8C96-65D9002230E4}"/>
              </a:ext>
            </a:extLst>
          </p:cNvPr>
          <p:cNvSpPr>
            <a:spLocks noGrp="1"/>
          </p:cNvSpPr>
          <p:nvPr>
            <p:ph type="body" sz="quarter" idx="24" hasCustomPrompt="1"/>
          </p:nvPr>
        </p:nvSpPr>
        <p:spPr>
          <a:xfrm>
            <a:off x="6342892" y="2878080"/>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5" name="Number">
            <a:extLst>
              <a:ext uri="{FF2B5EF4-FFF2-40B4-BE49-F238E27FC236}">
                <a16:creationId xmlns:a16="http://schemas.microsoft.com/office/drawing/2014/main" id="{97B05350-6C68-E84A-81F0-64BB53EE5EE5}"/>
              </a:ext>
            </a:extLst>
          </p:cNvPr>
          <p:cNvSpPr>
            <a:spLocks noGrp="1"/>
          </p:cNvSpPr>
          <p:nvPr>
            <p:ph type="body" sz="quarter" idx="23" hasCustomPrompt="1"/>
          </p:nvPr>
        </p:nvSpPr>
        <p:spPr>
          <a:xfrm>
            <a:off x="6342892" y="2358906"/>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4" name="Number">
            <a:extLst>
              <a:ext uri="{FF2B5EF4-FFF2-40B4-BE49-F238E27FC236}">
                <a16:creationId xmlns:a16="http://schemas.microsoft.com/office/drawing/2014/main" id="{50B157E0-DFD4-4442-837D-FEFEE0ED83D0}"/>
              </a:ext>
            </a:extLst>
          </p:cNvPr>
          <p:cNvSpPr>
            <a:spLocks noGrp="1"/>
          </p:cNvSpPr>
          <p:nvPr>
            <p:ph type="body" sz="quarter" idx="22" hasCustomPrompt="1"/>
          </p:nvPr>
        </p:nvSpPr>
        <p:spPr>
          <a:xfrm>
            <a:off x="6342892" y="1839732"/>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42" name="Text Field">
            <a:extLst>
              <a:ext uri="{FF2B5EF4-FFF2-40B4-BE49-F238E27FC236}">
                <a16:creationId xmlns:a16="http://schemas.microsoft.com/office/drawing/2014/main" id="{513F9047-4D4F-4944-A54F-6838E69D529C}"/>
              </a:ext>
            </a:extLst>
          </p:cNvPr>
          <p:cNvSpPr>
            <a:spLocks noGrp="1"/>
          </p:cNvSpPr>
          <p:nvPr>
            <p:ph type="body" idx="30"/>
          </p:nvPr>
        </p:nvSpPr>
        <p:spPr>
          <a:xfrm>
            <a:off x="6946209"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1" name="Text Field">
            <a:extLst>
              <a:ext uri="{FF2B5EF4-FFF2-40B4-BE49-F238E27FC236}">
                <a16:creationId xmlns:a16="http://schemas.microsoft.com/office/drawing/2014/main" id="{AB0EA59E-C5BD-2449-B9B1-56DEAED420FF}"/>
              </a:ext>
            </a:extLst>
          </p:cNvPr>
          <p:cNvSpPr>
            <a:spLocks noGrp="1"/>
          </p:cNvSpPr>
          <p:nvPr>
            <p:ph type="body" idx="29"/>
          </p:nvPr>
        </p:nvSpPr>
        <p:spPr>
          <a:xfrm>
            <a:off x="6946209"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0" name="Text Field">
            <a:extLst>
              <a:ext uri="{FF2B5EF4-FFF2-40B4-BE49-F238E27FC236}">
                <a16:creationId xmlns:a16="http://schemas.microsoft.com/office/drawing/2014/main" id="{22511F22-E591-F74E-BFD2-CDD45D3AD3EB}"/>
              </a:ext>
            </a:extLst>
          </p:cNvPr>
          <p:cNvSpPr>
            <a:spLocks noGrp="1"/>
          </p:cNvSpPr>
          <p:nvPr>
            <p:ph type="body" idx="28"/>
          </p:nvPr>
        </p:nvSpPr>
        <p:spPr>
          <a:xfrm>
            <a:off x="6946209"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9" name="Text Field">
            <a:extLst>
              <a:ext uri="{FF2B5EF4-FFF2-40B4-BE49-F238E27FC236}">
                <a16:creationId xmlns:a16="http://schemas.microsoft.com/office/drawing/2014/main" id="{22D41171-F1BC-0242-9A58-63B4D72A490C}"/>
              </a:ext>
            </a:extLst>
          </p:cNvPr>
          <p:cNvSpPr>
            <a:spLocks noGrp="1"/>
          </p:cNvSpPr>
          <p:nvPr>
            <p:ph type="body" idx="27"/>
          </p:nvPr>
        </p:nvSpPr>
        <p:spPr>
          <a:xfrm>
            <a:off x="6946209"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3" name="Text Field">
            <a:extLst>
              <a:ext uri="{FF2B5EF4-FFF2-40B4-BE49-F238E27FC236}">
                <a16:creationId xmlns:a16="http://schemas.microsoft.com/office/drawing/2014/main" id="{3D9253FE-8D61-AC4A-B664-3F8478D670B8}"/>
              </a:ext>
            </a:extLst>
          </p:cNvPr>
          <p:cNvSpPr>
            <a:spLocks noGrp="1"/>
          </p:cNvSpPr>
          <p:nvPr>
            <p:ph type="body" idx="31"/>
          </p:nvPr>
        </p:nvSpPr>
        <p:spPr>
          <a:xfrm>
            <a:off x="6946209"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7" name="Column Divider">
            <a:extLst>
              <a:ext uri="{FF2B5EF4-FFF2-40B4-BE49-F238E27FC236}">
                <a16:creationId xmlns:a16="http://schemas.microsoft.com/office/drawing/2014/main" id="{90C130B8-DB30-A047-8311-FCD7EEDF456C}"/>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lIns="0" rIns="0">
            <a:noAutofit/>
          </a:bodyPr>
          <a:lstStyle>
            <a:lvl1pPr marL="0" marR="0" indent="0" algn="ctr" defTabSz="914400" rtl="0" eaLnBrk="1" fontAlgn="auto" latinLnBrk="0" hangingPunct="1">
              <a:lnSpc>
                <a:spcPct val="95000"/>
              </a:lnSpc>
              <a:spcBef>
                <a:spcPts val="0"/>
              </a:spcBef>
              <a:spcAft>
                <a:spcPts val="600"/>
              </a:spcAft>
              <a:buClrTx/>
              <a:buSzTx/>
              <a:buFont typeface="System Font Regular"/>
              <a:buNone/>
              <a:tabLst/>
              <a:defRPr sz="2000">
                <a:solidFill>
                  <a:schemeClr val="accent5"/>
                </a:solidFill>
                <a:latin typeface="Georgia" panose="02040502050405020303" pitchFamily="18" charset="0"/>
              </a:defRPr>
            </a:lvl1pPr>
          </a:lstStyle>
          <a:p>
            <a:pPr marL="0" marR="0" lvl="0" indent="0" algn="ctr" defTabSz="914400" rtl="0" eaLnBrk="1" fontAlgn="auto" latinLnBrk="0" hangingPunct="1">
              <a:lnSpc>
                <a:spcPct val="95000"/>
              </a:lnSpc>
              <a:spcBef>
                <a:spcPts val="0"/>
              </a:spcBef>
              <a:spcAft>
                <a:spcPts val="600"/>
              </a:spcAft>
              <a:buClrTx/>
              <a:buSzTx/>
              <a:buFont typeface="System Font Regular"/>
              <a:buNone/>
              <a:tabLst/>
              <a:defRPr/>
            </a:pPr>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lIns="0" rIns="0">
            <a:noAutofit/>
          </a:bodyPr>
          <a:lstStyle>
            <a:lvl1pPr marL="0" marR="0" indent="0" algn="ctr" defTabSz="914400" rtl="0" eaLnBrk="1" fontAlgn="auto" latinLnBrk="0" hangingPunct="1">
              <a:lnSpc>
                <a:spcPct val="95000"/>
              </a:lnSpc>
              <a:spcBef>
                <a:spcPts val="0"/>
              </a:spcBef>
              <a:spcAft>
                <a:spcPts val="600"/>
              </a:spcAft>
              <a:buClrTx/>
              <a:buSzTx/>
              <a:buFont typeface="System Font Regular"/>
              <a:buNone/>
              <a:tabLst/>
              <a:defRPr sz="2000">
                <a:solidFill>
                  <a:schemeClr val="accent5"/>
                </a:solidFill>
                <a:latin typeface="Georgia" panose="02040502050405020303" pitchFamily="18" charset="0"/>
              </a:defRPr>
            </a:lvl1pPr>
          </a:lstStyle>
          <a:p>
            <a:pPr marL="0" marR="0" lvl="0" indent="0" algn="ctr" defTabSz="914400" rtl="0" eaLnBrk="1" fontAlgn="auto" latinLnBrk="0" hangingPunct="1">
              <a:lnSpc>
                <a:spcPct val="95000"/>
              </a:lnSpc>
              <a:spcBef>
                <a:spcPts val="0"/>
              </a:spcBef>
              <a:spcAft>
                <a:spcPts val="600"/>
              </a:spcAft>
              <a:buClrTx/>
              <a:buSzTx/>
              <a:buFont typeface="System Font Regular"/>
              <a:buNone/>
              <a:tabLst/>
              <a:defRPr/>
            </a:pPr>
            <a:r>
              <a:rPr lang="en-US" dirty="0"/>
              <a:t>X</a:t>
            </a:r>
          </a:p>
          <a:p>
            <a:pPr lvl="0"/>
            <a:endParaRPr lang="en-US" dirty="0"/>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lIns="0" rIns="0">
            <a:noAutofit/>
          </a:bodyPr>
          <a:lstStyle>
            <a:lvl1pPr marL="0" marR="0" indent="0" algn="ctr" defTabSz="914400" rtl="0" eaLnBrk="1" fontAlgn="auto" latinLnBrk="0" hangingPunct="1">
              <a:lnSpc>
                <a:spcPct val="95000"/>
              </a:lnSpc>
              <a:spcBef>
                <a:spcPts val="0"/>
              </a:spcBef>
              <a:spcAft>
                <a:spcPts val="600"/>
              </a:spcAft>
              <a:buClrTx/>
              <a:buSzTx/>
              <a:buFont typeface="System Font Regular"/>
              <a:buNone/>
              <a:tabLst/>
              <a:defRPr sz="2000">
                <a:solidFill>
                  <a:schemeClr val="accent5"/>
                </a:solidFill>
                <a:latin typeface="Georgia" panose="02040502050405020303" pitchFamily="18" charset="0"/>
              </a:defRPr>
            </a:lvl1pPr>
          </a:lstStyle>
          <a:p>
            <a:pPr marL="0" marR="0" lvl="0" indent="0" algn="ctr" defTabSz="914400" rtl="0" eaLnBrk="1" fontAlgn="auto" latinLnBrk="0" hangingPunct="1">
              <a:lnSpc>
                <a:spcPct val="95000"/>
              </a:lnSpc>
              <a:spcBef>
                <a:spcPts val="0"/>
              </a:spcBef>
              <a:spcAft>
                <a:spcPts val="600"/>
              </a:spcAft>
              <a:buClrTx/>
              <a:buSzTx/>
              <a:buFont typeface="System Font Regular"/>
              <a:buNone/>
              <a:tabLst/>
              <a:defRPr/>
            </a:pPr>
            <a:r>
              <a:rPr lang="en-US" dirty="0"/>
              <a:t>X</a:t>
            </a:r>
          </a:p>
          <a:p>
            <a:pPr lvl="0"/>
            <a:endParaRPr lang="en-US" dirty="0"/>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2"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2"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2"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2"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2"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4" name="Title">
            <a:extLst>
              <a:ext uri="{FF2B5EF4-FFF2-40B4-BE49-F238E27FC236}">
                <a16:creationId xmlns:a16="http://schemas.microsoft.com/office/drawing/2014/main" id="{985C1EE6-5D28-F64E-BD6D-93704583EE44}"/>
              </a:ext>
            </a:extLst>
          </p:cNvPr>
          <p:cNvSpPr>
            <a:spLocks noGrp="1"/>
          </p:cNvSpPr>
          <p:nvPr>
            <p:ph type="body" sz="quarter" idx="32"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1088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44" name="Data Texture Cloud">
            <a:extLst>
              <a:ext uri="{FF2B5EF4-FFF2-40B4-BE49-F238E27FC236}">
                <a16:creationId xmlns:a16="http://schemas.microsoft.com/office/drawing/2014/main" id="{8704FFD7-23EE-EC4D-ABF6-35D3AD95107F}"/>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2" name="Footer">
            <a:extLst>
              <a:ext uri="{FF2B5EF4-FFF2-40B4-BE49-F238E27FC236}">
                <a16:creationId xmlns:a16="http://schemas.microsoft.com/office/drawing/2014/main" id="{0F89BA71-120A-294B-9F4B-975AFA693220}"/>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8" name="Number">
            <a:extLst>
              <a:ext uri="{FF2B5EF4-FFF2-40B4-BE49-F238E27FC236}">
                <a16:creationId xmlns:a16="http://schemas.microsoft.com/office/drawing/2014/main" id="{2F38CE05-2128-F946-832B-CF7806F2B597}"/>
              </a:ext>
            </a:extLst>
          </p:cNvPr>
          <p:cNvSpPr>
            <a:spLocks noGrp="1"/>
          </p:cNvSpPr>
          <p:nvPr>
            <p:ph type="body" sz="quarter" idx="26" hasCustomPrompt="1"/>
          </p:nvPr>
        </p:nvSpPr>
        <p:spPr>
          <a:xfrm>
            <a:off x="6342892" y="3916426"/>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37" name="Number">
            <a:extLst>
              <a:ext uri="{FF2B5EF4-FFF2-40B4-BE49-F238E27FC236}">
                <a16:creationId xmlns:a16="http://schemas.microsoft.com/office/drawing/2014/main" id="{57B2FD3E-93EE-0A45-9E7C-CB3E5765653D}"/>
              </a:ext>
            </a:extLst>
          </p:cNvPr>
          <p:cNvSpPr>
            <a:spLocks noGrp="1"/>
          </p:cNvSpPr>
          <p:nvPr>
            <p:ph type="body" sz="quarter" idx="25" hasCustomPrompt="1"/>
          </p:nvPr>
        </p:nvSpPr>
        <p:spPr>
          <a:xfrm>
            <a:off x="6342892" y="3397254"/>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36" name="Number">
            <a:extLst>
              <a:ext uri="{FF2B5EF4-FFF2-40B4-BE49-F238E27FC236}">
                <a16:creationId xmlns:a16="http://schemas.microsoft.com/office/drawing/2014/main" id="{4C37858A-AC21-CB41-8C96-65D9002230E4}"/>
              </a:ext>
            </a:extLst>
          </p:cNvPr>
          <p:cNvSpPr>
            <a:spLocks noGrp="1"/>
          </p:cNvSpPr>
          <p:nvPr>
            <p:ph type="body" sz="quarter" idx="24" hasCustomPrompt="1"/>
          </p:nvPr>
        </p:nvSpPr>
        <p:spPr>
          <a:xfrm>
            <a:off x="6342892" y="2878080"/>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35" name="Number">
            <a:extLst>
              <a:ext uri="{FF2B5EF4-FFF2-40B4-BE49-F238E27FC236}">
                <a16:creationId xmlns:a16="http://schemas.microsoft.com/office/drawing/2014/main" id="{97B05350-6C68-E84A-81F0-64BB53EE5EE5}"/>
              </a:ext>
            </a:extLst>
          </p:cNvPr>
          <p:cNvSpPr>
            <a:spLocks noGrp="1"/>
          </p:cNvSpPr>
          <p:nvPr>
            <p:ph type="body" sz="quarter" idx="23" hasCustomPrompt="1"/>
          </p:nvPr>
        </p:nvSpPr>
        <p:spPr>
          <a:xfrm>
            <a:off x="6342892" y="2358906"/>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34" name="Number">
            <a:extLst>
              <a:ext uri="{FF2B5EF4-FFF2-40B4-BE49-F238E27FC236}">
                <a16:creationId xmlns:a16="http://schemas.microsoft.com/office/drawing/2014/main" id="{50B157E0-DFD4-4442-837D-FEFEE0ED83D0}"/>
              </a:ext>
            </a:extLst>
          </p:cNvPr>
          <p:cNvSpPr>
            <a:spLocks noGrp="1"/>
          </p:cNvSpPr>
          <p:nvPr>
            <p:ph type="body" sz="quarter" idx="22" hasCustomPrompt="1"/>
          </p:nvPr>
        </p:nvSpPr>
        <p:spPr>
          <a:xfrm>
            <a:off x="6342892" y="1839732"/>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42" name="Text Field">
            <a:extLst>
              <a:ext uri="{FF2B5EF4-FFF2-40B4-BE49-F238E27FC236}">
                <a16:creationId xmlns:a16="http://schemas.microsoft.com/office/drawing/2014/main" id="{513F9047-4D4F-4944-A54F-6838E69D529C}"/>
              </a:ext>
            </a:extLst>
          </p:cNvPr>
          <p:cNvSpPr>
            <a:spLocks noGrp="1"/>
          </p:cNvSpPr>
          <p:nvPr>
            <p:ph type="body" idx="30"/>
          </p:nvPr>
        </p:nvSpPr>
        <p:spPr>
          <a:xfrm>
            <a:off x="6946209"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1" name="Text Field">
            <a:extLst>
              <a:ext uri="{FF2B5EF4-FFF2-40B4-BE49-F238E27FC236}">
                <a16:creationId xmlns:a16="http://schemas.microsoft.com/office/drawing/2014/main" id="{AB0EA59E-C5BD-2449-B9B1-56DEAED420FF}"/>
              </a:ext>
            </a:extLst>
          </p:cNvPr>
          <p:cNvSpPr>
            <a:spLocks noGrp="1"/>
          </p:cNvSpPr>
          <p:nvPr>
            <p:ph type="body" idx="29"/>
          </p:nvPr>
        </p:nvSpPr>
        <p:spPr>
          <a:xfrm>
            <a:off x="6946209"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0" name="Text Field">
            <a:extLst>
              <a:ext uri="{FF2B5EF4-FFF2-40B4-BE49-F238E27FC236}">
                <a16:creationId xmlns:a16="http://schemas.microsoft.com/office/drawing/2014/main" id="{22511F22-E591-F74E-BFD2-CDD45D3AD3EB}"/>
              </a:ext>
            </a:extLst>
          </p:cNvPr>
          <p:cNvSpPr>
            <a:spLocks noGrp="1"/>
          </p:cNvSpPr>
          <p:nvPr>
            <p:ph type="body" idx="28"/>
          </p:nvPr>
        </p:nvSpPr>
        <p:spPr>
          <a:xfrm>
            <a:off x="6946209"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9" name="Text Field">
            <a:extLst>
              <a:ext uri="{FF2B5EF4-FFF2-40B4-BE49-F238E27FC236}">
                <a16:creationId xmlns:a16="http://schemas.microsoft.com/office/drawing/2014/main" id="{22D41171-F1BC-0242-9A58-63B4D72A490C}"/>
              </a:ext>
            </a:extLst>
          </p:cNvPr>
          <p:cNvSpPr>
            <a:spLocks noGrp="1"/>
          </p:cNvSpPr>
          <p:nvPr>
            <p:ph type="body" idx="27"/>
          </p:nvPr>
        </p:nvSpPr>
        <p:spPr>
          <a:xfrm>
            <a:off x="6946209"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3" name="Text Field">
            <a:extLst>
              <a:ext uri="{FF2B5EF4-FFF2-40B4-BE49-F238E27FC236}">
                <a16:creationId xmlns:a16="http://schemas.microsoft.com/office/drawing/2014/main" id="{3D9253FE-8D61-AC4A-B664-3F8478D670B8}"/>
              </a:ext>
            </a:extLst>
          </p:cNvPr>
          <p:cNvSpPr>
            <a:spLocks noGrp="1"/>
          </p:cNvSpPr>
          <p:nvPr>
            <p:ph type="body" idx="31"/>
          </p:nvPr>
        </p:nvSpPr>
        <p:spPr>
          <a:xfrm>
            <a:off x="6946209"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7" name="Column Divider">
            <a:extLst>
              <a:ext uri="{FF2B5EF4-FFF2-40B4-BE49-F238E27FC236}">
                <a16:creationId xmlns:a16="http://schemas.microsoft.com/office/drawing/2014/main" id="{90C130B8-DB30-A047-8311-FCD7EEDF456C}"/>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2"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2"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2"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2"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2"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3" name="Title">
            <a:extLst>
              <a:ext uri="{FF2B5EF4-FFF2-40B4-BE49-F238E27FC236}">
                <a16:creationId xmlns:a16="http://schemas.microsoft.com/office/drawing/2014/main" id="{D9AA50B9-ED2D-9E4E-B345-DABFD93D5FB7}"/>
              </a:ext>
            </a:extLst>
          </p:cNvPr>
          <p:cNvSpPr>
            <a:spLocks noGrp="1"/>
          </p:cNvSpPr>
          <p:nvPr>
            <p:ph type="body" sz="quarter" idx="20" hasCustomPrompt="1"/>
          </p:nvPr>
        </p:nvSpPr>
        <p:spPr>
          <a:xfrm>
            <a:off x="762000" y="508000"/>
            <a:ext cx="10671048" cy="822960"/>
          </a:xfrm>
        </p:spPr>
        <p:txBody>
          <a:bodyPr anchor="b" anchorCtr="0"/>
          <a:lstStyle>
            <a:lvl1pPr>
              <a:defRPr sz="2400" b="1">
                <a:solidFill>
                  <a:schemeClr val="bg1"/>
                </a:solidFill>
              </a:defRPr>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81610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bg>
      <p:bgPr>
        <a:solidFill>
          <a:schemeClr val="bg1"/>
        </a:solidFill>
        <a:effectLst/>
      </p:bgPr>
    </p:bg>
    <p:spTree>
      <p:nvGrpSpPr>
        <p:cNvPr id="1" name=""/>
        <p:cNvGrpSpPr/>
        <p:nvPr/>
      </p:nvGrpSpPr>
      <p:grpSpPr>
        <a:xfrm>
          <a:off x="0" y="0"/>
          <a:ext cx="0" cy="0"/>
          <a:chOff x="0" y="0"/>
          <a:chExt cx="0" cy="0"/>
        </a:xfrm>
      </p:grpSpPr>
      <p:pic>
        <p:nvPicPr>
          <p:cNvPr id="4" name="Data Texture Background" descr="A close up of a sign&#10;&#10;Description automatically generated">
            <a:extLst>
              <a:ext uri="{FF2B5EF4-FFF2-40B4-BE49-F238E27FC236}">
                <a16:creationId xmlns:a16="http://schemas.microsoft.com/office/drawing/2014/main" id="{C46309F7-C635-5643-B6BB-A24D39EEEA75}"/>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Slide Number">
            <a:extLst>
              <a:ext uri="{FF2B5EF4-FFF2-40B4-BE49-F238E27FC236}">
                <a16:creationId xmlns:a16="http://schemas.microsoft.com/office/drawing/2014/main" id="{CF4AC442-1E4B-8E49-A1D2-97D0EDB48C4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6" name="Footer">
            <a:extLst>
              <a:ext uri="{FF2B5EF4-FFF2-40B4-BE49-F238E27FC236}">
                <a16:creationId xmlns:a16="http://schemas.microsoft.com/office/drawing/2014/main" id="{952E11FE-A900-C44C-81DB-CDBB8BED0A29}"/>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30" name="OTag">
            <a:extLst>
              <a:ext uri="{FF2B5EF4-FFF2-40B4-BE49-F238E27FC236}">
                <a16:creationId xmlns:a16="http://schemas.microsoft.com/office/drawing/2014/main" id="{7DC71B8D-1AA8-1D49-9770-9D8CD0F61F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Text Field">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706392"/>
            <a:ext cx="5333999" cy="895181"/>
          </a:xfrm>
        </p:spPr>
        <p:txBody>
          <a:bodyPr>
            <a:noAutofit/>
          </a:bodyPr>
          <a:lstStyle>
            <a:lvl1pPr>
              <a:defRPr/>
            </a:lvl1pPr>
          </a:lstStyle>
          <a:p>
            <a:pPr lvl="0"/>
            <a:r>
              <a:rPr lang="en-US" dirty="0"/>
              <a:t>Additional information if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368799"/>
            <a:ext cx="5333999" cy="266291"/>
          </a:xfrm>
        </p:spPr>
        <p:txBody>
          <a:bodyPr>
            <a:noAutofit/>
          </a:bodyPr>
          <a:lstStyle>
            <a:lvl1pPr>
              <a:defRPr b="1"/>
            </a:lvl1pPr>
          </a:lstStyle>
          <a:p>
            <a:pPr lvl="0"/>
            <a:r>
              <a:rPr lang="en-US" dirty="0"/>
              <a:t>Name of person quoted</a:t>
            </a:r>
          </a:p>
        </p:txBody>
      </p:sp>
      <p:cxnSp>
        <p:nvCxnSpPr>
          <p:cNvPr id="22" name="Accent Mark">
            <a:extLst>
              <a:ext uri="{FF2B5EF4-FFF2-40B4-BE49-F238E27FC236}">
                <a16:creationId xmlns:a16="http://schemas.microsoft.com/office/drawing/2014/main" id="{F363974D-C85A-FE42-A520-65FD80C0574A}"/>
              </a:ext>
            </a:extLst>
          </p:cNvPr>
          <p:cNvCxnSpPr>
            <a:cxnSpLocks/>
          </p:cNvCxnSpPr>
          <p:nvPr userDrawn="1"/>
        </p:nvCxnSpPr>
        <p:spPr>
          <a:xfrm flipH="1">
            <a:off x="762000"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Quote">
            <a:extLst>
              <a:ext uri="{FF2B5EF4-FFF2-40B4-BE49-F238E27FC236}">
                <a16:creationId xmlns:a16="http://schemas.microsoft.com/office/drawing/2014/main" id="{2986242B-B8ED-0E49-8935-3E4635F59B04}"/>
              </a:ext>
            </a:extLst>
          </p:cNvPr>
          <p:cNvSpPr>
            <a:spLocks noGrp="1"/>
          </p:cNvSpPr>
          <p:nvPr>
            <p:ph type="body" sz="quarter" idx="13" hasCustomPrompt="1"/>
          </p:nvPr>
        </p:nvSpPr>
        <p:spPr>
          <a:xfrm>
            <a:off x="762000" y="2383542"/>
            <a:ext cx="10671048" cy="1477328"/>
          </a:xfrm>
          <a:prstGeom prst="rect">
            <a:avLst/>
          </a:prstGeom>
        </p:spPr>
        <p:txBody>
          <a:bodyPr wrap="square" lIns="0" anchor="b" anchorCtr="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pic>
        <p:nvPicPr>
          <p:cNvPr id="14" name="Abstract Pattern Strip">
            <a:extLst>
              <a:ext uri="{FF2B5EF4-FFF2-40B4-BE49-F238E27FC236}">
                <a16:creationId xmlns:a16="http://schemas.microsoft.com/office/drawing/2014/main" id="{5806996B-D092-2840-A020-2C61A285CB6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 Title with Abstract Basic">
    <p:bg>
      <p:bgPr>
        <a:solidFill>
          <a:schemeClr val="tx1"/>
        </a:solidFill>
        <a:effectLst/>
      </p:bgPr>
    </p:bg>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3" name="OSPA Footer Tag">
            <a:extLst>
              <a:ext uri="{FF2B5EF4-FFF2-40B4-BE49-F238E27FC236}">
                <a16:creationId xmlns:a16="http://schemas.microsoft.com/office/drawing/2014/main" id="{7B13EA12-491A-1648-ADD9-06928A8E8E7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8948" y="6501702"/>
            <a:ext cx="2436579" cy="209676"/>
          </a:xfrm>
          <a:prstGeom prst="rect">
            <a:avLst/>
          </a:prstGeom>
        </p:spPr>
      </p:pic>
      <p:pic>
        <p:nvPicPr>
          <p:cNvPr id="30" name="OTag">
            <a:extLst>
              <a:ext uri="{FF2B5EF4-FFF2-40B4-BE49-F238E27FC236}">
                <a16:creationId xmlns:a16="http://schemas.microsoft.com/office/drawing/2014/main" id="{EDF18AE6-A97A-EC4A-9347-1802C0689B2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7" name="Subhead">
            <a:extLst>
              <a:ext uri="{FF2B5EF4-FFF2-40B4-BE49-F238E27FC236}">
                <a16:creationId xmlns:a16="http://schemas.microsoft.com/office/drawing/2014/main" id="{12EB3548-39AB-5846-A4F6-A7D8515AEE59}"/>
              </a:ext>
            </a:extLst>
          </p:cNvPr>
          <p:cNvSpPr>
            <a:spLocks noGrp="1"/>
          </p:cNvSpPr>
          <p:nvPr>
            <p:ph type="body" sz="quarter" idx="33" hasCustomPrompt="1"/>
          </p:nvPr>
        </p:nvSpPr>
        <p:spPr>
          <a:xfrm>
            <a:off x="1018030" y="4132001"/>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6" name="Title">
            <a:extLst>
              <a:ext uri="{FF2B5EF4-FFF2-40B4-BE49-F238E27FC236}">
                <a16:creationId xmlns:a16="http://schemas.microsoft.com/office/drawing/2014/main" id="{2E021ED4-814D-9648-831F-EDE24ED2D4F8}"/>
              </a:ext>
            </a:extLst>
          </p:cNvPr>
          <p:cNvSpPr>
            <a:spLocks noGrp="1"/>
          </p:cNvSpPr>
          <p:nvPr>
            <p:ph type="ctrTitle" hasCustomPrompt="1"/>
          </p:nvPr>
        </p:nvSpPr>
        <p:spPr>
          <a:xfrm>
            <a:off x="1018030" y="3071678"/>
            <a:ext cx="10158984"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(up to two lines) </a:t>
            </a:r>
          </a:p>
        </p:txBody>
      </p:sp>
      <p:pic>
        <p:nvPicPr>
          <p:cNvPr id="29" name="Oracle Logo">
            <a:extLst>
              <a:ext uri="{FF2B5EF4-FFF2-40B4-BE49-F238E27FC236}">
                <a16:creationId xmlns:a16="http://schemas.microsoft.com/office/drawing/2014/main" id="{BF9C1D30-95DE-064B-8188-4737C12DBCC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3682" y="726541"/>
            <a:ext cx="2331720" cy="489373"/>
          </a:xfrm>
          <a:prstGeom prst="rect">
            <a:avLst/>
          </a:prstGeom>
        </p:spPr>
      </p:pic>
    </p:spTree>
    <p:extLst>
      <p:ext uri="{BB962C8B-B14F-4D97-AF65-F5344CB8AC3E}">
        <p14:creationId xmlns:p14="http://schemas.microsoft.com/office/powerpoint/2010/main" val="252571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Pr>
        <a:solidFill>
          <a:schemeClr val="tx1"/>
        </a:solidFill>
        <a:effectLst/>
      </p:bgPr>
    </p:bg>
    <p:spTree>
      <p:nvGrpSpPr>
        <p:cNvPr id="1" name=""/>
        <p:cNvGrpSpPr/>
        <p:nvPr/>
      </p:nvGrpSpPr>
      <p:grpSpPr>
        <a:xfrm>
          <a:off x="0" y="0"/>
          <a:ext cx="0" cy="0"/>
          <a:chOff x="0" y="0"/>
          <a:chExt cx="0" cy="0"/>
        </a:xfrm>
      </p:grpSpPr>
      <p:pic>
        <p:nvPicPr>
          <p:cNvPr id="3" name="Data Texture Background" descr="A close up of a logo&#10;&#10;Description automatically generated">
            <a:extLst>
              <a:ext uri="{FF2B5EF4-FFF2-40B4-BE49-F238E27FC236}">
                <a16:creationId xmlns:a16="http://schemas.microsoft.com/office/drawing/2014/main" id="{155ADC65-31B6-7B4F-8E4D-A78DCC57BB5C}"/>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Slide Number">
            <a:extLst>
              <a:ext uri="{FF2B5EF4-FFF2-40B4-BE49-F238E27FC236}">
                <a16:creationId xmlns:a16="http://schemas.microsoft.com/office/drawing/2014/main" id="{CF4AC442-1E4B-8E49-A1D2-97D0EDB48C4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6" name="Footer">
            <a:extLst>
              <a:ext uri="{FF2B5EF4-FFF2-40B4-BE49-F238E27FC236}">
                <a16:creationId xmlns:a16="http://schemas.microsoft.com/office/drawing/2014/main" id="{952E11FE-A900-C44C-81DB-CDBB8BED0A29}"/>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30" name="OTag">
            <a:extLst>
              <a:ext uri="{FF2B5EF4-FFF2-40B4-BE49-F238E27FC236}">
                <a16:creationId xmlns:a16="http://schemas.microsoft.com/office/drawing/2014/main" id="{7DC71B8D-1AA8-1D49-9770-9D8CD0F61F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Text Field">
            <a:extLst>
              <a:ext uri="{FF2B5EF4-FFF2-40B4-BE49-F238E27FC236}">
                <a16:creationId xmlns:a16="http://schemas.microsoft.com/office/drawing/2014/main" id="{D30B703F-7C44-2E41-89E2-5AA0A8394333}"/>
              </a:ext>
            </a:extLst>
          </p:cNvPr>
          <p:cNvSpPr>
            <a:spLocks noGrp="1"/>
          </p:cNvSpPr>
          <p:nvPr>
            <p:ph type="body" sz="quarter" idx="36" hasCustomPrompt="1"/>
          </p:nvPr>
        </p:nvSpPr>
        <p:spPr>
          <a:xfrm>
            <a:off x="761999" y="4706392"/>
            <a:ext cx="5333999" cy="895181"/>
          </a:xfrm>
        </p:spPr>
        <p:txBody>
          <a:bodyPr>
            <a:noAutofit/>
          </a:bodyPr>
          <a:lstStyle>
            <a:lvl1pPr>
              <a:defRPr>
                <a:solidFill>
                  <a:schemeClr val="bg1"/>
                </a:solidFill>
              </a:defRPr>
            </a:lvl1pPr>
          </a:lstStyle>
          <a:p>
            <a:pPr lvl="0"/>
            <a:r>
              <a:rPr lang="en-US" dirty="0"/>
              <a:t>Additional information if needed</a:t>
            </a:r>
          </a:p>
        </p:txBody>
      </p:sp>
      <p:sp>
        <p:nvSpPr>
          <p:cNvPr id="13" name="Text Field">
            <a:extLst>
              <a:ext uri="{FF2B5EF4-FFF2-40B4-BE49-F238E27FC236}">
                <a16:creationId xmlns:a16="http://schemas.microsoft.com/office/drawing/2014/main" id="{5808C5F6-8931-0747-B5A3-19EC1C4A4095}"/>
              </a:ext>
            </a:extLst>
          </p:cNvPr>
          <p:cNvSpPr>
            <a:spLocks noGrp="1"/>
          </p:cNvSpPr>
          <p:nvPr>
            <p:ph type="body" sz="quarter" idx="37" hasCustomPrompt="1"/>
          </p:nvPr>
        </p:nvSpPr>
        <p:spPr>
          <a:xfrm>
            <a:off x="761999" y="4368799"/>
            <a:ext cx="5333999" cy="266291"/>
          </a:xfrm>
        </p:spPr>
        <p:txBody>
          <a:bodyPr>
            <a:noAutofit/>
          </a:bodyPr>
          <a:lstStyle>
            <a:lvl1pPr>
              <a:defRPr b="1">
                <a:solidFill>
                  <a:schemeClr val="bg1"/>
                </a:solidFill>
              </a:defRPr>
            </a:lvl1pPr>
          </a:lstStyle>
          <a:p>
            <a:pPr lvl="0"/>
            <a:r>
              <a:rPr lang="en-US" dirty="0"/>
              <a:t>Name of person quoted</a:t>
            </a:r>
          </a:p>
        </p:txBody>
      </p:sp>
      <p:cxnSp>
        <p:nvCxnSpPr>
          <p:cNvPr id="22" name="Accent Mark">
            <a:extLst>
              <a:ext uri="{FF2B5EF4-FFF2-40B4-BE49-F238E27FC236}">
                <a16:creationId xmlns:a16="http://schemas.microsoft.com/office/drawing/2014/main" id="{F363974D-C85A-FE42-A520-65FD80C0574A}"/>
              </a:ext>
            </a:extLst>
          </p:cNvPr>
          <p:cNvCxnSpPr>
            <a:cxnSpLocks/>
          </p:cNvCxnSpPr>
          <p:nvPr userDrawn="1"/>
        </p:nvCxnSpPr>
        <p:spPr>
          <a:xfrm flipH="1">
            <a:off x="762000"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Quote">
            <a:extLst>
              <a:ext uri="{FF2B5EF4-FFF2-40B4-BE49-F238E27FC236}">
                <a16:creationId xmlns:a16="http://schemas.microsoft.com/office/drawing/2014/main" id="{2986242B-B8ED-0E49-8935-3E4635F59B04}"/>
              </a:ext>
            </a:extLst>
          </p:cNvPr>
          <p:cNvSpPr>
            <a:spLocks noGrp="1"/>
          </p:cNvSpPr>
          <p:nvPr>
            <p:ph type="body" sz="quarter" idx="13" hasCustomPrompt="1"/>
          </p:nvPr>
        </p:nvSpPr>
        <p:spPr>
          <a:xfrm>
            <a:off x="762000" y="2383542"/>
            <a:ext cx="10671048" cy="1477328"/>
          </a:xfrm>
          <a:prstGeom prst="rect">
            <a:avLst/>
          </a:prstGeom>
        </p:spPr>
        <p:txBody>
          <a:bodyPr wrap="square" lIns="0" anchor="b" anchorCtr="0">
            <a:noAutofit/>
          </a:bodyPr>
          <a:lstStyle>
            <a:lvl1pPr marL="0" indent="0" algn="l" fontAlgn="t">
              <a:lnSpc>
                <a:spcPct val="100000"/>
              </a:lnSpc>
              <a:spcBef>
                <a:spcPts val="0"/>
              </a:spcBef>
              <a:buNone/>
              <a:defRPr sz="3200" b="0" i="0">
                <a:solidFill>
                  <a:schemeClr val="bg1"/>
                </a:solidFill>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pic>
        <p:nvPicPr>
          <p:cNvPr id="14" name="Abstract Pattern Strip">
            <a:extLst>
              <a:ext uri="{FF2B5EF4-FFF2-40B4-BE49-F238E27FC236}">
                <a16:creationId xmlns:a16="http://schemas.microsoft.com/office/drawing/2014/main" id="{5806996B-D092-2840-A020-2C61A285CB6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48750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bg>
      <p:bgPr>
        <a:solidFill>
          <a:schemeClr val="bg2"/>
        </a:solidFill>
        <a:effectLst/>
      </p:bgPr>
    </p:bg>
    <p:spTree>
      <p:nvGrpSpPr>
        <p:cNvPr id="1" name=""/>
        <p:cNvGrpSpPr/>
        <p:nvPr/>
      </p:nvGrpSpPr>
      <p:grpSpPr>
        <a:xfrm>
          <a:off x="0" y="0"/>
          <a:ext cx="0" cy="0"/>
          <a:chOff x="0" y="0"/>
          <a:chExt cx="0" cy="0"/>
        </a:xfrm>
      </p:grpSpPr>
      <p:pic>
        <p:nvPicPr>
          <p:cNvPr id="4" name="Data Texture Image" descr="A picture containing bird, table, large, umbrella&#10;&#10;Description automatically generated">
            <a:extLst>
              <a:ext uri="{FF2B5EF4-FFF2-40B4-BE49-F238E27FC236}">
                <a16:creationId xmlns:a16="http://schemas.microsoft.com/office/drawing/2014/main" id="{D2E2F9F2-8F4E-4A46-8850-44300F7EBD97}"/>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1" name="Footer">
            <a:extLst>
              <a:ext uri="{FF2B5EF4-FFF2-40B4-BE49-F238E27FC236}">
                <a16:creationId xmlns:a16="http://schemas.microsoft.com/office/drawing/2014/main" id="{98A2B55F-AD4D-F841-AC73-934CF5F664FB}"/>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E10A4478-5FA6-BA43-91CD-CFE852EBF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1" name="Text Field">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152453"/>
            <a:ext cx="6300216" cy="895181"/>
          </a:xfrm>
        </p:spPr>
        <p:txBody>
          <a:bodyPr>
            <a:noAutofit/>
          </a:bodyPr>
          <a:lstStyle>
            <a:lvl1pPr>
              <a:defRPr/>
            </a:lvl1pPr>
          </a:lstStyle>
          <a:p>
            <a:pPr lvl="0"/>
            <a:r>
              <a:rPr lang="en-US" dirty="0"/>
              <a:t>Additional information if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814860"/>
            <a:ext cx="6300216" cy="266291"/>
          </a:xfrm>
        </p:spPr>
        <p:txBody>
          <a:bodyPr>
            <a:noAutofit/>
          </a:bodyPr>
          <a:lstStyle>
            <a:lvl1pPr>
              <a:defRPr b="1"/>
            </a:lvl1pPr>
          </a:lstStyle>
          <a:p>
            <a:pPr lvl="0"/>
            <a:r>
              <a:rPr lang="en-US" dirty="0"/>
              <a:t>Name of person quoted</a:t>
            </a:r>
          </a:p>
        </p:txBody>
      </p:sp>
      <p:cxnSp>
        <p:nvCxnSpPr>
          <p:cNvPr id="26" name="Accent Mark">
            <a:extLst>
              <a:ext uri="{FF2B5EF4-FFF2-40B4-BE49-F238E27FC236}">
                <a16:creationId xmlns:a16="http://schemas.microsoft.com/office/drawing/2014/main" id="{6DB377B9-92D3-3147-8E15-DDEA78616B10}"/>
              </a:ext>
            </a:extLst>
          </p:cNvPr>
          <p:cNvCxnSpPr>
            <a:cxnSpLocks/>
          </p:cNvCxnSpPr>
          <p:nvPr userDrawn="1"/>
        </p:nvCxnSpPr>
        <p:spPr>
          <a:xfrm flipH="1">
            <a:off x="5132832"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Quote">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126735" y="2337161"/>
            <a:ext cx="6300216" cy="1969770"/>
          </a:xfrm>
          <a:prstGeom prst="rect">
            <a:avLst/>
          </a:prstGeom>
        </p:spPr>
        <p:txBody>
          <a:bodyPr lIns="0" anchor="b" anchorCtr="0">
            <a:sp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pic>
        <p:nvPicPr>
          <p:cNvPr id="12" name="Abstract Pattern Strip">
            <a:extLst>
              <a:ext uri="{FF2B5EF4-FFF2-40B4-BE49-F238E27FC236}">
                <a16:creationId xmlns:a16="http://schemas.microsoft.com/office/drawing/2014/main" id="{D185B491-D394-0B46-9060-DA769BEF879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Pr>
        <a:solidFill>
          <a:schemeClr val="tx1"/>
        </a:solidFill>
        <a:effectLst/>
      </p:bgPr>
    </p:bg>
    <p:spTree>
      <p:nvGrpSpPr>
        <p:cNvPr id="1" name=""/>
        <p:cNvGrpSpPr/>
        <p:nvPr/>
      </p:nvGrpSpPr>
      <p:grpSpPr>
        <a:xfrm>
          <a:off x="0" y="0"/>
          <a:ext cx="0" cy="0"/>
          <a:chOff x="0" y="0"/>
          <a:chExt cx="0" cy="0"/>
        </a:xfrm>
      </p:grpSpPr>
      <p:pic>
        <p:nvPicPr>
          <p:cNvPr id="8" name="Data Texture Image" descr="A picture containing table, bird, umbrella, white&#10;&#10;Description automatically generated">
            <a:extLst>
              <a:ext uri="{FF2B5EF4-FFF2-40B4-BE49-F238E27FC236}">
                <a16:creationId xmlns:a16="http://schemas.microsoft.com/office/drawing/2014/main" id="{06FC0C04-3C8D-8149-84FE-79FA92C34404}"/>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1" name="Footer">
            <a:extLst>
              <a:ext uri="{FF2B5EF4-FFF2-40B4-BE49-F238E27FC236}">
                <a16:creationId xmlns:a16="http://schemas.microsoft.com/office/drawing/2014/main" id="{98A2B55F-AD4D-F841-AC73-934CF5F664FB}"/>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E10A4478-5FA6-BA43-91CD-CFE852EBF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26" name="Accent Mark">
            <a:extLst>
              <a:ext uri="{FF2B5EF4-FFF2-40B4-BE49-F238E27FC236}">
                <a16:creationId xmlns:a16="http://schemas.microsoft.com/office/drawing/2014/main" id="{6DB377B9-92D3-3147-8E15-DDEA78616B10}"/>
              </a:ext>
            </a:extLst>
          </p:cNvPr>
          <p:cNvCxnSpPr>
            <a:cxnSpLocks/>
          </p:cNvCxnSpPr>
          <p:nvPr userDrawn="1"/>
        </p:nvCxnSpPr>
        <p:spPr>
          <a:xfrm flipH="1">
            <a:off x="5132832"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Quote">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126735" y="2337161"/>
            <a:ext cx="6300216" cy="1969770"/>
          </a:xfrm>
          <a:prstGeom prst="rect">
            <a:avLst/>
          </a:prstGeom>
        </p:spPr>
        <p:txBody>
          <a:bodyPr lIns="0" anchor="b" anchorCtr="0">
            <a:spAutoFit/>
          </a:bodyPr>
          <a:lstStyle>
            <a:lvl1pPr marL="0" indent="0" algn="l" fontAlgn="t">
              <a:lnSpc>
                <a:spcPct val="100000"/>
              </a:lnSpc>
              <a:spcBef>
                <a:spcPts val="0"/>
              </a:spcBef>
              <a:buNone/>
              <a:defRPr sz="3200" b="0" i="0">
                <a:solidFill>
                  <a:schemeClr val="bg1"/>
                </a:solidFill>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pic>
        <p:nvPicPr>
          <p:cNvPr id="12" name="Abstract Pattern Strip">
            <a:extLst>
              <a:ext uri="{FF2B5EF4-FFF2-40B4-BE49-F238E27FC236}">
                <a16:creationId xmlns:a16="http://schemas.microsoft.com/office/drawing/2014/main" id="{D185B491-D394-0B46-9060-DA769BEF879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1" name="Text Field">
            <a:extLst>
              <a:ext uri="{FF2B5EF4-FFF2-40B4-BE49-F238E27FC236}">
                <a16:creationId xmlns:a16="http://schemas.microsoft.com/office/drawing/2014/main" id="{9EB85C99-047B-894D-AECB-C07A531DC4B1}"/>
              </a:ext>
            </a:extLst>
          </p:cNvPr>
          <p:cNvSpPr>
            <a:spLocks noGrp="1"/>
          </p:cNvSpPr>
          <p:nvPr>
            <p:ph type="body" sz="quarter" idx="36" hasCustomPrompt="1"/>
          </p:nvPr>
        </p:nvSpPr>
        <p:spPr>
          <a:xfrm>
            <a:off x="5126734" y="5152453"/>
            <a:ext cx="6300216" cy="895181"/>
          </a:xfrm>
        </p:spPr>
        <p:txBody>
          <a:bodyPr>
            <a:noAutofit/>
          </a:bodyPr>
          <a:lstStyle>
            <a:lvl1pPr>
              <a:defRPr>
                <a:solidFill>
                  <a:schemeClr val="bg1"/>
                </a:solidFill>
              </a:defRPr>
            </a:lvl1pPr>
          </a:lstStyle>
          <a:p>
            <a:pPr lvl="0"/>
            <a:r>
              <a:rPr lang="en-US" dirty="0"/>
              <a:t>Additional information if needed</a:t>
            </a:r>
          </a:p>
        </p:txBody>
      </p:sp>
      <p:sp>
        <p:nvSpPr>
          <p:cNvPr id="13" name="Text Field">
            <a:extLst>
              <a:ext uri="{FF2B5EF4-FFF2-40B4-BE49-F238E27FC236}">
                <a16:creationId xmlns:a16="http://schemas.microsoft.com/office/drawing/2014/main" id="{9B702811-6927-C64B-8A43-AF047A905AC3}"/>
              </a:ext>
            </a:extLst>
          </p:cNvPr>
          <p:cNvSpPr>
            <a:spLocks noGrp="1"/>
          </p:cNvSpPr>
          <p:nvPr>
            <p:ph type="body" sz="quarter" idx="37" hasCustomPrompt="1"/>
          </p:nvPr>
        </p:nvSpPr>
        <p:spPr>
          <a:xfrm>
            <a:off x="5126734" y="4814860"/>
            <a:ext cx="6300216" cy="266291"/>
          </a:xfrm>
        </p:spPr>
        <p:txBody>
          <a:bodyPr>
            <a:noAutofit/>
          </a:bodyPr>
          <a:lstStyle>
            <a:lvl1pPr>
              <a:defRPr b="1">
                <a:solidFill>
                  <a:schemeClr val="bg1"/>
                </a:solidFill>
              </a:defRPr>
            </a:lvl1pPr>
          </a:lstStyle>
          <a:p>
            <a:pPr lvl="0"/>
            <a:r>
              <a:rPr lang="en-US" dirty="0"/>
              <a:t>Name of person quoted</a:t>
            </a:r>
          </a:p>
        </p:txBody>
      </p:sp>
    </p:spTree>
    <p:extLst>
      <p:ext uri="{BB962C8B-B14F-4D97-AF65-F5344CB8AC3E}">
        <p14:creationId xmlns:p14="http://schemas.microsoft.com/office/powerpoint/2010/main" val="22144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Colored">
    <p:bg>
      <p:bgPr>
        <a:solidFill>
          <a:schemeClr val="bg2"/>
        </a:solidFill>
        <a:effectLst/>
      </p:bgPr>
    </p:bg>
    <p:spTree>
      <p:nvGrpSpPr>
        <p:cNvPr id="1" name=""/>
        <p:cNvGrpSpPr/>
        <p:nvPr/>
      </p:nvGrpSpPr>
      <p:grpSpPr>
        <a:xfrm>
          <a:off x="0" y="0"/>
          <a:ext cx="0" cy="0"/>
          <a:chOff x="0" y="0"/>
          <a:chExt cx="0" cy="0"/>
        </a:xfrm>
      </p:grpSpPr>
      <p:sp>
        <p:nvSpPr>
          <p:cNvPr id="14" name="Colored Square">
            <a:extLst>
              <a:ext uri="{FF2B5EF4-FFF2-40B4-BE49-F238E27FC236}">
                <a16:creationId xmlns:a16="http://schemas.microsoft.com/office/drawing/2014/main" id="{B746E36C-22B0-924F-B04C-92BE4199B05E}"/>
              </a:ext>
            </a:extLst>
          </p:cNvPr>
          <p:cNvSpPr/>
          <p:nvPr userDrawn="1"/>
        </p:nvSpPr>
        <p:spPr>
          <a:xfrm>
            <a:off x="-3048" y="0"/>
            <a:ext cx="4879848" cy="6858000"/>
          </a:xfrm>
          <a:prstGeom prst="rect">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Data Texture Image" descr="A picture containing green, outdoor, water, grass&#10;&#10;Description automatically generated">
            <a:extLst>
              <a:ext uri="{FF2B5EF4-FFF2-40B4-BE49-F238E27FC236}">
                <a16:creationId xmlns:a16="http://schemas.microsoft.com/office/drawing/2014/main" id="{49C1DB2B-BAC9-3642-82F8-9E28CD994DB7}"/>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chemeClr val="bg1"/>
                </a:solidFill>
              </a:defRPr>
            </a:lvl1pPr>
          </a:lstStyle>
          <a:p>
            <a:fld id="{345D60D9-5372-5F40-9443-0F9AE5BDC3C8}" type="slidenum">
              <a:rPr lang="en-US" smtClean="0"/>
              <a:pPr/>
              <a:t>‹#›</a:t>
            </a:fld>
            <a:endParaRPr lang="en-US" dirty="0"/>
          </a:p>
        </p:txBody>
      </p:sp>
      <p:sp>
        <p:nvSpPr>
          <p:cNvPr id="21" name="Footer">
            <a:extLst>
              <a:ext uri="{FF2B5EF4-FFF2-40B4-BE49-F238E27FC236}">
                <a16:creationId xmlns:a16="http://schemas.microsoft.com/office/drawing/2014/main" id="{98A2B55F-AD4D-F841-AC73-934CF5F664FB}"/>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chemeClr val="bg1"/>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E10A4478-5FA6-BA43-91CD-CFE852EBF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1" name="Text Field">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152453"/>
            <a:ext cx="6300216" cy="895181"/>
          </a:xfrm>
        </p:spPr>
        <p:txBody>
          <a:bodyPr>
            <a:noAutofit/>
          </a:bodyPr>
          <a:lstStyle>
            <a:lvl1pPr>
              <a:defRPr/>
            </a:lvl1pPr>
          </a:lstStyle>
          <a:p>
            <a:pPr lvl="0"/>
            <a:r>
              <a:rPr lang="en-US" dirty="0"/>
              <a:t>Additional information if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814860"/>
            <a:ext cx="6300216" cy="266291"/>
          </a:xfrm>
        </p:spPr>
        <p:txBody>
          <a:bodyPr>
            <a:noAutofit/>
          </a:bodyPr>
          <a:lstStyle>
            <a:lvl1pPr>
              <a:defRPr b="1"/>
            </a:lvl1pPr>
          </a:lstStyle>
          <a:p>
            <a:pPr lvl="0"/>
            <a:r>
              <a:rPr lang="en-US" dirty="0"/>
              <a:t>Name of person quoted</a:t>
            </a:r>
          </a:p>
        </p:txBody>
      </p:sp>
      <p:cxnSp>
        <p:nvCxnSpPr>
          <p:cNvPr id="26" name="Accent Mark">
            <a:extLst>
              <a:ext uri="{FF2B5EF4-FFF2-40B4-BE49-F238E27FC236}">
                <a16:creationId xmlns:a16="http://schemas.microsoft.com/office/drawing/2014/main" id="{6DB377B9-92D3-3147-8E15-DDEA78616B10}"/>
              </a:ext>
            </a:extLst>
          </p:cNvPr>
          <p:cNvCxnSpPr>
            <a:cxnSpLocks/>
          </p:cNvCxnSpPr>
          <p:nvPr userDrawn="1"/>
        </p:nvCxnSpPr>
        <p:spPr>
          <a:xfrm flipH="1">
            <a:off x="5132832"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Quote">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126735" y="2337161"/>
            <a:ext cx="6300216" cy="1969770"/>
          </a:xfrm>
          <a:prstGeom prst="rect">
            <a:avLst/>
          </a:prstGeom>
        </p:spPr>
        <p:txBody>
          <a:bodyPr lIns="0" anchor="b" anchorCtr="0">
            <a:sp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pic>
        <p:nvPicPr>
          <p:cNvPr id="12" name="Abstract Pattern Strip">
            <a:extLst>
              <a:ext uri="{FF2B5EF4-FFF2-40B4-BE49-F238E27FC236}">
                <a16:creationId xmlns:a16="http://schemas.microsoft.com/office/drawing/2014/main" id="{D185B491-D394-0B46-9060-DA769BEF879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32197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Colored">
    <p:bg>
      <p:bgPr>
        <a:solidFill>
          <a:schemeClr val="tx1"/>
        </a:solidFill>
        <a:effectLst/>
      </p:bgPr>
    </p:bg>
    <p:spTree>
      <p:nvGrpSpPr>
        <p:cNvPr id="1" name=""/>
        <p:cNvGrpSpPr/>
        <p:nvPr/>
      </p:nvGrpSpPr>
      <p:grpSpPr>
        <a:xfrm>
          <a:off x="0" y="0"/>
          <a:ext cx="0" cy="0"/>
          <a:chOff x="0" y="0"/>
          <a:chExt cx="0" cy="0"/>
        </a:xfrm>
      </p:grpSpPr>
      <p:sp>
        <p:nvSpPr>
          <p:cNvPr id="14" name="Colored Square">
            <a:extLst>
              <a:ext uri="{FF2B5EF4-FFF2-40B4-BE49-F238E27FC236}">
                <a16:creationId xmlns:a16="http://schemas.microsoft.com/office/drawing/2014/main" id="{B7668617-8001-9146-9B5B-64DFC4FE185D}"/>
              </a:ext>
            </a:extLst>
          </p:cNvPr>
          <p:cNvSpPr/>
          <p:nvPr userDrawn="1"/>
        </p:nvSpPr>
        <p:spPr>
          <a:xfrm>
            <a:off x="-3048" y="0"/>
            <a:ext cx="4879848" cy="6858000"/>
          </a:xfrm>
          <a:prstGeom prst="rect">
            <a:avLst/>
          </a:prstGeom>
          <a:solidFill>
            <a:srgbClr val="2C59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Data Texture Image" descr="A picture containing water, table, pool, swimming&#10;&#10;Description automatically generated">
            <a:extLst>
              <a:ext uri="{FF2B5EF4-FFF2-40B4-BE49-F238E27FC236}">
                <a16:creationId xmlns:a16="http://schemas.microsoft.com/office/drawing/2014/main" id="{BE0DBDAF-0522-3B4C-AFDF-D3481ED82B7F}"/>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chemeClr val="bg1"/>
                </a:solidFill>
              </a:defRPr>
            </a:lvl1pPr>
          </a:lstStyle>
          <a:p>
            <a:fld id="{345D60D9-5372-5F40-9443-0F9AE5BDC3C8}" type="slidenum">
              <a:rPr lang="en-US" smtClean="0"/>
              <a:pPr/>
              <a:t>‹#›</a:t>
            </a:fld>
            <a:endParaRPr lang="en-US" dirty="0"/>
          </a:p>
        </p:txBody>
      </p:sp>
      <p:sp>
        <p:nvSpPr>
          <p:cNvPr id="21" name="Footer">
            <a:extLst>
              <a:ext uri="{FF2B5EF4-FFF2-40B4-BE49-F238E27FC236}">
                <a16:creationId xmlns:a16="http://schemas.microsoft.com/office/drawing/2014/main" id="{98A2B55F-AD4D-F841-AC73-934CF5F664FB}"/>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chemeClr val="bg1"/>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E10A4478-5FA6-BA43-91CD-CFE852EBF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26" name="Accent Mark">
            <a:extLst>
              <a:ext uri="{FF2B5EF4-FFF2-40B4-BE49-F238E27FC236}">
                <a16:creationId xmlns:a16="http://schemas.microsoft.com/office/drawing/2014/main" id="{6DB377B9-92D3-3147-8E15-DDEA78616B10}"/>
              </a:ext>
            </a:extLst>
          </p:cNvPr>
          <p:cNvCxnSpPr>
            <a:cxnSpLocks/>
          </p:cNvCxnSpPr>
          <p:nvPr userDrawn="1"/>
        </p:nvCxnSpPr>
        <p:spPr>
          <a:xfrm flipH="1">
            <a:off x="5132832"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Quote">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126735" y="2337161"/>
            <a:ext cx="6300216" cy="1969770"/>
          </a:xfrm>
          <a:prstGeom prst="rect">
            <a:avLst/>
          </a:prstGeom>
        </p:spPr>
        <p:txBody>
          <a:bodyPr lIns="0" anchor="b" anchorCtr="0">
            <a:spAutoFit/>
          </a:bodyPr>
          <a:lstStyle>
            <a:lvl1pPr marL="0" indent="0" algn="l" fontAlgn="t">
              <a:lnSpc>
                <a:spcPct val="100000"/>
              </a:lnSpc>
              <a:spcBef>
                <a:spcPts val="0"/>
              </a:spcBef>
              <a:buNone/>
              <a:defRPr sz="3200" b="0" i="0">
                <a:solidFill>
                  <a:schemeClr val="bg1"/>
                </a:solidFill>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pic>
        <p:nvPicPr>
          <p:cNvPr id="12" name="Abstract Pattern Strip">
            <a:extLst>
              <a:ext uri="{FF2B5EF4-FFF2-40B4-BE49-F238E27FC236}">
                <a16:creationId xmlns:a16="http://schemas.microsoft.com/office/drawing/2014/main" id="{D185B491-D394-0B46-9060-DA769BEF879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1" name="Text Field">
            <a:extLst>
              <a:ext uri="{FF2B5EF4-FFF2-40B4-BE49-F238E27FC236}">
                <a16:creationId xmlns:a16="http://schemas.microsoft.com/office/drawing/2014/main" id="{9EB85C99-047B-894D-AECB-C07A531DC4B1}"/>
              </a:ext>
            </a:extLst>
          </p:cNvPr>
          <p:cNvSpPr>
            <a:spLocks noGrp="1"/>
          </p:cNvSpPr>
          <p:nvPr>
            <p:ph type="body" sz="quarter" idx="36" hasCustomPrompt="1"/>
          </p:nvPr>
        </p:nvSpPr>
        <p:spPr>
          <a:xfrm>
            <a:off x="5126734" y="5152453"/>
            <a:ext cx="6300216" cy="895181"/>
          </a:xfrm>
        </p:spPr>
        <p:txBody>
          <a:bodyPr>
            <a:noAutofit/>
          </a:bodyPr>
          <a:lstStyle>
            <a:lvl1pPr>
              <a:defRPr>
                <a:solidFill>
                  <a:schemeClr val="bg1"/>
                </a:solidFill>
              </a:defRPr>
            </a:lvl1pPr>
          </a:lstStyle>
          <a:p>
            <a:pPr lvl="0"/>
            <a:r>
              <a:rPr lang="en-US" dirty="0"/>
              <a:t>Additional information if needed</a:t>
            </a:r>
          </a:p>
        </p:txBody>
      </p:sp>
      <p:sp>
        <p:nvSpPr>
          <p:cNvPr id="13" name="Text Field">
            <a:extLst>
              <a:ext uri="{FF2B5EF4-FFF2-40B4-BE49-F238E27FC236}">
                <a16:creationId xmlns:a16="http://schemas.microsoft.com/office/drawing/2014/main" id="{9B702811-6927-C64B-8A43-AF047A905AC3}"/>
              </a:ext>
            </a:extLst>
          </p:cNvPr>
          <p:cNvSpPr>
            <a:spLocks noGrp="1"/>
          </p:cNvSpPr>
          <p:nvPr>
            <p:ph type="body" sz="quarter" idx="37" hasCustomPrompt="1"/>
          </p:nvPr>
        </p:nvSpPr>
        <p:spPr>
          <a:xfrm>
            <a:off x="5126734" y="4814860"/>
            <a:ext cx="6300216" cy="266291"/>
          </a:xfrm>
        </p:spPr>
        <p:txBody>
          <a:bodyPr>
            <a:noAutofit/>
          </a:bodyPr>
          <a:lstStyle>
            <a:lvl1pPr>
              <a:defRPr b="1">
                <a:solidFill>
                  <a:schemeClr val="bg1"/>
                </a:solidFill>
              </a:defRPr>
            </a:lvl1pPr>
          </a:lstStyle>
          <a:p>
            <a:pPr lvl="0"/>
            <a:r>
              <a:rPr lang="en-US" dirty="0"/>
              <a:t>Name of person quoted</a:t>
            </a:r>
          </a:p>
        </p:txBody>
      </p:sp>
    </p:spTree>
    <p:extLst>
      <p:ext uri="{BB962C8B-B14F-4D97-AF65-F5344CB8AC3E}">
        <p14:creationId xmlns:p14="http://schemas.microsoft.com/office/powerpoint/2010/main" val="298927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Abstract Border">
    <p:bg>
      <p:bgPr>
        <a:solidFill>
          <a:schemeClr val="bg2"/>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sp>
        <p:nvSpPr>
          <p:cNvPr id="12" name="Slide Number">
            <a:extLst>
              <a:ext uri="{FF2B5EF4-FFF2-40B4-BE49-F238E27FC236}">
                <a16:creationId xmlns:a16="http://schemas.microsoft.com/office/drawing/2014/main" id="{95A033EA-7970-B64A-B936-A4621582ECE2}"/>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chemeClr val="bg1"/>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F5A1D35E-0648-8146-B3F4-DF957F5A69B5}"/>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chemeClr val="bg1"/>
                </a:solidFill>
              </a:defRPr>
            </a:lvl1pPr>
          </a:lstStyle>
          <a:p>
            <a:r>
              <a:rPr lang="en-US"/>
              <a:t>Copyright © 2025, Oracle and/or its affiliates.</a:t>
            </a:r>
            <a:endParaRPr lang="en-US" dirty="0"/>
          </a:p>
        </p:txBody>
      </p:sp>
      <p:pic>
        <p:nvPicPr>
          <p:cNvPr id="34" name="OTag">
            <a:extLst>
              <a:ext uri="{FF2B5EF4-FFF2-40B4-BE49-F238E27FC236}">
                <a16:creationId xmlns:a16="http://schemas.microsoft.com/office/drawing/2014/main" id="{13B56594-FE97-D04E-A433-8BA9531F6F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21" name="Accent Mark">
            <a:extLst>
              <a:ext uri="{FF2B5EF4-FFF2-40B4-BE49-F238E27FC236}">
                <a16:creationId xmlns:a16="http://schemas.microsoft.com/office/drawing/2014/main" id="{07C84D47-A05F-1B4C-B629-729C7FD3826E}"/>
              </a:ext>
            </a:extLst>
          </p:cNvPr>
          <p:cNvCxnSpPr>
            <a:cxnSpLocks/>
          </p:cNvCxnSpPr>
          <p:nvPr userDrawn="1"/>
        </p:nvCxnSpPr>
        <p:spPr>
          <a:xfrm flipH="1">
            <a:off x="1021084"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Quote">
            <a:extLst>
              <a:ext uri="{FF2B5EF4-FFF2-40B4-BE49-F238E27FC236}">
                <a16:creationId xmlns:a16="http://schemas.microsoft.com/office/drawing/2014/main" id="{A623B5CC-1D01-324D-977F-DBEB5E2F1940}"/>
              </a:ext>
            </a:extLst>
          </p:cNvPr>
          <p:cNvSpPr>
            <a:spLocks noGrp="1"/>
          </p:cNvSpPr>
          <p:nvPr>
            <p:ph type="body" sz="quarter" idx="13" hasCustomPrompt="1"/>
          </p:nvPr>
        </p:nvSpPr>
        <p:spPr>
          <a:xfrm>
            <a:off x="1014987" y="2383542"/>
            <a:ext cx="10149840" cy="1477328"/>
          </a:xfrm>
          <a:prstGeom prst="rect">
            <a:avLst/>
          </a:prstGeom>
        </p:spPr>
        <p:txBody>
          <a:bodyPr wrap="square" lIns="0" anchor="b" anchorCtr="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0" name="Text Field">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Additional information if needed</a:t>
            </a:r>
          </a:p>
        </p:txBody>
      </p: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 of person quoted</a:t>
            </a:r>
          </a:p>
        </p:txBody>
      </p:sp>
    </p:spTree>
    <p:extLst>
      <p:ext uri="{BB962C8B-B14F-4D97-AF65-F5344CB8AC3E}">
        <p14:creationId xmlns:p14="http://schemas.microsoft.com/office/powerpoint/2010/main" val="367280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Quote with Abstract Border">
    <p:bg>
      <p:bgPr>
        <a:solidFill>
          <a:schemeClr val="tx1"/>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sp>
        <p:nvSpPr>
          <p:cNvPr id="12" name="Slide Number">
            <a:extLst>
              <a:ext uri="{FF2B5EF4-FFF2-40B4-BE49-F238E27FC236}">
                <a16:creationId xmlns:a16="http://schemas.microsoft.com/office/drawing/2014/main" id="{95A033EA-7970-B64A-B936-A4621582ECE2}"/>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chemeClr val="bg1"/>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F5A1D35E-0648-8146-B3F4-DF957F5A69B5}"/>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chemeClr val="bg1"/>
                </a:solidFill>
              </a:defRPr>
            </a:lvl1pPr>
          </a:lstStyle>
          <a:p>
            <a:r>
              <a:rPr lang="en-US"/>
              <a:t>Copyright © 2025, Oracle and/or its affiliates.</a:t>
            </a:r>
            <a:endParaRPr lang="en-US" dirty="0"/>
          </a:p>
        </p:txBody>
      </p:sp>
      <p:pic>
        <p:nvPicPr>
          <p:cNvPr id="34" name="OTag">
            <a:extLst>
              <a:ext uri="{FF2B5EF4-FFF2-40B4-BE49-F238E27FC236}">
                <a16:creationId xmlns:a16="http://schemas.microsoft.com/office/drawing/2014/main" id="{13B56594-FE97-D04E-A433-8BA9531F6F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21" name="Accent Mark">
            <a:extLst>
              <a:ext uri="{FF2B5EF4-FFF2-40B4-BE49-F238E27FC236}">
                <a16:creationId xmlns:a16="http://schemas.microsoft.com/office/drawing/2014/main" id="{07C84D47-A05F-1B4C-B629-729C7FD3826E}"/>
              </a:ext>
            </a:extLst>
          </p:cNvPr>
          <p:cNvCxnSpPr>
            <a:cxnSpLocks/>
          </p:cNvCxnSpPr>
          <p:nvPr userDrawn="1"/>
        </p:nvCxnSpPr>
        <p:spPr>
          <a:xfrm flipH="1">
            <a:off x="1021084"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Quote">
            <a:extLst>
              <a:ext uri="{FF2B5EF4-FFF2-40B4-BE49-F238E27FC236}">
                <a16:creationId xmlns:a16="http://schemas.microsoft.com/office/drawing/2014/main" id="{A623B5CC-1D01-324D-977F-DBEB5E2F1940}"/>
              </a:ext>
            </a:extLst>
          </p:cNvPr>
          <p:cNvSpPr>
            <a:spLocks noGrp="1"/>
          </p:cNvSpPr>
          <p:nvPr>
            <p:ph type="body" sz="quarter" idx="13" hasCustomPrompt="1"/>
          </p:nvPr>
        </p:nvSpPr>
        <p:spPr>
          <a:xfrm>
            <a:off x="1014987" y="2383542"/>
            <a:ext cx="10149840" cy="1477328"/>
          </a:xfrm>
          <a:prstGeom prst="rect">
            <a:avLst/>
          </a:prstGeom>
        </p:spPr>
        <p:txBody>
          <a:bodyPr wrap="square" lIns="0" anchor="b" anchorCtr="0">
            <a:noAutofit/>
          </a:bodyPr>
          <a:lstStyle>
            <a:lvl1pPr marL="0" indent="0" algn="l" fontAlgn="t">
              <a:lnSpc>
                <a:spcPct val="100000"/>
              </a:lnSpc>
              <a:spcBef>
                <a:spcPts val="0"/>
              </a:spcBef>
              <a:buNone/>
              <a:defRPr sz="3200" b="0" i="0">
                <a:solidFill>
                  <a:schemeClr val="bg1"/>
                </a:solidFill>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0" name="Text Field">
            <a:extLst>
              <a:ext uri="{FF2B5EF4-FFF2-40B4-BE49-F238E27FC236}">
                <a16:creationId xmlns:a16="http://schemas.microsoft.com/office/drawing/2014/main" id="{805BEE86-35FD-004A-A348-8BC2F7BCD410}"/>
              </a:ext>
            </a:extLst>
          </p:cNvPr>
          <p:cNvSpPr>
            <a:spLocks noGrp="1"/>
          </p:cNvSpPr>
          <p:nvPr>
            <p:ph type="body" sz="quarter" idx="36" hasCustomPrompt="1"/>
          </p:nvPr>
        </p:nvSpPr>
        <p:spPr>
          <a:xfrm>
            <a:off x="1018030" y="4706392"/>
            <a:ext cx="5077970" cy="895181"/>
          </a:xfrm>
        </p:spPr>
        <p:txBody>
          <a:bodyPr>
            <a:noAutofit/>
          </a:bodyPr>
          <a:lstStyle>
            <a:lvl1pPr>
              <a:defRPr>
                <a:solidFill>
                  <a:schemeClr val="bg1"/>
                </a:solidFill>
              </a:defRPr>
            </a:lvl1pPr>
          </a:lstStyle>
          <a:p>
            <a:pPr lvl="0"/>
            <a:r>
              <a:rPr lang="en-US" dirty="0"/>
              <a:t>Additional information if needed</a:t>
            </a:r>
          </a:p>
        </p:txBody>
      </p:sp>
      <p:sp>
        <p:nvSpPr>
          <p:cNvPr id="11" name="Text Field">
            <a:extLst>
              <a:ext uri="{FF2B5EF4-FFF2-40B4-BE49-F238E27FC236}">
                <a16:creationId xmlns:a16="http://schemas.microsoft.com/office/drawing/2014/main" id="{B9E3D702-4533-A342-B4A3-7F2D598D004D}"/>
              </a:ext>
            </a:extLst>
          </p:cNvPr>
          <p:cNvSpPr>
            <a:spLocks noGrp="1"/>
          </p:cNvSpPr>
          <p:nvPr>
            <p:ph type="body" sz="quarter" idx="37" hasCustomPrompt="1"/>
          </p:nvPr>
        </p:nvSpPr>
        <p:spPr>
          <a:xfrm>
            <a:off x="1018030" y="4368799"/>
            <a:ext cx="5077970" cy="266291"/>
          </a:xfrm>
        </p:spPr>
        <p:txBody>
          <a:bodyPr>
            <a:noAutofit/>
          </a:bodyPr>
          <a:lstStyle>
            <a:lvl1pPr>
              <a:defRPr b="1">
                <a:solidFill>
                  <a:schemeClr val="bg1"/>
                </a:solidFill>
              </a:defRPr>
            </a:lvl1pPr>
          </a:lstStyle>
          <a:p>
            <a:pPr lvl="0"/>
            <a:r>
              <a:rPr lang="en-US" dirty="0"/>
              <a:t>Name of person quoted</a:t>
            </a:r>
          </a:p>
        </p:txBody>
      </p:sp>
    </p:spTree>
    <p:extLst>
      <p:ext uri="{BB962C8B-B14F-4D97-AF65-F5344CB8AC3E}">
        <p14:creationId xmlns:p14="http://schemas.microsoft.com/office/powerpoint/2010/main" val="350456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Introduction">
    <p:bg>
      <p:bgPr>
        <a:solidFill>
          <a:schemeClr val="bg2"/>
        </a:solidFill>
        <a:effectLst/>
      </p:bgPr>
    </p:bg>
    <p:spTree>
      <p:nvGrpSpPr>
        <p:cNvPr id="1" name=""/>
        <p:cNvGrpSpPr/>
        <p:nvPr/>
      </p:nvGrpSpPr>
      <p:grpSpPr>
        <a:xfrm>
          <a:off x="0" y="0"/>
          <a:ext cx="0" cy="0"/>
          <a:chOff x="0" y="0"/>
          <a:chExt cx="0" cy="0"/>
        </a:xfrm>
      </p:grpSpPr>
      <p:pic>
        <p:nvPicPr>
          <p:cNvPr id="3" name="Data Texture Image" descr="A close up of a street&#10;&#10;Description automatically generated">
            <a:extLst>
              <a:ext uri="{FF2B5EF4-FFF2-40B4-BE49-F238E27FC236}">
                <a16:creationId xmlns:a16="http://schemas.microsoft.com/office/drawing/2014/main" id="{79DE2100-5F45-6A4E-AFF8-6ECE080912A7}"/>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25"/>
          <a:stretch/>
        </p:blipFill>
        <p:spPr>
          <a:xfrm>
            <a:off x="0" y="0"/>
            <a:ext cx="4873752"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Text Field">
            <a:extLst>
              <a:ext uri="{FF2B5EF4-FFF2-40B4-BE49-F238E27FC236}">
                <a16:creationId xmlns:a16="http://schemas.microsoft.com/office/drawing/2014/main" id="{19B2D8A9-675B-AB4C-A429-5F6600F297B3}"/>
              </a:ext>
            </a:extLst>
          </p:cNvPr>
          <p:cNvSpPr>
            <a:spLocks noGrp="1"/>
          </p:cNvSpPr>
          <p:nvPr>
            <p:ph type="body" sz="quarter" idx="12"/>
          </p:nvPr>
        </p:nvSpPr>
        <p:spPr>
          <a:xfrm>
            <a:off x="5126736" y="758952"/>
            <a:ext cx="6303264" cy="5340096"/>
          </a:xfrm>
        </p:spPr>
        <p:txBody>
          <a:bodyPr anchor="ctr"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Subhead">
            <a:extLst>
              <a:ext uri="{FF2B5EF4-FFF2-40B4-BE49-F238E27FC236}">
                <a16:creationId xmlns:a16="http://schemas.microsoft.com/office/drawing/2014/main" id="{C92C421B-52AD-114F-8E7E-EA4FD675A014}"/>
              </a:ext>
            </a:extLst>
          </p:cNvPr>
          <p:cNvSpPr>
            <a:spLocks noGrp="1"/>
          </p:cNvSpPr>
          <p:nvPr>
            <p:ph type="body" sz="quarter" idx="33" hasCustomPrompt="1"/>
          </p:nvPr>
        </p:nvSpPr>
        <p:spPr>
          <a:xfrm>
            <a:off x="758952" y="5408041"/>
            <a:ext cx="3862531" cy="6909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br>
              <a:rPr lang="en-US" dirty="0"/>
            </a:br>
            <a:r>
              <a:rPr lang="en-US" dirty="0"/>
              <a:t>Can extend up to two lines</a:t>
            </a:r>
          </a:p>
        </p:txBody>
      </p:sp>
      <p:sp>
        <p:nvSpPr>
          <p:cNvPr id="27" name="Title">
            <a:extLst>
              <a:ext uri="{FF2B5EF4-FFF2-40B4-BE49-F238E27FC236}">
                <a16:creationId xmlns:a16="http://schemas.microsoft.com/office/drawing/2014/main" id="{BB84D32E-20FA-BC41-A559-EF0A224BC6AC}"/>
              </a:ext>
            </a:extLst>
          </p:cNvPr>
          <p:cNvSpPr>
            <a:spLocks noGrp="1"/>
          </p:cNvSpPr>
          <p:nvPr>
            <p:ph type="ctrTitle" hasCustomPrompt="1"/>
          </p:nvPr>
        </p:nvSpPr>
        <p:spPr>
          <a:xfrm>
            <a:off x="761285" y="3865447"/>
            <a:ext cx="3858768"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 Can be two lines</a:t>
            </a:r>
          </a:p>
        </p:txBody>
      </p:sp>
      <p:cxnSp>
        <p:nvCxnSpPr>
          <p:cNvPr id="30" name="Accent Mark">
            <a:extLst>
              <a:ext uri="{FF2B5EF4-FFF2-40B4-BE49-F238E27FC236}">
                <a16:creationId xmlns:a16="http://schemas.microsoft.com/office/drawing/2014/main" id="{E49858FD-5B30-664F-B296-FE24945A1C1D}"/>
              </a:ext>
            </a:extLst>
          </p:cNvPr>
          <p:cNvCxnSpPr>
            <a:cxnSpLocks/>
          </p:cNvCxnSpPr>
          <p:nvPr/>
        </p:nvCxnSpPr>
        <p:spPr>
          <a:xfrm flipH="1">
            <a:off x="768095" y="51435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36" name="Abstract Cloud">
            <a:extLst>
              <a:ext uri="{FF2B5EF4-FFF2-40B4-BE49-F238E27FC236}">
                <a16:creationId xmlns:a16="http://schemas.microsoft.com/office/drawing/2014/main" id="{B7375D1A-37E5-9944-B20F-89A6520B8A9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58952" y="758952"/>
            <a:ext cx="3858767" cy="3031889"/>
          </a:xfrm>
          <a:prstGeom prst="rect">
            <a:avLst/>
          </a:prstGeom>
        </p:spPr>
      </p:pic>
    </p:spTree>
    <p:extLst>
      <p:ext uri="{BB962C8B-B14F-4D97-AF65-F5344CB8AC3E}">
        <p14:creationId xmlns:p14="http://schemas.microsoft.com/office/powerpoint/2010/main" val="168498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Introduction">
    <p:bg>
      <p:bgPr>
        <a:solidFill>
          <a:schemeClr val="tx2"/>
        </a:solidFill>
        <a:effectLst/>
      </p:bgPr>
    </p:bg>
    <p:spTree>
      <p:nvGrpSpPr>
        <p:cNvPr id="1" name=""/>
        <p:cNvGrpSpPr/>
        <p:nvPr/>
      </p:nvGrpSpPr>
      <p:grpSpPr>
        <a:xfrm>
          <a:off x="0" y="0"/>
          <a:ext cx="0" cy="0"/>
          <a:chOff x="0" y="0"/>
          <a:chExt cx="0" cy="0"/>
        </a:xfrm>
      </p:grpSpPr>
      <p:pic>
        <p:nvPicPr>
          <p:cNvPr id="4" name="Data Texture Image" descr="A close up of a rock&#10;&#10;Description automatically generated">
            <a:extLst>
              <a:ext uri="{FF2B5EF4-FFF2-40B4-BE49-F238E27FC236}">
                <a16:creationId xmlns:a16="http://schemas.microsoft.com/office/drawing/2014/main" id="{95144C14-0D14-BB4B-93F2-7BF5323B8860}"/>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1" r="60026"/>
          <a:stretch/>
        </p:blipFill>
        <p:spPr>
          <a:xfrm>
            <a:off x="0" y="0"/>
            <a:ext cx="4873752"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Text Field">
            <a:extLst>
              <a:ext uri="{FF2B5EF4-FFF2-40B4-BE49-F238E27FC236}">
                <a16:creationId xmlns:a16="http://schemas.microsoft.com/office/drawing/2014/main" id="{19B2D8A9-675B-AB4C-A429-5F6600F297B3}"/>
              </a:ext>
            </a:extLst>
          </p:cNvPr>
          <p:cNvSpPr>
            <a:spLocks noGrp="1"/>
          </p:cNvSpPr>
          <p:nvPr>
            <p:ph type="body" sz="quarter" idx="12"/>
          </p:nvPr>
        </p:nvSpPr>
        <p:spPr>
          <a:xfrm>
            <a:off x="5126736" y="758952"/>
            <a:ext cx="6303264" cy="5340096"/>
          </a:xfrm>
        </p:spPr>
        <p:txBody>
          <a:bodyPr anchor="ctr" anchorCtr="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Subhead">
            <a:extLst>
              <a:ext uri="{FF2B5EF4-FFF2-40B4-BE49-F238E27FC236}">
                <a16:creationId xmlns:a16="http://schemas.microsoft.com/office/drawing/2014/main" id="{C92C421B-52AD-114F-8E7E-EA4FD675A014}"/>
              </a:ext>
            </a:extLst>
          </p:cNvPr>
          <p:cNvSpPr>
            <a:spLocks noGrp="1"/>
          </p:cNvSpPr>
          <p:nvPr>
            <p:ph type="body" sz="quarter" idx="33" hasCustomPrompt="1"/>
          </p:nvPr>
        </p:nvSpPr>
        <p:spPr>
          <a:xfrm>
            <a:off x="758952" y="5408041"/>
            <a:ext cx="3862531" cy="6909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br>
              <a:rPr lang="en-US" dirty="0"/>
            </a:br>
            <a:r>
              <a:rPr lang="en-US" dirty="0"/>
              <a:t>Can extend up to two lines</a:t>
            </a:r>
          </a:p>
        </p:txBody>
      </p:sp>
      <p:sp>
        <p:nvSpPr>
          <p:cNvPr id="27" name="Title">
            <a:extLst>
              <a:ext uri="{FF2B5EF4-FFF2-40B4-BE49-F238E27FC236}">
                <a16:creationId xmlns:a16="http://schemas.microsoft.com/office/drawing/2014/main" id="{BB84D32E-20FA-BC41-A559-EF0A224BC6AC}"/>
              </a:ext>
            </a:extLst>
          </p:cNvPr>
          <p:cNvSpPr>
            <a:spLocks noGrp="1"/>
          </p:cNvSpPr>
          <p:nvPr>
            <p:ph type="ctrTitle" hasCustomPrompt="1"/>
          </p:nvPr>
        </p:nvSpPr>
        <p:spPr>
          <a:xfrm>
            <a:off x="761285" y="3865447"/>
            <a:ext cx="3858768"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Can be two lines</a:t>
            </a:r>
          </a:p>
        </p:txBody>
      </p:sp>
      <p:cxnSp>
        <p:nvCxnSpPr>
          <p:cNvPr id="30" name="Accent Mark">
            <a:extLst>
              <a:ext uri="{FF2B5EF4-FFF2-40B4-BE49-F238E27FC236}">
                <a16:creationId xmlns:a16="http://schemas.microsoft.com/office/drawing/2014/main" id="{E49858FD-5B30-664F-B296-FE24945A1C1D}"/>
              </a:ext>
            </a:extLst>
          </p:cNvPr>
          <p:cNvCxnSpPr>
            <a:cxnSpLocks/>
          </p:cNvCxnSpPr>
          <p:nvPr/>
        </p:nvCxnSpPr>
        <p:spPr>
          <a:xfrm flipH="1">
            <a:off x="768095" y="51435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36" name="Abstract Cloud">
            <a:extLst>
              <a:ext uri="{FF2B5EF4-FFF2-40B4-BE49-F238E27FC236}">
                <a16:creationId xmlns:a16="http://schemas.microsoft.com/office/drawing/2014/main" id="{B7375D1A-37E5-9944-B20F-89A6520B8A9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58952" y="758952"/>
            <a:ext cx="3858767" cy="3031889"/>
          </a:xfrm>
          <a:prstGeom prst="rect">
            <a:avLst/>
          </a:prstGeom>
        </p:spPr>
      </p:pic>
    </p:spTree>
    <p:extLst>
      <p:ext uri="{BB962C8B-B14F-4D97-AF65-F5344CB8AC3E}">
        <p14:creationId xmlns:p14="http://schemas.microsoft.com/office/powerpoint/2010/main" val="93103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ight - Learner Introductions">
    <p:bg>
      <p:bgPr>
        <a:solidFill>
          <a:schemeClr val="bg2"/>
        </a:solidFill>
        <a:effectLst/>
      </p:bgPr>
    </p:bg>
    <p:spTree>
      <p:nvGrpSpPr>
        <p:cNvPr id="1" name=""/>
        <p:cNvGrpSpPr/>
        <p:nvPr/>
      </p:nvGrpSpPr>
      <p:grpSpPr>
        <a:xfrm>
          <a:off x="0" y="0"/>
          <a:ext cx="0" cy="0"/>
          <a:chOff x="0" y="0"/>
          <a:chExt cx="0" cy="0"/>
        </a:xfrm>
      </p:grpSpPr>
      <p:pic>
        <p:nvPicPr>
          <p:cNvPr id="3" name="Data Texture Image" descr="A close up of a coral&#10;&#10;Description automatically generated">
            <a:extLst>
              <a:ext uri="{FF2B5EF4-FFF2-40B4-BE49-F238E27FC236}">
                <a16:creationId xmlns:a16="http://schemas.microsoft.com/office/drawing/2014/main" id="{A324D71F-669B-E94F-9AD8-8C2361C0C077}"/>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1" r="60026"/>
          <a:stretch/>
        </p:blipFill>
        <p:spPr>
          <a:xfrm>
            <a:off x="0" y="0"/>
            <a:ext cx="4873752"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Text Field">
            <a:extLst>
              <a:ext uri="{FF2B5EF4-FFF2-40B4-BE49-F238E27FC236}">
                <a16:creationId xmlns:a16="http://schemas.microsoft.com/office/drawing/2014/main" id="{19B2D8A9-675B-AB4C-A429-5F6600F297B3}"/>
              </a:ext>
            </a:extLst>
          </p:cNvPr>
          <p:cNvSpPr>
            <a:spLocks noGrp="1"/>
          </p:cNvSpPr>
          <p:nvPr>
            <p:ph type="body" sz="quarter" idx="12"/>
          </p:nvPr>
        </p:nvSpPr>
        <p:spPr>
          <a:xfrm>
            <a:off x="5126736" y="758952"/>
            <a:ext cx="6303264" cy="5340096"/>
          </a:xfrm>
        </p:spPr>
        <p:txBody>
          <a:bodyPr anchor="ctr"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Subhead">
            <a:extLst>
              <a:ext uri="{FF2B5EF4-FFF2-40B4-BE49-F238E27FC236}">
                <a16:creationId xmlns:a16="http://schemas.microsoft.com/office/drawing/2014/main" id="{C92C421B-52AD-114F-8E7E-EA4FD675A014}"/>
              </a:ext>
            </a:extLst>
          </p:cNvPr>
          <p:cNvSpPr>
            <a:spLocks noGrp="1"/>
          </p:cNvSpPr>
          <p:nvPr>
            <p:ph type="body" sz="quarter" idx="33" hasCustomPrompt="1"/>
          </p:nvPr>
        </p:nvSpPr>
        <p:spPr>
          <a:xfrm>
            <a:off x="758952" y="5408041"/>
            <a:ext cx="3862531" cy="6909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br>
              <a:rPr lang="en-US" dirty="0"/>
            </a:br>
            <a:r>
              <a:rPr lang="en-US" dirty="0"/>
              <a:t>Can extend up to two lines</a:t>
            </a:r>
          </a:p>
        </p:txBody>
      </p:sp>
      <p:sp>
        <p:nvSpPr>
          <p:cNvPr id="27" name="Title">
            <a:extLst>
              <a:ext uri="{FF2B5EF4-FFF2-40B4-BE49-F238E27FC236}">
                <a16:creationId xmlns:a16="http://schemas.microsoft.com/office/drawing/2014/main" id="{BB84D32E-20FA-BC41-A559-EF0A224BC6AC}"/>
              </a:ext>
            </a:extLst>
          </p:cNvPr>
          <p:cNvSpPr>
            <a:spLocks noGrp="1"/>
          </p:cNvSpPr>
          <p:nvPr>
            <p:ph type="ctrTitle" hasCustomPrompt="1"/>
          </p:nvPr>
        </p:nvSpPr>
        <p:spPr>
          <a:xfrm>
            <a:off x="761285" y="3865447"/>
            <a:ext cx="3858768"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 Can be two lines</a:t>
            </a:r>
          </a:p>
        </p:txBody>
      </p:sp>
      <p:cxnSp>
        <p:nvCxnSpPr>
          <p:cNvPr id="30" name="Accent Mark">
            <a:extLst>
              <a:ext uri="{FF2B5EF4-FFF2-40B4-BE49-F238E27FC236}">
                <a16:creationId xmlns:a16="http://schemas.microsoft.com/office/drawing/2014/main" id="{E49858FD-5B30-664F-B296-FE24945A1C1D}"/>
              </a:ext>
            </a:extLst>
          </p:cNvPr>
          <p:cNvCxnSpPr>
            <a:cxnSpLocks/>
          </p:cNvCxnSpPr>
          <p:nvPr/>
        </p:nvCxnSpPr>
        <p:spPr>
          <a:xfrm flipH="1">
            <a:off x="768095" y="51435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36" name="Abstract Cloud">
            <a:extLst>
              <a:ext uri="{FF2B5EF4-FFF2-40B4-BE49-F238E27FC236}">
                <a16:creationId xmlns:a16="http://schemas.microsoft.com/office/drawing/2014/main" id="{B7375D1A-37E5-9944-B20F-89A6520B8A9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58952" y="758952"/>
            <a:ext cx="3858767" cy="3031889"/>
          </a:xfrm>
          <a:prstGeom prst="rect">
            <a:avLst/>
          </a:prstGeom>
        </p:spPr>
      </p:pic>
    </p:spTree>
    <p:extLst>
      <p:ext uri="{BB962C8B-B14F-4D97-AF65-F5344CB8AC3E}">
        <p14:creationId xmlns:p14="http://schemas.microsoft.com/office/powerpoint/2010/main" val="416576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 Title">
    <p:bg>
      <p:bgPr>
        <a:solidFill>
          <a:schemeClr val="bg2"/>
        </a:solidFill>
        <a:effectLst/>
      </p:bgPr>
    </p:bg>
    <p:spTree>
      <p:nvGrpSpPr>
        <p:cNvPr id="1" name=""/>
        <p:cNvGrpSpPr/>
        <p:nvPr/>
      </p:nvGrpSpPr>
      <p:grpSpPr>
        <a:xfrm>
          <a:off x="0" y="0"/>
          <a:ext cx="0" cy="0"/>
          <a:chOff x="0" y="0"/>
          <a:chExt cx="0" cy="0"/>
        </a:xfrm>
      </p:grpSpPr>
      <p:pic>
        <p:nvPicPr>
          <p:cNvPr id="13" name="Data Texture Cloud">
            <a:extLst>
              <a:ext uri="{FF2B5EF4-FFF2-40B4-BE49-F238E27FC236}">
                <a16:creationId xmlns:a16="http://schemas.microsoft.com/office/drawing/2014/main" id="{A96A34BF-1E0A-1545-9385-60E322784B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4835"/>
          <a:stretch/>
        </p:blipFill>
        <p:spPr>
          <a:xfrm flipH="1">
            <a:off x="-1" y="1179012"/>
            <a:ext cx="2890514" cy="1677919"/>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5" name="OSPA Footer Tag">
            <a:extLst>
              <a:ext uri="{FF2B5EF4-FFF2-40B4-BE49-F238E27FC236}">
                <a16:creationId xmlns:a16="http://schemas.microsoft.com/office/drawing/2014/main" id="{650D8F7E-66E8-F246-8E3A-D2FD9564637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48946" y="6501702"/>
            <a:ext cx="2436584" cy="209676"/>
          </a:xfrm>
          <a:prstGeom prst="rect">
            <a:avLst/>
          </a:prstGeom>
        </p:spPr>
      </p:pic>
      <p:sp>
        <p:nvSpPr>
          <p:cNvPr id="10" name="Text Field">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a:t>
            </a:r>
          </a:p>
        </p:txBody>
      </p:sp>
      <p:cxnSp>
        <p:nvCxnSpPr>
          <p:cNvPr id="26" name="Accent Mark">
            <a:extLst>
              <a:ext uri="{FF2B5EF4-FFF2-40B4-BE49-F238E27FC236}">
                <a16:creationId xmlns:a16="http://schemas.microsoft.com/office/drawing/2014/main" id="{0128FA38-C7A0-1C40-B6A7-8B991B8BE254}"/>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latin typeface="Georgia" panose="02040502050405020303" pitchFamily="18" charset="0"/>
              </a:defRPr>
            </a:lvl1pPr>
          </a:lstStyle>
          <a:p>
            <a:r>
              <a:rPr lang="en-US" dirty="0"/>
              <a:t>Title goes here (up to two lines) </a:t>
            </a:r>
          </a:p>
        </p:txBody>
      </p:sp>
      <p:pic>
        <p:nvPicPr>
          <p:cNvPr id="27" name="Oracle Logo">
            <a:extLst>
              <a:ext uri="{FF2B5EF4-FFF2-40B4-BE49-F238E27FC236}">
                <a16:creationId xmlns:a16="http://schemas.microsoft.com/office/drawing/2014/main" id="{4CBFB345-7BA7-0F4A-9E93-37E587DAA3A0}"/>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3682" y="726541"/>
            <a:ext cx="2331720" cy="489374"/>
          </a:xfrm>
          <a:prstGeom prst="rect">
            <a:avLst/>
          </a:prstGeom>
        </p:spPr>
      </p:pic>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ark - Learner Introductions">
    <p:bg>
      <p:bgPr>
        <a:solidFill>
          <a:schemeClr val="tx2"/>
        </a:solidFill>
        <a:effectLst/>
      </p:bgPr>
    </p:bg>
    <p:spTree>
      <p:nvGrpSpPr>
        <p:cNvPr id="1" name=""/>
        <p:cNvGrpSpPr/>
        <p:nvPr/>
      </p:nvGrpSpPr>
      <p:grpSpPr>
        <a:xfrm>
          <a:off x="0" y="0"/>
          <a:ext cx="0" cy="0"/>
          <a:chOff x="0" y="0"/>
          <a:chExt cx="0" cy="0"/>
        </a:xfrm>
      </p:grpSpPr>
      <p:pic>
        <p:nvPicPr>
          <p:cNvPr id="4" name="Data Texture Image" descr="A picture containing coral, fabric, animal&#10;&#10;Description automatically generated">
            <a:extLst>
              <a:ext uri="{FF2B5EF4-FFF2-40B4-BE49-F238E27FC236}">
                <a16:creationId xmlns:a16="http://schemas.microsoft.com/office/drawing/2014/main" id="{5C73BF8D-B4A3-AB48-BF1C-DB31035958B9}"/>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25"/>
          <a:stretch/>
        </p:blipFill>
        <p:spPr>
          <a:xfrm>
            <a:off x="0" y="0"/>
            <a:ext cx="4873752"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36" name="Abstract Cloud">
            <a:extLst>
              <a:ext uri="{FF2B5EF4-FFF2-40B4-BE49-F238E27FC236}">
                <a16:creationId xmlns:a16="http://schemas.microsoft.com/office/drawing/2014/main" id="{B7375D1A-37E5-9944-B20F-89A6520B8A9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58952" y="758952"/>
            <a:ext cx="3858767" cy="3031889"/>
          </a:xfrm>
          <a:prstGeom prst="rect">
            <a:avLst/>
          </a:prstGeom>
        </p:spPr>
      </p:pic>
      <p:sp>
        <p:nvSpPr>
          <p:cNvPr id="12" name="Text Field">
            <a:extLst>
              <a:ext uri="{FF2B5EF4-FFF2-40B4-BE49-F238E27FC236}">
                <a16:creationId xmlns:a16="http://schemas.microsoft.com/office/drawing/2014/main" id="{F7BE0FCD-0C70-6D4C-9832-D7146E34591A}"/>
              </a:ext>
            </a:extLst>
          </p:cNvPr>
          <p:cNvSpPr>
            <a:spLocks noGrp="1"/>
          </p:cNvSpPr>
          <p:nvPr>
            <p:ph type="body" sz="quarter" idx="12"/>
          </p:nvPr>
        </p:nvSpPr>
        <p:spPr>
          <a:xfrm>
            <a:off x="5126736" y="758952"/>
            <a:ext cx="6303264" cy="5340096"/>
          </a:xfrm>
        </p:spPr>
        <p:txBody>
          <a:bodyPr anchor="ctr" anchorCtr="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ubhead">
            <a:extLst>
              <a:ext uri="{FF2B5EF4-FFF2-40B4-BE49-F238E27FC236}">
                <a16:creationId xmlns:a16="http://schemas.microsoft.com/office/drawing/2014/main" id="{E74BF7FE-890A-6349-AEDF-76E7BE160E62}"/>
              </a:ext>
            </a:extLst>
          </p:cNvPr>
          <p:cNvSpPr>
            <a:spLocks noGrp="1"/>
          </p:cNvSpPr>
          <p:nvPr>
            <p:ph type="body" sz="quarter" idx="33" hasCustomPrompt="1"/>
          </p:nvPr>
        </p:nvSpPr>
        <p:spPr>
          <a:xfrm>
            <a:off x="758952" y="5408041"/>
            <a:ext cx="3862531" cy="6909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br>
              <a:rPr lang="en-US" dirty="0"/>
            </a:br>
            <a:r>
              <a:rPr lang="en-US" dirty="0"/>
              <a:t>Can extend up to two lines</a:t>
            </a:r>
          </a:p>
        </p:txBody>
      </p:sp>
      <p:sp>
        <p:nvSpPr>
          <p:cNvPr id="19" name="Title">
            <a:extLst>
              <a:ext uri="{FF2B5EF4-FFF2-40B4-BE49-F238E27FC236}">
                <a16:creationId xmlns:a16="http://schemas.microsoft.com/office/drawing/2014/main" id="{762E03D6-BE55-AE41-B7AE-780B901DBF6B}"/>
              </a:ext>
            </a:extLst>
          </p:cNvPr>
          <p:cNvSpPr>
            <a:spLocks noGrp="1"/>
          </p:cNvSpPr>
          <p:nvPr>
            <p:ph type="ctrTitle" hasCustomPrompt="1"/>
          </p:nvPr>
        </p:nvSpPr>
        <p:spPr>
          <a:xfrm>
            <a:off x="761285" y="3865447"/>
            <a:ext cx="3858768"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Can be two lines</a:t>
            </a:r>
          </a:p>
        </p:txBody>
      </p:sp>
      <p:cxnSp>
        <p:nvCxnSpPr>
          <p:cNvPr id="20" name="Accent Mark">
            <a:extLst>
              <a:ext uri="{FF2B5EF4-FFF2-40B4-BE49-F238E27FC236}">
                <a16:creationId xmlns:a16="http://schemas.microsoft.com/office/drawing/2014/main" id="{524654AC-1F55-794F-9D34-B8989F179876}"/>
              </a:ext>
            </a:extLst>
          </p:cNvPr>
          <p:cNvCxnSpPr>
            <a:cxnSpLocks/>
          </p:cNvCxnSpPr>
          <p:nvPr userDrawn="1"/>
        </p:nvCxnSpPr>
        <p:spPr>
          <a:xfrm flipH="1">
            <a:off x="768095" y="51435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986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Light - What You Will Learn">
    <p:bg>
      <p:bgPr>
        <a:solidFill>
          <a:schemeClr val="bg2"/>
        </a:solidFill>
        <a:effectLst/>
      </p:bgPr>
    </p:bg>
    <p:spTree>
      <p:nvGrpSpPr>
        <p:cNvPr id="1" name=""/>
        <p:cNvGrpSpPr/>
        <p:nvPr/>
      </p:nvGrpSpPr>
      <p:grpSpPr>
        <a:xfrm>
          <a:off x="0" y="0"/>
          <a:ext cx="0" cy="0"/>
          <a:chOff x="0" y="0"/>
          <a:chExt cx="0" cy="0"/>
        </a:xfrm>
      </p:grpSpPr>
      <p:pic>
        <p:nvPicPr>
          <p:cNvPr id="3" name="Data Texture Image" descr="A picture containing green, circuit, fabric&#10;&#10;Description automatically generated">
            <a:extLst>
              <a:ext uri="{FF2B5EF4-FFF2-40B4-BE49-F238E27FC236}">
                <a16:creationId xmlns:a16="http://schemas.microsoft.com/office/drawing/2014/main" id="{E392EAD0-4770-A44C-BCEE-1E6F098B48A6}"/>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25"/>
          <a:stretch/>
        </p:blipFill>
        <p:spPr>
          <a:xfrm>
            <a:off x="0" y="0"/>
            <a:ext cx="4873752"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Text Field">
            <a:extLst>
              <a:ext uri="{FF2B5EF4-FFF2-40B4-BE49-F238E27FC236}">
                <a16:creationId xmlns:a16="http://schemas.microsoft.com/office/drawing/2014/main" id="{19B2D8A9-675B-AB4C-A429-5F6600F297B3}"/>
              </a:ext>
            </a:extLst>
          </p:cNvPr>
          <p:cNvSpPr>
            <a:spLocks noGrp="1"/>
          </p:cNvSpPr>
          <p:nvPr>
            <p:ph type="body" sz="quarter" idx="12"/>
          </p:nvPr>
        </p:nvSpPr>
        <p:spPr>
          <a:xfrm>
            <a:off x="5126736" y="758952"/>
            <a:ext cx="6303264" cy="5340096"/>
          </a:xfrm>
        </p:spPr>
        <p:txBody>
          <a:bodyPr anchor="ctr"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Subhead">
            <a:extLst>
              <a:ext uri="{FF2B5EF4-FFF2-40B4-BE49-F238E27FC236}">
                <a16:creationId xmlns:a16="http://schemas.microsoft.com/office/drawing/2014/main" id="{C92C421B-52AD-114F-8E7E-EA4FD675A014}"/>
              </a:ext>
            </a:extLst>
          </p:cNvPr>
          <p:cNvSpPr>
            <a:spLocks noGrp="1"/>
          </p:cNvSpPr>
          <p:nvPr>
            <p:ph type="body" sz="quarter" idx="33" hasCustomPrompt="1"/>
          </p:nvPr>
        </p:nvSpPr>
        <p:spPr>
          <a:xfrm>
            <a:off x="758952" y="5408041"/>
            <a:ext cx="3862531" cy="6909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br>
              <a:rPr lang="en-US" dirty="0"/>
            </a:br>
            <a:r>
              <a:rPr lang="en-US" dirty="0"/>
              <a:t>Can extend up to two lines</a:t>
            </a:r>
          </a:p>
        </p:txBody>
      </p:sp>
      <p:sp>
        <p:nvSpPr>
          <p:cNvPr id="27" name="Title">
            <a:extLst>
              <a:ext uri="{FF2B5EF4-FFF2-40B4-BE49-F238E27FC236}">
                <a16:creationId xmlns:a16="http://schemas.microsoft.com/office/drawing/2014/main" id="{BB84D32E-20FA-BC41-A559-EF0A224BC6AC}"/>
              </a:ext>
            </a:extLst>
          </p:cNvPr>
          <p:cNvSpPr>
            <a:spLocks noGrp="1"/>
          </p:cNvSpPr>
          <p:nvPr>
            <p:ph type="ctrTitle" hasCustomPrompt="1"/>
          </p:nvPr>
        </p:nvSpPr>
        <p:spPr>
          <a:xfrm>
            <a:off x="761285" y="3865447"/>
            <a:ext cx="3858768"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 Can be two lines</a:t>
            </a:r>
          </a:p>
        </p:txBody>
      </p:sp>
      <p:cxnSp>
        <p:nvCxnSpPr>
          <p:cNvPr id="30" name="Accent Mark">
            <a:extLst>
              <a:ext uri="{FF2B5EF4-FFF2-40B4-BE49-F238E27FC236}">
                <a16:creationId xmlns:a16="http://schemas.microsoft.com/office/drawing/2014/main" id="{E49858FD-5B30-664F-B296-FE24945A1C1D}"/>
              </a:ext>
            </a:extLst>
          </p:cNvPr>
          <p:cNvCxnSpPr>
            <a:cxnSpLocks/>
          </p:cNvCxnSpPr>
          <p:nvPr/>
        </p:nvCxnSpPr>
        <p:spPr>
          <a:xfrm flipH="1">
            <a:off x="768095" y="51435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36" name="Abstract Cloud">
            <a:extLst>
              <a:ext uri="{FF2B5EF4-FFF2-40B4-BE49-F238E27FC236}">
                <a16:creationId xmlns:a16="http://schemas.microsoft.com/office/drawing/2014/main" id="{B7375D1A-37E5-9944-B20F-89A6520B8A9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58952" y="758952"/>
            <a:ext cx="3858767" cy="3031889"/>
          </a:xfrm>
          <a:prstGeom prst="rect">
            <a:avLst/>
          </a:prstGeom>
        </p:spPr>
      </p:pic>
    </p:spTree>
    <p:extLst>
      <p:ext uri="{BB962C8B-B14F-4D97-AF65-F5344CB8AC3E}">
        <p14:creationId xmlns:p14="http://schemas.microsoft.com/office/powerpoint/2010/main" val="292403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ark - What You Will Learn">
    <p:bg>
      <p:bgPr>
        <a:solidFill>
          <a:schemeClr val="tx2"/>
        </a:solidFill>
        <a:effectLst/>
      </p:bgPr>
    </p:bg>
    <p:spTree>
      <p:nvGrpSpPr>
        <p:cNvPr id="1" name=""/>
        <p:cNvGrpSpPr/>
        <p:nvPr/>
      </p:nvGrpSpPr>
      <p:grpSpPr>
        <a:xfrm>
          <a:off x="0" y="0"/>
          <a:ext cx="0" cy="0"/>
          <a:chOff x="0" y="0"/>
          <a:chExt cx="0" cy="0"/>
        </a:xfrm>
      </p:grpSpPr>
      <p:pic>
        <p:nvPicPr>
          <p:cNvPr id="4" name="Data Texture Image" descr="A close up of a map&#10;&#10;Description automatically generated">
            <a:extLst>
              <a:ext uri="{FF2B5EF4-FFF2-40B4-BE49-F238E27FC236}">
                <a16:creationId xmlns:a16="http://schemas.microsoft.com/office/drawing/2014/main" id="{61C5D79E-3120-564B-BE7E-D7F38A044C6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25"/>
          <a:stretch/>
        </p:blipFill>
        <p:spPr>
          <a:xfrm>
            <a:off x="0" y="0"/>
            <a:ext cx="4873752"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36" name="Abstract Cloud">
            <a:extLst>
              <a:ext uri="{FF2B5EF4-FFF2-40B4-BE49-F238E27FC236}">
                <a16:creationId xmlns:a16="http://schemas.microsoft.com/office/drawing/2014/main" id="{B7375D1A-37E5-9944-B20F-89A6520B8A9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58952" y="758952"/>
            <a:ext cx="3858767" cy="3031889"/>
          </a:xfrm>
          <a:prstGeom prst="rect">
            <a:avLst/>
          </a:prstGeom>
        </p:spPr>
      </p:pic>
      <p:sp>
        <p:nvSpPr>
          <p:cNvPr id="12" name="Text Field">
            <a:extLst>
              <a:ext uri="{FF2B5EF4-FFF2-40B4-BE49-F238E27FC236}">
                <a16:creationId xmlns:a16="http://schemas.microsoft.com/office/drawing/2014/main" id="{74EE137A-953A-A841-9F6F-0FEB1E71797C}"/>
              </a:ext>
            </a:extLst>
          </p:cNvPr>
          <p:cNvSpPr>
            <a:spLocks noGrp="1"/>
          </p:cNvSpPr>
          <p:nvPr>
            <p:ph type="body" sz="quarter" idx="12"/>
          </p:nvPr>
        </p:nvSpPr>
        <p:spPr>
          <a:xfrm>
            <a:off x="5126736" y="758952"/>
            <a:ext cx="6303264" cy="5340096"/>
          </a:xfrm>
        </p:spPr>
        <p:txBody>
          <a:bodyPr anchor="ctr" anchorCtr="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ubhead">
            <a:extLst>
              <a:ext uri="{FF2B5EF4-FFF2-40B4-BE49-F238E27FC236}">
                <a16:creationId xmlns:a16="http://schemas.microsoft.com/office/drawing/2014/main" id="{0A9D24FB-311E-C34D-84D6-C4AC941A7703}"/>
              </a:ext>
            </a:extLst>
          </p:cNvPr>
          <p:cNvSpPr>
            <a:spLocks noGrp="1"/>
          </p:cNvSpPr>
          <p:nvPr>
            <p:ph type="body" sz="quarter" idx="33" hasCustomPrompt="1"/>
          </p:nvPr>
        </p:nvSpPr>
        <p:spPr>
          <a:xfrm>
            <a:off x="758952" y="5408041"/>
            <a:ext cx="3862531" cy="6909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br>
              <a:rPr lang="en-US" dirty="0"/>
            </a:br>
            <a:r>
              <a:rPr lang="en-US" dirty="0"/>
              <a:t>Can extend up to two lines</a:t>
            </a:r>
          </a:p>
        </p:txBody>
      </p:sp>
      <p:sp>
        <p:nvSpPr>
          <p:cNvPr id="19" name="Title">
            <a:extLst>
              <a:ext uri="{FF2B5EF4-FFF2-40B4-BE49-F238E27FC236}">
                <a16:creationId xmlns:a16="http://schemas.microsoft.com/office/drawing/2014/main" id="{AC45CF4F-B045-3046-AE34-A1ABE29D572C}"/>
              </a:ext>
            </a:extLst>
          </p:cNvPr>
          <p:cNvSpPr>
            <a:spLocks noGrp="1"/>
          </p:cNvSpPr>
          <p:nvPr>
            <p:ph type="ctrTitle" hasCustomPrompt="1"/>
          </p:nvPr>
        </p:nvSpPr>
        <p:spPr>
          <a:xfrm>
            <a:off x="761285" y="3865447"/>
            <a:ext cx="3858768"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Can be two lines</a:t>
            </a:r>
          </a:p>
        </p:txBody>
      </p:sp>
      <p:cxnSp>
        <p:nvCxnSpPr>
          <p:cNvPr id="20" name="Accent Mark">
            <a:extLst>
              <a:ext uri="{FF2B5EF4-FFF2-40B4-BE49-F238E27FC236}">
                <a16:creationId xmlns:a16="http://schemas.microsoft.com/office/drawing/2014/main" id="{AE21254F-D669-2E4F-A9FB-689FF8C836D8}"/>
              </a:ext>
            </a:extLst>
          </p:cNvPr>
          <p:cNvCxnSpPr>
            <a:cxnSpLocks/>
          </p:cNvCxnSpPr>
          <p:nvPr userDrawn="1"/>
        </p:nvCxnSpPr>
        <p:spPr>
          <a:xfrm flipH="1">
            <a:off x="768095" y="51435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65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Light - Agenda">
    <p:bg>
      <p:bgPr>
        <a:solidFill>
          <a:schemeClr val="bg2"/>
        </a:solidFill>
        <a:effectLst/>
      </p:bgPr>
    </p:bg>
    <p:spTree>
      <p:nvGrpSpPr>
        <p:cNvPr id="1" name=""/>
        <p:cNvGrpSpPr/>
        <p:nvPr/>
      </p:nvGrpSpPr>
      <p:grpSpPr>
        <a:xfrm>
          <a:off x="0" y="0"/>
          <a:ext cx="0" cy="0"/>
          <a:chOff x="0" y="0"/>
          <a:chExt cx="0" cy="0"/>
        </a:xfrm>
      </p:grpSpPr>
      <p:pic>
        <p:nvPicPr>
          <p:cNvPr id="5" name="Data Texture Image">
            <a:extLst>
              <a:ext uri="{FF2B5EF4-FFF2-40B4-BE49-F238E27FC236}">
                <a16:creationId xmlns:a16="http://schemas.microsoft.com/office/drawing/2014/main" id="{937D0BD7-AC2F-8A4E-A1FD-CB367DBF30AB}"/>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25"/>
          <a:stretch/>
        </p:blipFill>
        <p:spPr>
          <a:xfrm>
            <a:off x="0" y="0"/>
            <a:ext cx="4873752"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Text Field">
            <a:extLst>
              <a:ext uri="{FF2B5EF4-FFF2-40B4-BE49-F238E27FC236}">
                <a16:creationId xmlns:a16="http://schemas.microsoft.com/office/drawing/2014/main" id="{19B2D8A9-675B-AB4C-A429-5F6600F297B3}"/>
              </a:ext>
            </a:extLst>
          </p:cNvPr>
          <p:cNvSpPr>
            <a:spLocks noGrp="1"/>
          </p:cNvSpPr>
          <p:nvPr>
            <p:ph type="body" sz="quarter" idx="12"/>
          </p:nvPr>
        </p:nvSpPr>
        <p:spPr>
          <a:xfrm>
            <a:off x="5126736" y="758952"/>
            <a:ext cx="6303264" cy="5340096"/>
          </a:xfrm>
        </p:spPr>
        <p:txBody>
          <a:bodyPr anchor="ctr"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Subhead">
            <a:extLst>
              <a:ext uri="{FF2B5EF4-FFF2-40B4-BE49-F238E27FC236}">
                <a16:creationId xmlns:a16="http://schemas.microsoft.com/office/drawing/2014/main" id="{C92C421B-52AD-114F-8E7E-EA4FD675A014}"/>
              </a:ext>
            </a:extLst>
          </p:cNvPr>
          <p:cNvSpPr>
            <a:spLocks noGrp="1"/>
          </p:cNvSpPr>
          <p:nvPr>
            <p:ph type="body" sz="quarter" idx="33" hasCustomPrompt="1"/>
          </p:nvPr>
        </p:nvSpPr>
        <p:spPr>
          <a:xfrm>
            <a:off x="758952" y="5408041"/>
            <a:ext cx="3862531" cy="6909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br>
              <a:rPr lang="en-US" dirty="0"/>
            </a:br>
            <a:r>
              <a:rPr lang="en-US" dirty="0"/>
              <a:t>Can extend up to two lines</a:t>
            </a:r>
          </a:p>
        </p:txBody>
      </p:sp>
      <p:sp>
        <p:nvSpPr>
          <p:cNvPr id="27" name="Title">
            <a:extLst>
              <a:ext uri="{FF2B5EF4-FFF2-40B4-BE49-F238E27FC236}">
                <a16:creationId xmlns:a16="http://schemas.microsoft.com/office/drawing/2014/main" id="{BB84D32E-20FA-BC41-A559-EF0A224BC6AC}"/>
              </a:ext>
            </a:extLst>
          </p:cNvPr>
          <p:cNvSpPr>
            <a:spLocks noGrp="1"/>
          </p:cNvSpPr>
          <p:nvPr>
            <p:ph type="ctrTitle" hasCustomPrompt="1"/>
          </p:nvPr>
        </p:nvSpPr>
        <p:spPr>
          <a:xfrm>
            <a:off x="761285" y="3865447"/>
            <a:ext cx="3858768"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 Can be two lines</a:t>
            </a:r>
          </a:p>
        </p:txBody>
      </p:sp>
      <p:cxnSp>
        <p:nvCxnSpPr>
          <p:cNvPr id="30" name="Accent Mark">
            <a:extLst>
              <a:ext uri="{FF2B5EF4-FFF2-40B4-BE49-F238E27FC236}">
                <a16:creationId xmlns:a16="http://schemas.microsoft.com/office/drawing/2014/main" id="{E49858FD-5B30-664F-B296-FE24945A1C1D}"/>
              </a:ext>
            </a:extLst>
          </p:cNvPr>
          <p:cNvCxnSpPr>
            <a:cxnSpLocks/>
          </p:cNvCxnSpPr>
          <p:nvPr/>
        </p:nvCxnSpPr>
        <p:spPr>
          <a:xfrm flipH="1">
            <a:off x="768095" y="51435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36" name="Abstract Cloud">
            <a:extLst>
              <a:ext uri="{FF2B5EF4-FFF2-40B4-BE49-F238E27FC236}">
                <a16:creationId xmlns:a16="http://schemas.microsoft.com/office/drawing/2014/main" id="{B7375D1A-37E5-9944-B20F-89A6520B8A9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58952" y="758952"/>
            <a:ext cx="3858767" cy="3031889"/>
          </a:xfrm>
          <a:prstGeom prst="rect">
            <a:avLst/>
          </a:prstGeom>
        </p:spPr>
      </p:pic>
    </p:spTree>
    <p:extLst>
      <p:ext uri="{BB962C8B-B14F-4D97-AF65-F5344CB8AC3E}">
        <p14:creationId xmlns:p14="http://schemas.microsoft.com/office/powerpoint/2010/main" val="325427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ark - Agenda">
    <p:bg>
      <p:bgPr>
        <a:solidFill>
          <a:schemeClr val="tx2"/>
        </a:solidFill>
        <a:effectLst/>
      </p:bgPr>
    </p:bg>
    <p:spTree>
      <p:nvGrpSpPr>
        <p:cNvPr id="1" name=""/>
        <p:cNvGrpSpPr/>
        <p:nvPr/>
      </p:nvGrpSpPr>
      <p:grpSpPr>
        <a:xfrm>
          <a:off x="0" y="0"/>
          <a:ext cx="0" cy="0"/>
          <a:chOff x="0" y="0"/>
          <a:chExt cx="0" cy="0"/>
        </a:xfrm>
      </p:grpSpPr>
      <p:pic>
        <p:nvPicPr>
          <p:cNvPr id="4" name="Data Texture Image" descr="A close up of a logo&#10;&#10;Description automatically generated">
            <a:extLst>
              <a:ext uri="{FF2B5EF4-FFF2-40B4-BE49-F238E27FC236}">
                <a16:creationId xmlns:a16="http://schemas.microsoft.com/office/drawing/2014/main" id="{D0D7CA21-FE15-1E46-A6C1-26E2CE89F369}"/>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25"/>
          <a:stretch/>
        </p:blipFill>
        <p:spPr>
          <a:xfrm>
            <a:off x="0" y="0"/>
            <a:ext cx="4873752"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36" name="Abstract Cloud">
            <a:extLst>
              <a:ext uri="{FF2B5EF4-FFF2-40B4-BE49-F238E27FC236}">
                <a16:creationId xmlns:a16="http://schemas.microsoft.com/office/drawing/2014/main" id="{B7375D1A-37E5-9944-B20F-89A6520B8A9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58952" y="758952"/>
            <a:ext cx="3858767" cy="3031889"/>
          </a:xfrm>
          <a:prstGeom prst="rect">
            <a:avLst/>
          </a:prstGeom>
        </p:spPr>
      </p:pic>
      <p:sp>
        <p:nvSpPr>
          <p:cNvPr id="12" name="Text Field">
            <a:extLst>
              <a:ext uri="{FF2B5EF4-FFF2-40B4-BE49-F238E27FC236}">
                <a16:creationId xmlns:a16="http://schemas.microsoft.com/office/drawing/2014/main" id="{45843EE0-3668-C642-A34B-2F40428DDCBE}"/>
              </a:ext>
            </a:extLst>
          </p:cNvPr>
          <p:cNvSpPr>
            <a:spLocks noGrp="1"/>
          </p:cNvSpPr>
          <p:nvPr>
            <p:ph type="body" sz="quarter" idx="12"/>
          </p:nvPr>
        </p:nvSpPr>
        <p:spPr>
          <a:xfrm>
            <a:off x="5126736" y="758952"/>
            <a:ext cx="6303264" cy="5340096"/>
          </a:xfrm>
        </p:spPr>
        <p:txBody>
          <a:bodyPr anchor="ctr" anchorCtr="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ubhead">
            <a:extLst>
              <a:ext uri="{FF2B5EF4-FFF2-40B4-BE49-F238E27FC236}">
                <a16:creationId xmlns:a16="http://schemas.microsoft.com/office/drawing/2014/main" id="{47923BBA-083D-114F-A564-DD1D828500B1}"/>
              </a:ext>
            </a:extLst>
          </p:cNvPr>
          <p:cNvSpPr>
            <a:spLocks noGrp="1"/>
          </p:cNvSpPr>
          <p:nvPr>
            <p:ph type="body" sz="quarter" idx="33" hasCustomPrompt="1"/>
          </p:nvPr>
        </p:nvSpPr>
        <p:spPr>
          <a:xfrm>
            <a:off x="758952" y="5408041"/>
            <a:ext cx="3862531" cy="6909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br>
              <a:rPr lang="en-US" dirty="0"/>
            </a:br>
            <a:r>
              <a:rPr lang="en-US" dirty="0"/>
              <a:t>Can extend up to two lines</a:t>
            </a:r>
          </a:p>
        </p:txBody>
      </p:sp>
      <p:sp>
        <p:nvSpPr>
          <p:cNvPr id="20" name="Title">
            <a:extLst>
              <a:ext uri="{FF2B5EF4-FFF2-40B4-BE49-F238E27FC236}">
                <a16:creationId xmlns:a16="http://schemas.microsoft.com/office/drawing/2014/main" id="{745490D0-87B4-1D4B-97B6-ED5C9E25914A}"/>
              </a:ext>
            </a:extLst>
          </p:cNvPr>
          <p:cNvSpPr>
            <a:spLocks noGrp="1"/>
          </p:cNvSpPr>
          <p:nvPr>
            <p:ph type="ctrTitle" hasCustomPrompt="1"/>
          </p:nvPr>
        </p:nvSpPr>
        <p:spPr>
          <a:xfrm>
            <a:off x="761285" y="3865447"/>
            <a:ext cx="3858768"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Can be two lines</a:t>
            </a:r>
          </a:p>
        </p:txBody>
      </p:sp>
      <p:cxnSp>
        <p:nvCxnSpPr>
          <p:cNvPr id="21" name="Accent Mark">
            <a:extLst>
              <a:ext uri="{FF2B5EF4-FFF2-40B4-BE49-F238E27FC236}">
                <a16:creationId xmlns:a16="http://schemas.microsoft.com/office/drawing/2014/main" id="{3B464BCB-B252-AD4C-8A31-8E933000ED9D}"/>
              </a:ext>
            </a:extLst>
          </p:cNvPr>
          <p:cNvCxnSpPr>
            <a:cxnSpLocks/>
          </p:cNvCxnSpPr>
          <p:nvPr userDrawn="1"/>
        </p:nvCxnSpPr>
        <p:spPr>
          <a:xfrm flipH="1">
            <a:off x="768095" y="51435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2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Light - Ground Rules">
    <p:bg>
      <p:bgPr>
        <a:solidFill>
          <a:schemeClr val="bg2"/>
        </a:solidFill>
        <a:effectLst/>
      </p:bgPr>
    </p:bg>
    <p:spTree>
      <p:nvGrpSpPr>
        <p:cNvPr id="1" name=""/>
        <p:cNvGrpSpPr/>
        <p:nvPr/>
      </p:nvGrpSpPr>
      <p:grpSpPr>
        <a:xfrm>
          <a:off x="0" y="0"/>
          <a:ext cx="0" cy="0"/>
          <a:chOff x="0" y="0"/>
          <a:chExt cx="0" cy="0"/>
        </a:xfrm>
      </p:grpSpPr>
      <p:pic>
        <p:nvPicPr>
          <p:cNvPr id="3" name="Data Texture Image" descr="A close up of green grass&#10;&#10;Description automatically generated">
            <a:extLst>
              <a:ext uri="{FF2B5EF4-FFF2-40B4-BE49-F238E27FC236}">
                <a16:creationId xmlns:a16="http://schemas.microsoft.com/office/drawing/2014/main" id="{F9FE021C-4DD8-2044-B952-5159B2269A4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25"/>
          <a:stretch/>
        </p:blipFill>
        <p:spPr>
          <a:xfrm>
            <a:off x="0" y="0"/>
            <a:ext cx="4873752"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Text Field">
            <a:extLst>
              <a:ext uri="{FF2B5EF4-FFF2-40B4-BE49-F238E27FC236}">
                <a16:creationId xmlns:a16="http://schemas.microsoft.com/office/drawing/2014/main" id="{19B2D8A9-675B-AB4C-A429-5F6600F297B3}"/>
              </a:ext>
            </a:extLst>
          </p:cNvPr>
          <p:cNvSpPr>
            <a:spLocks noGrp="1"/>
          </p:cNvSpPr>
          <p:nvPr>
            <p:ph type="body" sz="quarter" idx="12"/>
          </p:nvPr>
        </p:nvSpPr>
        <p:spPr>
          <a:xfrm>
            <a:off x="5126736" y="758952"/>
            <a:ext cx="6303264" cy="5340096"/>
          </a:xfrm>
        </p:spPr>
        <p:txBody>
          <a:bodyPr anchor="ctr"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Subhead">
            <a:extLst>
              <a:ext uri="{FF2B5EF4-FFF2-40B4-BE49-F238E27FC236}">
                <a16:creationId xmlns:a16="http://schemas.microsoft.com/office/drawing/2014/main" id="{C92C421B-52AD-114F-8E7E-EA4FD675A014}"/>
              </a:ext>
            </a:extLst>
          </p:cNvPr>
          <p:cNvSpPr>
            <a:spLocks noGrp="1"/>
          </p:cNvSpPr>
          <p:nvPr>
            <p:ph type="body" sz="quarter" idx="33" hasCustomPrompt="1"/>
          </p:nvPr>
        </p:nvSpPr>
        <p:spPr>
          <a:xfrm>
            <a:off x="758952" y="5408041"/>
            <a:ext cx="3862531" cy="6909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br>
              <a:rPr lang="en-US" dirty="0"/>
            </a:br>
            <a:r>
              <a:rPr lang="en-US" dirty="0"/>
              <a:t>Can extend up to two lines</a:t>
            </a:r>
          </a:p>
        </p:txBody>
      </p:sp>
      <p:sp>
        <p:nvSpPr>
          <p:cNvPr id="27" name="Title">
            <a:extLst>
              <a:ext uri="{FF2B5EF4-FFF2-40B4-BE49-F238E27FC236}">
                <a16:creationId xmlns:a16="http://schemas.microsoft.com/office/drawing/2014/main" id="{BB84D32E-20FA-BC41-A559-EF0A224BC6AC}"/>
              </a:ext>
            </a:extLst>
          </p:cNvPr>
          <p:cNvSpPr>
            <a:spLocks noGrp="1"/>
          </p:cNvSpPr>
          <p:nvPr>
            <p:ph type="ctrTitle" hasCustomPrompt="1"/>
          </p:nvPr>
        </p:nvSpPr>
        <p:spPr>
          <a:xfrm>
            <a:off x="761285" y="3865447"/>
            <a:ext cx="3858768"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 Can be two lines</a:t>
            </a:r>
          </a:p>
        </p:txBody>
      </p:sp>
      <p:cxnSp>
        <p:nvCxnSpPr>
          <p:cNvPr id="30" name="Accent Mark">
            <a:extLst>
              <a:ext uri="{FF2B5EF4-FFF2-40B4-BE49-F238E27FC236}">
                <a16:creationId xmlns:a16="http://schemas.microsoft.com/office/drawing/2014/main" id="{E49858FD-5B30-664F-B296-FE24945A1C1D}"/>
              </a:ext>
            </a:extLst>
          </p:cNvPr>
          <p:cNvCxnSpPr>
            <a:cxnSpLocks/>
          </p:cNvCxnSpPr>
          <p:nvPr/>
        </p:nvCxnSpPr>
        <p:spPr>
          <a:xfrm flipH="1">
            <a:off x="768095" y="51435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36" name="Abstract Cloud">
            <a:extLst>
              <a:ext uri="{FF2B5EF4-FFF2-40B4-BE49-F238E27FC236}">
                <a16:creationId xmlns:a16="http://schemas.microsoft.com/office/drawing/2014/main" id="{B7375D1A-37E5-9944-B20F-89A6520B8A9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58952" y="758952"/>
            <a:ext cx="3858767" cy="3031889"/>
          </a:xfrm>
          <a:prstGeom prst="rect">
            <a:avLst/>
          </a:prstGeom>
        </p:spPr>
      </p:pic>
    </p:spTree>
    <p:extLst>
      <p:ext uri="{BB962C8B-B14F-4D97-AF65-F5344CB8AC3E}">
        <p14:creationId xmlns:p14="http://schemas.microsoft.com/office/powerpoint/2010/main" val="427662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ark - Ground Rules">
    <p:bg>
      <p:bgPr>
        <a:solidFill>
          <a:schemeClr val="tx2"/>
        </a:solidFill>
        <a:effectLst/>
      </p:bgPr>
    </p:bg>
    <p:spTree>
      <p:nvGrpSpPr>
        <p:cNvPr id="1" name=""/>
        <p:cNvGrpSpPr/>
        <p:nvPr/>
      </p:nvGrpSpPr>
      <p:grpSpPr>
        <a:xfrm>
          <a:off x="0" y="0"/>
          <a:ext cx="0" cy="0"/>
          <a:chOff x="0" y="0"/>
          <a:chExt cx="0" cy="0"/>
        </a:xfrm>
      </p:grpSpPr>
      <p:pic>
        <p:nvPicPr>
          <p:cNvPr id="4" name="Data Texture Image" descr="A picture containing grass, green, group, sheep&#10;&#10;Description automatically generated">
            <a:extLst>
              <a:ext uri="{FF2B5EF4-FFF2-40B4-BE49-F238E27FC236}">
                <a16:creationId xmlns:a16="http://schemas.microsoft.com/office/drawing/2014/main" id="{6BF563AA-5C0E-7E4D-840B-EE790D4B7F7D}"/>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25"/>
          <a:stretch/>
        </p:blipFill>
        <p:spPr>
          <a:xfrm>
            <a:off x="0" y="0"/>
            <a:ext cx="4873752"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36" name="Abstract Cloud">
            <a:extLst>
              <a:ext uri="{FF2B5EF4-FFF2-40B4-BE49-F238E27FC236}">
                <a16:creationId xmlns:a16="http://schemas.microsoft.com/office/drawing/2014/main" id="{B7375D1A-37E5-9944-B20F-89A6520B8A9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58952" y="758952"/>
            <a:ext cx="3858767" cy="3031889"/>
          </a:xfrm>
          <a:prstGeom prst="rect">
            <a:avLst/>
          </a:prstGeom>
        </p:spPr>
      </p:pic>
      <p:sp>
        <p:nvSpPr>
          <p:cNvPr id="12" name="Text Field">
            <a:extLst>
              <a:ext uri="{FF2B5EF4-FFF2-40B4-BE49-F238E27FC236}">
                <a16:creationId xmlns:a16="http://schemas.microsoft.com/office/drawing/2014/main" id="{B55F19AE-E470-B445-9D00-84FF2730401F}"/>
              </a:ext>
            </a:extLst>
          </p:cNvPr>
          <p:cNvSpPr>
            <a:spLocks noGrp="1"/>
          </p:cNvSpPr>
          <p:nvPr>
            <p:ph type="body" sz="quarter" idx="12"/>
          </p:nvPr>
        </p:nvSpPr>
        <p:spPr>
          <a:xfrm>
            <a:off x="5126736" y="758952"/>
            <a:ext cx="6303264" cy="5340096"/>
          </a:xfrm>
        </p:spPr>
        <p:txBody>
          <a:bodyPr anchor="ctr" anchorCtr="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ubhead">
            <a:extLst>
              <a:ext uri="{FF2B5EF4-FFF2-40B4-BE49-F238E27FC236}">
                <a16:creationId xmlns:a16="http://schemas.microsoft.com/office/drawing/2014/main" id="{BB6FB6CB-9600-E648-B391-90EB06145FFC}"/>
              </a:ext>
            </a:extLst>
          </p:cNvPr>
          <p:cNvSpPr>
            <a:spLocks noGrp="1"/>
          </p:cNvSpPr>
          <p:nvPr>
            <p:ph type="body" sz="quarter" idx="33" hasCustomPrompt="1"/>
          </p:nvPr>
        </p:nvSpPr>
        <p:spPr>
          <a:xfrm>
            <a:off x="758952" y="5408041"/>
            <a:ext cx="3862531" cy="6909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br>
              <a:rPr lang="en-US" dirty="0"/>
            </a:br>
            <a:r>
              <a:rPr lang="en-US" dirty="0"/>
              <a:t>Can extend up to two lines</a:t>
            </a:r>
          </a:p>
        </p:txBody>
      </p:sp>
      <p:sp>
        <p:nvSpPr>
          <p:cNvPr id="19" name="Title">
            <a:extLst>
              <a:ext uri="{FF2B5EF4-FFF2-40B4-BE49-F238E27FC236}">
                <a16:creationId xmlns:a16="http://schemas.microsoft.com/office/drawing/2014/main" id="{79735B43-A4A6-6E4F-BC01-86F4ABE580A2}"/>
              </a:ext>
            </a:extLst>
          </p:cNvPr>
          <p:cNvSpPr>
            <a:spLocks noGrp="1"/>
          </p:cNvSpPr>
          <p:nvPr>
            <p:ph type="ctrTitle" hasCustomPrompt="1"/>
          </p:nvPr>
        </p:nvSpPr>
        <p:spPr>
          <a:xfrm>
            <a:off x="761285" y="3865447"/>
            <a:ext cx="3858768"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Can be two lines</a:t>
            </a:r>
          </a:p>
        </p:txBody>
      </p:sp>
      <p:cxnSp>
        <p:nvCxnSpPr>
          <p:cNvPr id="20" name="Accent Mark">
            <a:extLst>
              <a:ext uri="{FF2B5EF4-FFF2-40B4-BE49-F238E27FC236}">
                <a16:creationId xmlns:a16="http://schemas.microsoft.com/office/drawing/2014/main" id="{A72E5941-6353-2D46-AB0F-E697C24B073F}"/>
              </a:ext>
            </a:extLst>
          </p:cNvPr>
          <p:cNvCxnSpPr>
            <a:cxnSpLocks/>
          </p:cNvCxnSpPr>
          <p:nvPr userDrawn="1"/>
        </p:nvCxnSpPr>
        <p:spPr>
          <a:xfrm flipH="1">
            <a:off x="768095" y="51435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77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Light - Activity">
    <p:bg>
      <p:bgPr>
        <a:solidFill>
          <a:schemeClr val="bg2"/>
        </a:solidFill>
        <a:effectLst/>
      </p:bgPr>
    </p:bg>
    <p:spTree>
      <p:nvGrpSpPr>
        <p:cNvPr id="1" name=""/>
        <p:cNvGrpSpPr/>
        <p:nvPr/>
      </p:nvGrpSpPr>
      <p:grpSpPr>
        <a:xfrm>
          <a:off x="0" y="0"/>
          <a:ext cx="0" cy="0"/>
          <a:chOff x="0" y="0"/>
          <a:chExt cx="0" cy="0"/>
        </a:xfrm>
      </p:grpSpPr>
      <p:pic>
        <p:nvPicPr>
          <p:cNvPr id="6" name="Data Texture Image" descr="A close up of a green field&#10;&#10;Description automatically generated">
            <a:extLst>
              <a:ext uri="{FF2B5EF4-FFF2-40B4-BE49-F238E27FC236}">
                <a16:creationId xmlns:a16="http://schemas.microsoft.com/office/drawing/2014/main" id="{12BFC9B7-0720-944D-80F3-26B1C5DFA14B}"/>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25"/>
          <a:stretch/>
        </p:blipFill>
        <p:spPr>
          <a:xfrm>
            <a:off x="0" y="0"/>
            <a:ext cx="4873752"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Text Field">
            <a:extLst>
              <a:ext uri="{FF2B5EF4-FFF2-40B4-BE49-F238E27FC236}">
                <a16:creationId xmlns:a16="http://schemas.microsoft.com/office/drawing/2014/main" id="{19B2D8A9-675B-AB4C-A429-5F6600F297B3}"/>
              </a:ext>
            </a:extLst>
          </p:cNvPr>
          <p:cNvSpPr>
            <a:spLocks noGrp="1"/>
          </p:cNvSpPr>
          <p:nvPr>
            <p:ph type="body" sz="quarter" idx="12"/>
          </p:nvPr>
        </p:nvSpPr>
        <p:spPr>
          <a:xfrm>
            <a:off x="5126736" y="758952"/>
            <a:ext cx="6303264" cy="5340096"/>
          </a:xfrm>
        </p:spPr>
        <p:txBody>
          <a:bodyPr anchor="ctr"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Subhead">
            <a:extLst>
              <a:ext uri="{FF2B5EF4-FFF2-40B4-BE49-F238E27FC236}">
                <a16:creationId xmlns:a16="http://schemas.microsoft.com/office/drawing/2014/main" id="{C92C421B-52AD-114F-8E7E-EA4FD675A014}"/>
              </a:ext>
            </a:extLst>
          </p:cNvPr>
          <p:cNvSpPr>
            <a:spLocks noGrp="1"/>
          </p:cNvSpPr>
          <p:nvPr>
            <p:ph type="body" sz="quarter" idx="33" hasCustomPrompt="1"/>
          </p:nvPr>
        </p:nvSpPr>
        <p:spPr>
          <a:xfrm>
            <a:off x="758952" y="5408041"/>
            <a:ext cx="3862531" cy="6909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br>
              <a:rPr lang="en-US" dirty="0"/>
            </a:br>
            <a:r>
              <a:rPr lang="en-US" dirty="0"/>
              <a:t>Can extend up to two lines</a:t>
            </a:r>
          </a:p>
        </p:txBody>
      </p:sp>
      <p:sp>
        <p:nvSpPr>
          <p:cNvPr id="27" name="Title">
            <a:extLst>
              <a:ext uri="{FF2B5EF4-FFF2-40B4-BE49-F238E27FC236}">
                <a16:creationId xmlns:a16="http://schemas.microsoft.com/office/drawing/2014/main" id="{BB84D32E-20FA-BC41-A559-EF0A224BC6AC}"/>
              </a:ext>
            </a:extLst>
          </p:cNvPr>
          <p:cNvSpPr>
            <a:spLocks noGrp="1"/>
          </p:cNvSpPr>
          <p:nvPr>
            <p:ph type="ctrTitle" hasCustomPrompt="1"/>
          </p:nvPr>
        </p:nvSpPr>
        <p:spPr>
          <a:xfrm>
            <a:off x="761285" y="3865447"/>
            <a:ext cx="3858768"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 Can be two lines</a:t>
            </a:r>
          </a:p>
        </p:txBody>
      </p:sp>
      <p:cxnSp>
        <p:nvCxnSpPr>
          <p:cNvPr id="30" name="Accent Mark">
            <a:extLst>
              <a:ext uri="{FF2B5EF4-FFF2-40B4-BE49-F238E27FC236}">
                <a16:creationId xmlns:a16="http://schemas.microsoft.com/office/drawing/2014/main" id="{E49858FD-5B30-664F-B296-FE24945A1C1D}"/>
              </a:ext>
            </a:extLst>
          </p:cNvPr>
          <p:cNvCxnSpPr>
            <a:cxnSpLocks/>
          </p:cNvCxnSpPr>
          <p:nvPr/>
        </p:nvCxnSpPr>
        <p:spPr>
          <a:xfrm flipH="1">
            <a:off x="768095" y="51435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36" name="Abstract Cloud">
            <a:extLst>
              <a:ext uri="{FF2B5EF4-FFF2-40B4-BE49-F238E27FC236}">
                <a16:creationId xmlns:a16="http://schemas.microsoft.com/office/drawing/2014/main" id="{B7375D1A-37E5-9944-B20F-89A6520B8A9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58952" y="758952"/>
            <a:ext cx="3858767" cy="3031889"/>
          </a:xfrm>
          <a:prstGeom prst="rect">
            <a:avLst/>
          </a:prstGeom>
        </p:spPr>
      </p:pic>
    </p:spTree>
    <p:extLst>
      <p:ext uri="{BB962C8B-B14F-4D97-AF65-F5344CB8AC3E}">
        <p14:creationId xmlns:p14="http://schemas.microsoft.com/office/powerpoint/2010/main" val="913640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ark - Activity">
    <p:bg>
      <p:bgPr>
        <a:solidFill>
          <a:schemeClr val="tx2"/>
        </a:solidFill>
        <a:effectLst/>
      </p:bgPr>
    </p:bg>
    <p:spTree>
      <p:nvGrpSpPr>
        <p:cNvPr id="1" name=""/>
        <p:cNvGrpSpPr/>
        <p:nvPr/>
      </p:nvGrpSpPr>
      <p:grpSpPr>
        <a:xfrm>
          <a:off x="0" y="0"/>
          <a:ext cx="0" cy="0"/>
          <a:chOff x="0" y="0"/>
          <a:chExt cx="0" cy="0"/>
        </a:xfrm>
      </p:grpSpPr>
      <p:pic>
        <p:nvPicPr>
          <p:cNvPr id="4" name="Data Texture Image" descr="A picture containing grass, dog, green, sheep&#10;&#10;Description automatically generated">
            <a:extLst>
              <a:ext uri="{FF2B5EF4-FFF2-40B4-BE49-F238E27FC236}">
                <a16:creationId xmlns:a16="http://schemas.microsoft.com/office/drawing/2014/main" id="{8D10B6EB-10F3-7244-9109-EF5409432511}"/>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25"/>
          <a:stretch/>
        </p:blipFill>
        <p:spPr>
          <a:xfrm>
            <a:off x="0" y="0"/>
            <a:ext cx="4873752"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36" name="Abstract Cloud">
            <a:extLst>
              <a:ext uri="{FF2B5EF4-FFF2-40B4-BE49-F238E27FC236}">
                <a16:creationId xmlns:a16="http://schemas.microsoft.com/office/drawing/2014/main" id="{B7375D1A-37E5-9944-B20F-89A6520B8A9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58952" y="758952"/>
            <a:ext cx="3858767" cy="3031889"/>
          </a:xfrm>
          <a:prstGeom prst="rect">
            <a:avLst/>
          </a:prstGeom>
        </p:spPr>
      </p:pic>
      <p:sp>
        <p:nvSpPr>
          <p:cNvPr id="12" name="Text Field">
            <a:extLst>
              <a:ext uri="{FF2B5EF4-FFF2-40B4-BE49-F238E27FC236}">
                <a16:creationId xmlns:a16="http://schemas.microsoft.com/office/drawing/2014/main" id="{0DF12272-26FF-CB42-A2DF-6917EDD83821}"/>
              </a:ext>
            </a:extLst>
          </p:cNvPr>
          <p:cNvSpPr>
            <a:spLocks noGrp="1"/>
          </p:cNvSpPr>
          <p:nvPr>
            <p:ph type="body" sz="quarter" idx="12"/>
          </p:nvPr>
        </p:nvSpPr>
        <p:spPr>
          <a:xfrm>
            <a:off x="5126736" y="758952"/>
            <a:ext cx="6303264" cy="5340096"/>
          </a:xfrm>
        </p:spPr>
        <p:txBody>
          <a:bodyPr anchor="ctr" anchorCtr="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ubhead">
            <a:extLst>
              <a:ext uri="{FF2B5EF4-FFF2-40B4-BE49-F238E27FC236}">
                <a16:creationId xmlns:a16="http://schemas.microsoft.com/office/drawing/2014/main" id="{5E033D74-93ED-5245-9C7D-AF8C352077B6}"/>
              </a:ext>
            </a:extLst>
          </p:cNvPr>
          <p:cNvSpPr>
            <a:spLocks noGrp="1"/>
          </p:cNvSpPr>
          <p:nvPr>
            <p:ph type="body" sz="quarter" idx="33" hasCustomPrompt="1"/>
          </p:nvPr>
        </p:nvSpPr>
        <p:spPr>
          <a:xfrm>
            <a:off x="758952" y="5408041"/>
            <a:ext cx="3862531" cy="6909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br>
              <a:rPr lang="en-US" dirty="0"/>
            </a:br>
            <a:r>
              <a:rPr lang="en-US" dirty="0"/>
              <a:t>Can extend up to two lines</a:t>
            </a:r>
          </a:p>
        </p:txBody>
      </p:sp>
      <p:sp>
        <p:nvSpPr>
          <p:cNvPr id="19" name="Title">
            <a:extLst>
              <a:ext uri="{FF2B5EF4-FFF2-40B4-BE49-F238E27FC236}">
                <a16:creationId xmlns:a16="http://schemas.microsoft.com/office/drawing/2014/main" id="{5CEB3677-D621-BA46-9297-6DB132978736}"/>
              </a:ext>
            </a:extLst>
          </p:cNvPr>
          <p:cNvSpPr>
            <a:spLocks noGrp="1"/>
          </p:cNvSpPr>
          <p:nvPr>
            <p:ph type="ctrTitle" hasCustomPrompt="1"/>
          </p:nvPr>
        </p:nvSpPr>
        <p:spPr>
          <a:xfrm>
            <a:off x="761285" y="3865447"/>
            <a:ext cx="3858768"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Can be two lines</a:t>
            </a:r>
          </a:p>
        </p:txBody>
      </p:sp>
      <p:cxnSp>
        <p:nvCxnSpPr>
          <p:cNvPr id="20" name="Accent Mark">
            <a:extLst>
              <a:ext uri="{FF2B5EF4-FFF2-40B4-BE49-F238E27FC236}">
                <a16:creationId xmlns:a16="http://schemas.microsoft.com/office/drawing/2014/main" id="{50A2A866-965C-134A-9DFB-379C6361D33B}"/>
              </a:ext>
            </a:extLst>
          </p:cNvPr>
          <p:cNvCxnSpPr>
            <a:cxnSpLocks/>
          </p:cNvCxnSpPr>
          <p:nvPr userDrawn="1"/>
        </p:nvCxnSpPr>
        <p:spPr>
          <a:xfrm flipH="1">
            <a:off x="768095" y="51435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904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Light - Summary of Learning">
    <p:bg>
      <p:bgPr>
        <a:solidFill>
          <a:schemeClr val="bg2"/>
        </a:solidFill>
        <a:effectLst/>
      </p:bgPr>
    </p:bg>
    <p:spTree>
      <p:nvGrpSpPr>
        <p:cNvPr id="1" name=""/>
        <p:cNvGrpSpPr/>
        <p:nvPr/>
      </p:nvGrpSpPr>
      <p:grpSpPr>
        <a:xfrm>
          <a:off x="0" y="0"/>
          <a:ext cx="0" cy="0"/>
          <a:chOff x="0" y="0"/>
          <a:chExt cx="0" cy="0"/>
        </a:xfrm>
      </p:grpSpPr>
      <p:pic>
        <p:nvPicPr>
          <p:cNvPr id="3" name="Data Texture Image" descr="A close up of green grass&#10;&#10;Description automatically generated">
            <a:extLst>
              <a:ext uri="{FF2B5EF4-FFF2-40B4-BE49-F238E27FC236}">
                <a16:creationId xmlns:a16="http://schemas.microsoft.com/office/drawing/2014/main" id="{AD9CC8CD-07CE-1A45-B6C4-A4F0C216FB55}"/>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25"/>
          <a:stretch/>
        </p:blipFill>
        <p:spPr>
          <a:xfrm>
            <a:off x="0" y="0"/>
            <a:ext cx="4873752"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Text Field">
            <a:extLst>
              <a:ext uri="{FF2B5EF4-FFF2-40B4-BE49-F238E27FC236}">
                <a16:creationId xmlns:a16="http://schemas.microsoft.com/office/drawing/2014/main" id="{19B2D8A9-675B-AB4C-A429-5F6600F297B3}"/>
              </a:ext>
            </a:extLst>
          </p:cNvPr>
          <p:cNvSpPr>
            <a:spLocks noGrp="1"/>
          </p:cNvSpPr>
          <p:nvPr>
            <p:ph type="body" sz="quarter" idx="12"/>
          </p:nvPr>
        </p:nvSpPr>
        <p:spPr>
          <a:xfrm>
            <a:off x="5126736" y="758952"/>
            <a:ext cx="6303264" cy="5340096"/>
          </a:xfrm>
        </p:spPr>
        <p:txBody>
          <a:bodyPr anchor="ctr"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Subhead">
            <a:extLst>
              <a:ext uri="{FF2B5EF4-FFF2-40B4-BE49-F238E27FC236}">
                <a16:creationId xmlns:a16="http://schemas.microsoft.com/office/drawing/2014/main" id="{C92C421B-52AD-114F-8E7E-EA4FD675A014}"/>
              </a:ext>
            </a:extLst>
          </p:cNvPr>
          <p:cNvSpPr>
            <a:spLocks noGrp="1"/>
          </p:cNvSpPr>
          <p:nvPr>
            <p:ph type="body" sz="quarter" idx="33" hasCustomPrompt="1"/>
          </p:nvPr>
        </p:nvSpPr>
        <p:spPr>
          <a:xfrm>
            <a:off x="758952" y="5408041"/>
            <a:ext cx="3862531" cy="6909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br>
              <a:rPr lang="en-US" dirty="0"/>
            </a:br>
            <a:r>
              <a:rPr lang="en-US" dirty="0"/>
              <a:t>Can extend up to two lines</a:t>
            </a:r>
          </a:p>
        </p:txBody>
      </p:sp>
      <p:sp>
        <p:nvSpPr>
          <p:cNvPr id="27" name="Title">
            <a:extLst>
              <a:ext uri="{FF2B5EF4-FFF2-40B4-BE49-F238E27FC236}">
                <a16:creationId xmlns:a16="http://schemas.microsoft.com/office/drawing/2014/main" id="{BB84D32E-20FA-BC41-A559-EF0A224BC6AC}"/>
              </a:ext>
            </a:extLst>
          </p:cNvPr>
          <p:cNvSpPr>
            <a:spLocks noGrp="1"/>
          </p:cNvSpPr>
          <p:nvPr>
            <p:ph type="ctrTitle" hasCustomPrompt="1"/>
          </p:nvPr>
        </p:nvSpPr>
        <p:spPr>
          <a:xfrm>
            <a:off x="761285" y="3865447"/>
            <a:ext cx="3858768"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 Can be two lines</a:t>
            </a:r>
          </a:p>
        </p:txBody>
      </p:sp>
      <p:cxnSp>
        <p:nvCxnSpPr>
          <p:cNvPr id="30" name="Accent Mark">
            <a:extLst>
              <a:ext uri="{FF2B5EF4-FFF2-40B4-BE49-F238E27FC236}">
                <a16:creationId xmlns:a16="http://schemas.microsoft.com/office/drawing/2014/main" id="{E49858FD-5B30-664F-B296-FE24945A1C1D}"/>
              </a:ext>
            </a:extLst>
          </p:cNvPr>
          <p:cNvCxnSpPr>
            <a:cxnSpLocks/>
          </p:cNvCxnSpPr>
          <p:nvPr/>
        </p:nvCxnSpPr>
        <p:spPr>
          <a:xfrm flipH="1">
            <a:off x="768095" y="51435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36" name="Abstract Cloud">
            <a:extLst>
              <a:ext uri="{FF2B5EF4-FFF2-40B4-BE49-F238E27FC236}">
                <a16:creationId xmlns:a16="http://schemas.microsoft.com/office/drawing/2014/main" id="{B7375D1A-37E5-9944-B20F-89A6520B8A9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58952" y="758952"/>
            <a:ext cx="3858767" cy="3031889"/>
          </a:xfrm>
          <a:prstGeom prst="rect">
            <a:avLst/>
          </a:prstGeom>
        </p:spPr>
      </p:pic>
    </p:spTree>
    <p:extLst>
      <p:ext uri="{BB962C8B-B14F-4D97-AF65-F5344CB8AC3E}">
        <p14:creationId xmlns:p14="http://schemas.microsoft.com/office/powerpoint/2010/main" val="341415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 Title">
    <p:bg>
      <p:bgPr>
        <a:solidFill>
          <a:schemeClr val="tx1"/>
        </a:solidFill>
        <a:effectLst/>
      </p:bgPr>
    </p:bg>
    <p:spTree>
      <p:nvGrpSpPr>
        <p:cNvPr id="1" name=""/>
        <p:cNvGrpSpPr/>
        <p:nvPr/>
      </p:nvGrpSpPr>
      <p:grpSpPr>
        <a:xfrm>
          <a:off x="0" y="0"/>
          <a:ext cx="0" cy="0"/>
          <a:chOff x="0" y="0"/>
          <a:chExt cx="0" cy="0"/>
        </a:xfrm>
      </p:grpSpPr>
      <p:pic>
        <p:nvPicPr>
          <p:cNvPr id="5" name="Data Texture Cloud">
            <a:extLst>
              <a:ext uri="{FF2B5EF4-FFF2-40B4-BE49-F238E27FC236}">
                <a16:creationId xmlns:a16="http://schemas.microsoft.com/office/drawing/2014/main" id="{69E8962B-1EEF-2B4C-BB20-FCE8104EC66D}"/>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34723"/>
          <a:stretch/>
        </p:blipFill>
        <p:spPr>
          <a:xfrm flipH="1">
            <a:off x="-1" y="1179011"/>
            <a:ext cx="2900875" cy="1681057"/>
          </a:xfrm>
          <a:prstGeom prst="rect">
            <a:avLst/>
          </a:prstGeom>
        </p:spPr>
      </p:pic>
      <p:pic>
        <p:nvPicPr>
          <p:cNvPr id="13" name="OSPA Footer Tag">
            <a:extLst>
              <a:ext uri="{FF2B5EF4-FFF2-40B4-BE49-F238E27FC236}">
                <a16:creationId xmlns:a16="http://schemas.microsoft.com/office/drawing/2014/main" id="{8A5A17F6-9778-154E-A3F8-4B0B7B1F62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8948" y="6501702"/>
            <a:ext cx="2436579" cy="209676"/>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26" name="Accent Mark">
            <a:extLst>
              <a:ext uri="{FF2B5EF4-FFF2-40B4-BE49-F238E27FC236}">
                <a16:creationId xmlns:a16="http://schemas.microsoft.com/office/drawing/2014/main" id="{0128FA38-C7A0-1C40-B6A7-8B991B8BE254}"/>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(up to two lines) </a:t>
            </a:r>
          </a:p>
        </p:txBody>
      </p:sp>
      <p:pic>
        <p:nvPicPr>
          <p:cNvPr id="27" name="Oracle Logo">
            <a:extLst>
              <a:ext uri="{FF2B5EF4-FFF2-40B4-BE49-F238E27FC236}">
                <a16:creationId xmlns:a16="http://schemas.microsoft.com/office/drawing/2014/main" id="{4CBFB345-7BA7-0F4A-9E93-37E587DAA3A0}"/>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3682" y="726541"/>
            <a:ext cx="2331720" cy="489373"/>
          </a:xfrm>
          <a:prstGeom prst="rect">
            <a:avLst/>
          </a:prstGeom>
        </p:spPr>
      </p:pic>
      <p:sp>
        <p:nvSpPr>
          <p:cNvPr id="10" name="Text Field">
            <a:extLst>
              <a:ext uri="{FF2B5EF4-FFF2-40B4-BE49-F238E27FC236}">
                <a16:creationId xmlns:a16="http://schemas.microsoft.com/office/drawing/2014/main" id="{3B955B49-F36B-EB4F-AB69-FBF0ADA0BF96}"/>
              </a:ext>
            </a:extLst>
          </p:cNvPr>
          <p:cNvSpPr>
            <a:spLocks noGrp="1"/>
          </p:cNvSpPr>
          <p:nvPr>
            <p:ph type="body" sz="quarter" idx="36" hasCustomPrompt="1"/>
          </p:nvPr>
        </p:nvSpPr>
        <p:spPr>
          <a:xfrm>
            <a:off x="1018030" y="4706392"/>
            <a:ext cx="5077970" cy="895181"/>
          </a:xfrm>
        </p:spPr>
        <p:txBody>
          <a:bodyPr>
            <a:noAutofit/>
          </a:bodyPr>
          <a:lstStyle>
            <a:lvl1pPr>
              <a:defRPr>
                <a:solidFill>
                  <a:schemeClr val="bg1"/>
                </a:solidFill>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F5080E03-4D40-2D4C-B9AE-5A941EDB1135}"/>
              </a:ext>
            </a:extLst>
          </p:cNvPr>
          <p:cNvSpPr>
            <a:spLocks noGrp="1"/>
          </p:cNvSpPr>
          <p:nvPr>
            <p:ph type="body" sz="quarter" idx="37" hasCustomPrompt="1"/>
          </p:nvPr>
        </p:nvSpPr>
        <p:spPr>
          <a:xfrm>
            <a:off x="1018030" y="4368799"/>
            <a:ext cx="5077970" cy="266291"/>
          </a:xfrm>
        </p:spPr>
        <p:txBody>
          <a:bodyPr>
            <a:noAutofit/>
          </a:bodyPr>
          <a:lstStyle>
            <a:lvl1pPr>
              <a:defRPr b="1">
                <a:solidFill>
                  <a:schemeClr val="bg1"/>
                </a:solidFill>
              </a:defRPr>
            </a:lvl1pPr>
          </a:lstStyle>
          <a:p>
            <a:pPr lvl="0"/>
            <a:r>
              <a:rPr lang="en-US" dirty="0"/>
              <a:t>Name</a:t>
            </a:r>
          </a:p>
        </p:txBody>
      </p:sp>
    </p:spTree>
    <p:extLst>
      <p:ext uri="{BB962C8B-B14F-4D97-AF65-F5344CB8AC3E}">
        <p14:creationId xmlns:p14="http://schemas.microsoft.com/office/powerpoint/2010/main" val="245295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Dark - Summary of Learning">
    <p:bg>
      <p:bgPr>
        <a:solidFill>
          <a:schemeClr val="tx2"/>
        </a:solidFill>
        <a:effectLst/>
      </p:bgPr>
    </p:bg>
    <p:spTree>
      <p:nvGrpSpPr>
        <p:cNvPr id="1" name=""/>
        <p:cNvGrpSpPr/>
        <p:nvPr/>
      </p:nvGrpSpPr>
      <p:grpSpPr>
        <a:xfrm>
          <a:off x="0" y="0"/>
          <a:ext cx="0" cy="0"/>
          <a:chOff x="0" y="0"/>
          <a:chExt cx="0" cy="0"/>
        </a:xfrm>
      </p:grpSpPr>
      <p:pic>
        <p:nvPicPr>
          <p:cNvPr id="4" name="Data Texture Image" descr="Water next to the ocean&#10;&#10;Description automatically generated">
            <a:extLst>
              <a:ext uri="{FF2B5EF4-FFF2-40B4-BE49-F238E27FC236}">
                <a16:creationId xmlns:a16="http://schemas.microsoft.com/office/drawing/2014/main" id="{64ED7512-DE6F-E248-9947-685C7CEEB86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25"/>
          <a:stretch/>
        </p:blipFill>
        <p:spPr>
          <a:xfrm>
            <a:off x="0" y="0"/>
            <a:ext cx="4873752"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36" name="Abstract Cloud">
            <a:extLst>
              <a:ext uri="{FF2B5EF4-FFF2-40B4-BE49-F238E27FC236}">
                <a16:creationId xmlns:a16="http://schemas.microsoft.com/office/drawing/2014/main" id="{B7375D1A-37E5-9944-B20F-89A6520B8A9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58952" y="758952"/>
            <a:ext cx="3858767" cy="3031889"/>
          </a:xfrm>
          <a:prstGeom prst="rect">
            <a:avLst/>
          </a:prstGeom>
        </p:spPr>
      </p:pic>
      <p:sp>
        <p:nvSpPr>
          <p:cNvPr id="12" name="Text Field">
            <a:extLst>
              <a:ext uri="{FF2B5EF4-FFF2-40B4-BE49-F238E27FC236}">
                <a16:creationId xmlns:a16="http://schemas.microsoft.com/office/drawing/2014/main" id="{4B2A863F-F59E-284D-9C93-73AA38AB9D9A}"/>
              </a:ext>
            </a:extLst>
          </p:cNvPr>
          <p:cNvSpPr>
            <a:spLocks noGrp="1"/>
          </p:cNvSpPr>
          <p:nvPr>
            <p:ph type="body" sz="quarter" idx="12"/>
          </p:nvPr>
        </p:nvSpPr>
        <p:spPr>
          <a:xfrm>
            <a:off x="5126736" y="758952"/>
            <a:ext cx="6303264" cy="5340096"/>
          </a:xfrm>
        </p:spPr>
        <p:txBody>
          <a:bodyPr anchor="ctr" anchorCtr="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ubhead">
            <a:extLst>
              <a:ext uri="{FF2B5EF4-FFF2-40B4-BE49-F238E27FC236}">
                <a16:creationId xmlns:a16="http://schemas.microsoft.com/office/drawing/2014/main" id="{A014369B-5D6E-AE41-B852-078C0FC78396}"/>
              </a:ext>
            </a:extLst>
          </p:cNvPr>
          <p:cNvSpPr>
            <a:spLocks noGrp="1"/>
          </p:cNvSpPr>
          <p:nvPr>
            <p:ph type="body" sz="quarter" idx="33" hasCustomPrompt="1"/>
          </p:nvPr>
        </p:nvSpPr>
        <p:spPr>
          <a:xfrm>
            <a:off x="758952" y="5408041"/>
            <a:ext cx="3862531" cy="6909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br>
              <a:rPr lang="en-US" dirty="0"/>
            </a:br>
            <a:r>
              <a:rPr lang="en-US" dirty="0"/>
              <a:t>Can extend up to two lines</a:t>
            </a:r>
          </a:p>
        </p:txBody>
      </p:sp>
      <p:sp>
        <p:nvSpPr>
          <p:cNvPr id="19" name="Title">
            <a:extLst>
              <a:ext uri="{FF2B5EF4-FFF2-40B4-BE49-F238E27FC236}">
                <a16:creationId xmlns:a16="http://schemas.microsoft.com/office/drawing/2014/main" id="{D70C21B0-DE7F-B74B-B2E9-7F7D187A9D6E}"/>
              </a:ext>
            </a:extLst>
          </p:cNvPr>
          <p:cNvSpPr>
            <a:spLocks noGrp="1"/>
          </p:cNvSpPr>
          <p:nvPr>
            <p:ph type="ctrTitle" hasCustomPrompt="1"/>
          </p:nvPr>
        </p:nvSpPr>
        <p:spPr>
          <a:xfrm>
            <a:off x="761285" y="3865447"/>
            <a:ext cx="3858768"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Can be two lines</a:t>
            </a:r>
          </a:p>
        </p:txBody>
      </p:sp>
      <p:cxnSp>
        <p:nvCxnSpPr>
          <p:cNvPr id="20" name="Accent Mark">
            <a:extLst>
              <a:ext uri="{FF2B5EF4-FFF2-40B4-BE49-F238E27FC236}">
                <a16:creationId xmlns:a16="http://schemas.microsoft.com/office/drawing/2014/main" id="{DFE66B42-6A71-BE41-AD40-ABA925546D4F}"/>
              </a:ext>
            </a:extLst>
          </p:cNvPr>
          <p:cNvCxnSpPr>
            <a:cxnSpLocks/>
          </p:cNvCxnSpPr>
          <p:nvPr userDrawn="1"/>
        </p:nvCxnSpPr>
        <p:spPr>
          <a:xfrm flipH="1">
            <a:off x="768095" y="51435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46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Light - What You Learned">
    <p:bg>
      <p:bgPr>
        <a:solidFill>
          <a:schemeClr val="bg2"/>
        </a:solidFill>
        <a:effectLst/>
      </p:bgPr>
    </p:bg>
    <p:spTree>
      <p:nvGrpSpPr>
        <p:cNvPr id="1" name=""/>
        <p:cNvGrpSpPr/>
        <p:nvPr/>
      </p:nvGrpSpPr>
      <p:grpSpPr>
        <a:xfrm>
          <a:off x="0" y="0"/>
          <a:ext cx="0" cy="0"/>
          <a:chOff x="0" y="0"/>
          <a:chExt cx="0" cy="0"/>
        </a:xfrm>
      </p:grpSpPr>
      <p:pic>
        <p:nvPicPr>
          <p:cNvPr id="6" name="Data Texture Image" descr="A close up of a sign&#10;&#10;Description automatically generated">
            <a:extLst>
              <a:ext uri="{FF2B5EF4-FFF2-40B4-BE49-F238E27FC236}">
                <a16:creationId xmlns:a16="http://schemas.microsoft.com/office/drawing/2014/main" id="{E027C026-551D-C146-B9F9-D326BBBB09D2}"/>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r="60025"/>
          <a:stretch/>
        </p:blipFill>
        <p:spPr>
          <a:xfrm>
            <a:off x="0" y="0"/>
            <a:ext cx="4873752"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Text Field">
            <a:extLst>
              <a:ext uri="{FF2B5EF4-FFF2-40B4-BE49-F238E27FC236}">
                <a16:creationId xmlns:a16="http://schemas.microsoft.com/office/drawing/2014/main" id="{19B2D8A9-675B-AB4C-A429-5F6600F297B3}"/>
              </a:ext>
            </a:extLst>
          </p:cNvPr>
          <p:cNvSpPr>
            <a:spLocks noGrp="1"/>
          </p:cNvSpPr>
          <p:nvPr>
            <p:ph type="body" sz="quarter" idx="12"/>
          </p:nvPr>
        </p:nvSpPr>
        <p:spPr>
          <a:xfrm>
            <a:off x="5126736" y="758952"/>
            <a:ext cx="6303264" cy="5340096"/>
          </a:xfrm>
        </p:spPr>
        <p:txBody>
          <a:bodyPr anchor="ctr"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Subhead">
            <a:extLst>
              <a:ext uri="{FF2B5EF4-FFF2-40B4-BE49-F238E27FC236}">
                <a16:creationId xmlns:a16="http://schemas.microsoft.com/office/drawing/2014/main" id="{C92C421B-52AD-114F-8E7E-EA4FD675A014}"/>
              </a:ext>
            </a:extLst>
          </p:cNvPr>
          <p:cNvSpPr>
            <a:spLocks noGrp="1"/>
          </p:cNvSpPr>
          <p:nvPr>
            <p:ph type="body" sz="quarter" idx="33" hasCustomPrompt="1"/>
          </p:nvPr>
        </p:nvSpPr>
        <p:spPr>
          <a:xfrm>
            <a:off x="758952" y="5408041"/>
            <a:ext cx="3862531" cy="6909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br>
              <a:rPr lang="en-US" dirty="0"/>
            </a:br>
            <a:r>
              <a:rPr lang="en-US" dirty="0"/>
              <a:t>Can extend up to two lines</a:t>
            </a:r>
          </a:p>
        </p:txBody>
      </p:sp>
      <p:sp>
        <p:nvSpPr>
          <p:cNvPr id="27" name="Title">
            <a:extLst>
              <a:ext uri="{FF2B5EF4-FFF2-40B4-BE49-F238E27FC236}">
                <a16:creationId xmlns:a16="http://schemas.microsoft.com/office/drawing/2014/main" id="{BB84D32E-20FA-BC41-A559-EF0A224BC6AC}"/>
              </a:ext>
            </a:extLst>
          </p:cNvPr>
          <p:cNvSpPr>
            <a:spLocks noGrp="1"/>
          </p:cNvSpPr>
          <p:nvPr>
            <p:ph type="ctrTitle" hasCustomPrompt="1"/>
          </p:nvPr>
        </p:nvSpPr>
        <p:spPr>
          <a:xfrm>
            <a:off x="761285" y="3865447"/>
            <a:ext cx="3858768"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 Can be two lines</a:t>
            </a:r>
          </a:p>
        </p:txBody>
      </p:sp>
      <p:cxnSp>
        <p:nvCxnSpPr>
          <p:cNvPr id="30" name="Accent Mark">
            <a:extLst>
              <a:ext uri="{FF2B5EF4-FFF2-40B4-BE49-F238E27FC236}">
                <a16:creationId xmlns:a16="http://schemas.microsoft.com/office/drawing/2014/main" id="{E49858FD-5B30-664F-B296-FE24945A1C1D}"/>
              </a:ext>
            </a:extLst>
          </p:cNvPr>
          <p:cNvCxnSpPr>
            <a:cxnSpLocks/>
          </p:cNvCxnSpPr>
          <p:nvPr/>
        </p:nvCxnSpPr>
        <p:spPr>
          <a:xfrm flipH="1">
            <a:off x="768095" y="51435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36" name="Abstract Cloud">
            <a:extLst>
              <a:ext uri="{FF2B5EF4-FFF2-40B4-BE49-F238E27FC236}">
                <a16:creationId xmlns:a16="http://schemas.microsoft.com/office/drawing/2014/main" id="{B7375D1A-37E5-9944-B20F-89A6520B8A9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58952" y="758952"/>
            <a:ext cx="3858767" cy="3031889"/>
          </a:xfrm>
          <a:prstGeom prst="rect">
            <a:avLst/>
          </a:prstGeom>
        </p:spPr>
      </p:pic>
    </p:spTree>
    <p:extLst>
      <p:ext uri="{BB962C8B-B14F-4D97-AF65-F5344CB8AC3E}">
        <p14:creationId xmlns:p14="http://schemas.microsoft.com/office/powerpoint/2010/main" val="323720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ark - What You Learned">
    <p:bg>
      <p:bgPr>
        <a:solidFill>
          <a:schemeClr val="tx2"/>
        </a:solidFill>
        <a:effectLst/>
      </p:bgPr>
    </p:bg>
    <p:spTree>
      <p:nvGrpSpPr>
        <p:cNvPr id="1" name=""/>
        <p:cNvGrpSpPr/>
        <p:nvPr/>
      </p:nvGrpSpPr>
      <p:grpSpPr>
        <a:xfrm>
          <a:off x="0" y="0"/>
          <a:ext cx="0" cy="0"/>
          <a:chOff x="0" y="0"/>
          <a:chExt cx="0" cy="0"/>
        </a:xfrm>
      </p:grpSpPr>
      <p:pic>
        <p:nvPicPr>
          <p:cNvPr id="4" name="Data Texture Image" descr="A picture containing nature, rain&#10;&#10;Description automatically generated">
            <a:extLst>
              <a:ext uri="{FF2B5EF4-FFF2-40B4-BE49-F238E27FC236}">
                <a16:creationId xmlns:a16="http://schemas.microsoft.com/office/drawing/2014/main" id="{3A418F7D-20D6-574C-8A93-CE56FA6F568E}"/>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r="60025"/>
          <a:stretch/>
        </p:blipFill>
        <p:spPr>
          <a:xfrm>
            <a:off x="0" y="0"/>
            <a:ext cx="4873752"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36" name="Abstract Cloud">
            <a:extLst>
              <a:ext uri="{FF2B5EF4-FFF2-40B4-BE49-F238E27FC236}">
                <a16:creationId xmlns:a16="http://schemas.microsoft.com/office/drawing/2014/main" id="{B7375D1A-37E5-9944-B20F-89A6520B8A9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58952" y="758952"/>
            <a:ext cx="3858767" cy="3031889"/>
          </a:xfrm>
          <a:prstGeom prst="rect">
            <a:avLst/>
          </a:prstGeom>
        </p:spPr>
      </p:pic>
      <p:sp>
        <p:nvSpPr>
          <p:cNvPr id="12" name="Text Field">
            <a:extLst>
              <a:ext uri="{FF2B5EF4-FFF2-40B4-BE49-F238E27FC236}">
                <a16:creationId xmlns:a16="http://schemas.microsoft.com/office/drawing/2014/main" id="{CC176C50-1F5A-1849-9E5F-982936D4FC7D}"/>
              </a:ext>
            </a:extLst>
          </p:cNvPr>
          <p:cNvSpPr>
            <a:spLocks noGrp="1"/>
          </p:cNvSpPr>
          <p:nvPr>
            <p:ph type="body" sz="quarter" idx="12"/>
          </p:nvPr>
        </p:nvSpPr>
        <p:spPr>
          <a:xfrm>
            <a:off x="5126736" y="758952"/>
            <a:ext cx="6303264" cy="5340096"/>
          </a:xfrm>
        </p:spPr>
        <p:txBody>
          <a:bodyPr anchor="ctr" anchorCtr="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ubhead">
            <a:extLst>
              <a:ext uri="{FF2B5EF4-FFF2-40B4-BE49-F238E27FC236}">
                <a16:creationId xmlns:a16="http://schemas.microsoft.com/office/drawing/2014/main" id="{1C624B94-FB75-944E-98A3-65BCD41FDA42}"/>
              </a:ext>
            </a:extLst>
          </p:cNvPr>
          <p:cNvSpPr>
            <a:spLocks noGrp="1"/>
          </p:cNvSpPr>
          <p:nvPr>
            <p:ph type="body" sz="quarter" idx="33" hasCustomPrompt="1"/>
          </p:nvPr>
        </p:nvSpPr>
        <p:spPr>
          <a:xfrm>
            <a:off x="758952" y="5408041"/>
            <a:ext cx="3862531" cy="6909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br>
              <a:rPr lang="en-US" dirty="0"/>
            </a:br>
            <a:r>
              <a:rPr lang="en-US" dirty="0"/>
              <a:t>Can extend up to two lines</a:t>
            </a:r>
          </a:p>
        </p:txBody>
      </p:sp>
      <p:sp>
        <p:nvSpPr>
          <p:cNvPr id="19" name="Title">
            <a:extLst>
              <a:ext uri="{FF2B5EF4-FFF2-40B4-BE49-F238E27FC236}">
                <a16:creationId xmlns:a16="http://schemas.microsoft.com/office/drawing/2014/main" id="{3796C3EC-EB73-3D43-81D8-80931D358AB5}"/>
              </a:ext>
            </a:extLst>
          </p:cNvPr>
          <p:cNvSpPr>
            <a:spLocks noGrp="1"/>
          </p:cNvSpPr>
          <p:nvPr>
            <p:ph type="ctrTitle" hasCustomPrompt="1"/>
          </p:nvPr>
        </p:nvSpPr>
        <p:spPr>
          <a:xfrm>
            <a:off x="761285" y="3865447"/>
            <a:ext cx="3858768"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Can be two lines</a:t>
            </a:r>
          </a:p>
        </p:txBody>
      </p:sp>
      <p:cxnSp>
        <p:nvCxnSpPr>
          <p:cNvPr id="20" name="Accent Mark">
            <a:extLst>
              <a:ext uri="{FF2B5EF4-FFF2-40B4-BE49-F238E27FC236}">
                <a16:creationId xmlns:a16="http://schemas.microsoft.com/office/drawing/2014/main" id="{B57BE062-DB12-B745-A20D-3E56FD7419A2}"/>
              </a:ext>
            </a:extLst>
          </p:cNvPr>
          <p:cNvCxnSpPr>
            <a:cxnSpLocks/>
          </p:cNvCxnSpPr>
          <p:nvPr userDrawn="1"/>
        </p:nvCxnSpPr>
        <p:spPr>
          <a:xfrm flipH="1">
            <a:off x="768095" y="51435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71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Light - Safe Harbor ILT">
    <p:bg>
      <p:bgPr>
        <a:solidFill>
          <a:schemeClr val="bg2"/>
        </a:solidFill>
        <a:effectLst/>
      </p:bgPr>
    </p:bg>
    <p:spTree>
      <p:nvGrpSpPr>
        <p:cNvPr id="1" name=""/>
        <p:cNvGrpSpPr/>
        <p:nvPr/>
      </p:nvGrpSpPr>
      <p:grpSpPr>
        <a:xfrm>
          <a:off x="0" y="0"/>
          <a:ext cx="0" cy="0"/>
          <a:chOff x="0" y="0"/>
          <a:chExt cx="0" cy="0"/>
        </a:xfrm>
      </p:grpSpPr>
      <p:pic>
        <p:nvPicPr>
          <p:cNvPr id="11" name="Data Texture Image" descr="A close up of a green wall&#10;&#10;Description automatically generated">
            <a:extLst>
              <a:ext uri="{FF2B5EF4-FFF2-40B4-BE49-F238E27FC236}">
                <a16:creationId xmlns:a16="http://schemas.microsoft.com/office/drawing/2014/main" id="{01DECFEA-5D69-2F4F-861D-C34965D42CC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25"/>
          <a:stretch/>
        </p:blipFill>
        <p:spPr>
          <a:xfrm>
            <a:off x="0" y="0"/>
            <a:ext cx="4873752"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Text Field">
            <a:extLst>
              <a:ext uri="{FF2B5EF4-FFF2-40B4-BE49-F238E27FC236}">
                <a16:creationId xmlns:a16="http://schemas.microsoft.com/office/drawing/2014/main" id="{19B2D8A9-675B-AB4C-A429-5F6600F297B3}"/>
              </a:ext>
            </a:extLst>
          </p:cNvPr>
          <p:cNvSpPr>
            <a:spLocks noGrp="1"/>
          </p:cNvSpPr>
          <p:nvPr>
            <p:ph type="body" sz="quarter" idx="12"/>
          </p:nvPr>
        </p:nvSpPr>
        <p:spPr>
          <a:xfrm>
            <a:off x="5126736" y="758952"/>
            <a:ext cx="6303264" cy="5340096"/>
          </a:xfrm>
        </p:spPr>
        <p:txBody>
          <a:bodyPr anchor="ctr"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Subhead">
            <a:extLst>
              <a:ext uri="{FF2B5EF4-FFF2-40B4-BE49-F238E27FC236}">
                <a16:creationId xmlns:a16="http://schemas.microsoft.com/office/drawing/2014/main" id="{C92C421B-52AD-114F-8E7E-EA4FD675A014}"/>
              </a:ext>
            </a:extLst>
          </p:cNvPr>
          <p:cNvSpPr>
            <a:spLocks noGrp="1"/>
          </p:cNvSpPr>
          <p:nvPr>
            <p:ph type="body" sz="quarter" idx="33" hasCustomPrompt="1"/>
          </p:nvPr>
        </p:nvSpPr>
        <p:spPr>
          <a:xfrm>
            <a:off x="758952" y="5408041"/>
            <a:ext cx="3862531" cy="6909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br>
              <a:rPr lang="en-US" dirty="0"/>
            </a:br>
            <a:r>
              <a:rPr lang="en-US" dirty="0"/>
              <a:t>Can extend up to two lines</a:t>
            </a:r>
          </a:p>
        </p:txBody>
      </p:sp>
      <p:sp>
        <p:nvSpPr>
          <p:cNvPr id="27" name="Title">
            <a:extLst>
              <a:ext uri="{FF2B5EF4-FFF2-40B4-BE49-F238E27FC236}">
                <a16:creationId xmlns:a16="http://schemas.microsoft.com/office/drawing/2014/main" id="{BB84D32E-20FA-BC41-A559-EF0A224BC6AC}"/>
              </a:ext>
            </a:extLst>
          </p:cNvPr>
          <p:cNvSpPr>
            <a:spLocks noGrp="1"/>
          </p:cNvSpPr>
          <p:nvPr>
            <p:ph type="ctrTitle" hasCustomPrompt="1"/>
          </p:nvPr>
        </p:nvSpPr>
        <p:spPr>
          <a:xfrm>
            <a:off x="761285" y="3865447"/>
            <a:ext cx="3858768"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 Can be two lines</a:t>
            </a:r>
          </a:p>
        </p:txBody>
      </p:sp>
      <p:cxnSp>
        <p:nvCxnSpPr>
          <p:cNvPr id="30" name="Accent Mark">
            <a:extLst>
              <a:ext uri="{FF2B5EF4-FFF2-40B4-BE49-F238E27FC236}">
                <a16:creationId xmlns:a16="http://schemas.microsoft.com/office/drawing/2014/main" id="{E49858FD-5B30-664F-B296-FE24945A1C1D}"/>
              </a:ext>
            </a:extLst>
          </p:cNvPr>
          <p:cNvCxnSpPr>
            <a:cxnSpLocks/>
          </p:cNvCxnSpPr>
          <p:nvPr/>
        </p:nvCxnSpPr>
        <p:spPr>
          <a:xfrm flipH="1">
            <a:off x="768095" y="51435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12" name="Abstract Cloud">
            <a:extLst>
              <a:ext uri="{FF2B5EF4-FFF2-40B4-BE49-F238E27FC236}">
                <a16:creationId xmlns:a16="http://schemas.microsoft.com/office/drawing/2014/main" id="{E5BDE5B2-00FA-8B45-9C70-CB30E1ADDCA9}"/>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58952" y="758952"/>
            <a:ext cx="3858767" cy="3031888"/>
          </a:xfrm>
          <a:prstGeom prst="rect">
            <a:avLst/>
          </a:prstGeom>
        </p:spPr>
      </p:pic>
    </p:spTree>
    <p:extLst>
      <p:ext uri="{BB962C8B-B14F-4D97-AF65-F5344CB8AC3E}">
        <p14:creationId xmlns:p14="http://schemas.microsoft.com/office/powerpoint/2010/main" val="74584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Dark - Safe Harbor ILT">
    <p:bg>
      <p:bgPr>
        <a:solidFill>
          <a:schemeClr val="tx2"/>
        </a:solidFill>
        <a:effectLst/>
      </p:bgPr>
    </p:bg>
    <p:spTree>
      <p:nvGrpSpPr>
        <p:cNvPr id="1" name=""/>
        <p:cNvGrpSpPr/>
        <p:nvPr/>
      </p:nvGrpSpPr>
      <p:grpSpPr>
        <a:xfrm>
          <a:off x="0" y="0"/>
          <a:ext cx="0" cy="0"/>
          <a:chOff x="0" y="0"/>
          <a:chExt cx="0" cy="0"/>
        </a:xfrm>
      </p:grpSpPr>
      <p:pic>
        <p:nvPicPr>
          <p:cNvPr id="11" name="Data Texture Image">
            <a:extLst>
              <a:ext uri="{FF2B5EF4-FFF2-40B4-BE49-F238E27FC236}">
                <a16:creationId xmlns:a16="http://schemas.microsoft.com/office/drawing/2014/main" id="{6C3E51E7-B219-2A46-8BCE-2DFC3717C909}"/>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25"/>
          <a:stretch/>
        </p:blipFill>
        <p:spPr>
          <a:xfrm>
            <a:off x="0" y="0"/>
            <a:ext cx="4873752"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2" name="Text Field">
            <a:extLst>
              <a:ext uri="{FF2B5EF4-FFF2-40B4-BE49-F238E27FC236}">
                <a16:creationId xmlns:a16="http://schemas.microsoft.com/office/drawing/2014/main" id="{CC176C50-1F5A-1849-9E5F-982936D4FC7D}"/>
              </a:ext>
            </a:extLst>
          </p:cNvPr>
          <p:cNvSpPr>
            <a:spLocks noGrp="1"/>
          </p:cNvSpPr>
          <p:nvPr>
            <p:ph type="body" sz="quarter" idx="12"/>
          </p:nvPr>
        </p:nvSpPr>
        <p:spPr>
          <a:xfrm>
            <a:off x="5126736" y="758952"/>
            <a:ext cx="6303264" cy="5340096"/>
          </a:xfrm>
        </p:spPr>
        <p:txBody>
          <a:bodyPr anchor="ctr" anchorCtr="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ubhead">
            <a:extLst>
              <a:ext uri="{FF2B5EF4-FFF2-40B4-BE49-F238E27FC236}">
                <a16:creationId xmlns:a16="http://schemas.microsoft.com/office/drawing/2014/main" id="{1C624B94-FB75-944E-98A3-65BCD41FDA42}"/>
              </a:ext>
            </a:extLst>
          </p:cNvPr>
          <p:cNvSpPr>
            <a:spLocks noGrp="1"/>
          </p:cNvSpPr>
          <p:nvPr>
            <p:ph type="body" sz="quarter" idx="33" hasCustomPrompt="1"/>
          </p:nvPr>
        </p:nvSpPr>
        <p:spPr>
          <a:xfrm>
            <a:off x="758952" y="5408041"/>
            <a:ext cx="3862531" cy="6909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br>
              <a:rPr lang="en-US" dirty="0"/>
            </a:br>
            <a:r>
              <a:rPr lang="en-US" dirty="0"/>
              <a:t>Can extend up to two lines</a:t>
            </a:r>
          </a:p>
        </p:txBody>
      </p:sp>
      <p:sp>
        <p:nvSpPr>
          <p:cNvPr id="19" name="Title">
            <a:extLst>
              <a:ext uri="{FF2B5EF4-FFF2-40B4-BE49-F238E27FC236}">
                <a16:creationId xmlns:a16="http://schemas.microsoft.com/office/drawing/2014/main" id="{3796C3EC-EB73-3D43-81D8-80931D358AB5}"/>
              </a:ext>
            </a:extLst>
          </p:cNvPr>
          <p:cNvSpPr>
            <a:spLocks noGrp="1"/>
          </p:cNvSpPr>
          <p:nvPr>
            <p:ph type="ctrTitle" hasCustomPrompt="1"/>
          </p:nvPr>
        </p:nvSpPr>
        <p:spPr>
          <a:xfrm>
            <a:off x="761285" y="3865447"/>
            <a:ext cx="3858768"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Can be two lines</a:t>
            </a:r>
          </a:p>
        </p:txBody>
      </p:sp>
      <p:cxnSp>
        <p:nvCxnSpPr>
          <p:cNvPr id="20" name="Accent Mark">
            <a:extLst>
              <a:ext uri="{FF2B5EF4-FFF2-40B4-BE49-F238E27FC236}">
                <a16:creationId xmlns:a16="http://schemas.microsoft.com/office/drawing/2014/main" id="{B57BE062-DB12-B745-A20D-3E56FD7419A2}"/>
              </a:ext>
            </a:extLst>
          </p:cNvPr>
          <p:cNvCxnSpPr>
            <a:cxnSpLocks/>
          </p:cNvCxnSpPr>
          <p:nvPr userDrawn="1"/>
        </p:nvCxnSpPr>
        <p:spPr>
          <a:xfrm flipH="1">
            <a:off x="768095" y="51435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16" name="Abstract Cloud">
            <a:extLst>
              <a:ext uri="{FF2B5EF4-FFF2-40B4-BE49-F238E27FC236}">
                <a16:creationId xmlns:a16="http://schemas.microsoft.com/office/drawing/2014/main" id="{673C3DBD-02B7-4947-A226-2DE1D419BA4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58952" y="758952"/>
            <a:ext cx="3858767" cy="3031888"/>
          </a:xfrm>
          <a:prstGeom prst="rect">
            <a:avLst/>
          </a:prstGeom>
        </p:spPr>
      </p:pic>
    </p:spTree>
    <p:extLst>
      <p:ext uri="{BB962C8B-B14F-4D97-AF65-F5344CB8AC3E}">
        <p14:creationId xmlns:p14="http://schemas.microsoft.com/office/powerpoint/2010/main" val="127088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ight - Instructor Led Training Attendance">
    <p:bg>
      <p:bgPr>
        <a:solidFill>
          <a:schemeClr val="bg2"/>
        </a:solidFill>
        <a:effectLst/>
      </p:bgPr>
    </p:bg>
    <p:spTree>
      <p:nvGrpSpPr>
        <p:cNvPr id="1" name=""/>
        <p:cNvGrpSpPr/>
        <p:nvPr/>
      </p:nvGrpSpPr>
      <p:grpSpPr>
        <a:xfrm>
          <a:off x="0" y="0"/>
          <a:ext cx="0" cy="0"/>
          <a:chOff x="0" y="0"/>
          <a:chExt cx="0" cy="0"/>
        </a:xfrm>
      </p:grpSpPr>
      <p:pic>
        <p:nvPicPr>
          <p:cNvPr id="3" name="Data Texture Image" descr="A close up of a green field&#10;&#10;Description automatically generated">
            <a:extLst>
              <a:ext uri="{FF2B5EF4-FFF2-40B4-BE49-F238E27FC236}">
                <a16:creationId xmlns:a16="http://schemas.microsoft.com/office/drawing/2014/main" id="{46943488-DC76-1B43-BDB8-A280034A049B}"/>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25"/>
          <a:stretch/>
        </p:blipFill>
        <p:spPr>
          <a:xfrm>
            <a:off x="0" y="0"/>
            <a:ext cx="4873752"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Text Field">
            <a:extLst>
              <a:ext uri="{FF2B5EF4-FFF2-40B4-BE49-F238E27FC236}">
                <a16:creationId xmlns:a16="http://schemas.microsoft.com/office/drawing/2014/main" id="{19B2D8A9-675B-AB4C-A429-5F6600F297B3}"/>
              </a:ext>
            </a:extLst>
          </p:cNvPr>
          <p:cNvSpPr>
            <a:spLocks noGrp="1"/>
          </p:cNvSpPr>
          <p:nvPr>
            <p:ph type="body" sz="quarter" idx="12"/>
          </p:nvPr>
        </p:nvSpPr>
        <p:spPr>
          <a:xfrm>
            <a:off x="5126736" y="758952"/>
            <a:ext cx="6303264" cy="5340096"/>
          </a:xfrm>
        </p:spPr>
        <p:txBody>
          <a:bodyPr anchor="ctr"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Subhead">
            <a:extLst>
              <a:ext uri="{FF2B5EF4-FFF2-40B4-BE49-F238E27FC236}">
                <a16:creationId xmlns:a16="http://schemas.microsoft.com/office/drawing/2014/main" id="{C92C421B-52AD-114F-8E7E-EA4FD675A014}"/>
              </a:ext>
            </a:extLst>
          </p:cNvPr>
          <p:cNvSpPr>
            <a:spLocks noGrp="1"/>
          </p:cNvSpPr>
          <p:nvPr>
            <p:ph type="body" sz="quarter" idx="33" hasCustomPrompt="1"/>
          </p:nvPr>
        </p:nvSpPr>
        <p:spPr>
          <a:xfrm>
            <a:off x="758952" y="5408041"/>
            <a:ext cx="3862531" cy="6909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br>
              <a:rPr lang="en-US" dirty="0"/>
            </a:br>
            <a:r>
              <a:rPr lang="en-US" dirty="0"/>
              <a:t>Can extend up to two lines</a:t>
            </a:r>
          </a:p>
        </p:txBody>
      </p:sp>
      <p:sp>
        <p:nvSpPr>
          <p:cNvPr id="27" name="Title">
            <a:extLst>
              <a:ext uri="{FF2B5EF4-FFF2-40B4-BE49-F238E27FC236}">
                <a16:creationId xmlns:a16="http://schemas.microsoft.com/office/drawing/2014/main" id="{BB84D32E-20FA-BC41-A559-EF0A224BC6AC}"/>
              </a:ext>
            </a:extLst>
          </p:cNvPr>
          <p:cNvSpPr>
            <a:spLocks noGrp="1"/>
          </p:cNvSpPr>
          <p:nvPr>
            <p:ph type="ctrTitle" hasCustomPrompt="1"/>
          </p:nvPr>
        </p:nvSpPr>
        <p:spPr>
          <a:xfrm>
            <a:off x="761285" y="3865447"/>
            <a:ext cx="3858768"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 Can be two lines</a:t>
            </a:r>
          </a:p>
        </p:txBody>
      </p:sp>
      <p:cxnSp>
        <p:nvCxnSpPr>
          <p:cNvPr id="30" name="Accent Mark">
            <a:extLst>
              <a:ext uri="{FF2B5EF4-FFF2-40B4-BE49-F238E27FC236}">
                <a16:creationId xmlns:a16="http://schemas.microsoft.com/office/drawing/2014/main" id="{E49858FD-5B30-664F-B296-FE24945A1C1D}"/>
              </a:ext>
            </a:extLst>
          </p:cNvPr>
          <p:cNvCxnSpPr>
            <a:cxnSpLocks/>
          </p:cNvCxnSpPr>
          <p:nvPr/>
        </p:nvCxnSpPr>
        <p:spPr>
          <a:xfrm flipH="1">
            <a:off x="768095" y="51435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QR Code">
            <a:extLst>
              <a:ext uri="{FF2B5EF4-FFF2-40B4-BE49-F238E27FC236}">
                <a16:creationId xmlns:a16="http://schemas.microsoft.com/office/drawing/2014/main" id="{E42A9554-38C5-6549-915D-7F8CEE5ABEE5}"/>
              </a:ext>
            </a:extLst>
          </p:cNvPr>
          <p:cNvSpPr>
            <a:spLocks noChangeAspect="1"/>
          </p:cNvSpPr>
          <p:nvPr userDrawn="1"/>
        </p:nvSpPr>
        <p:spPr>
          <a:xfrm>
            <a:off x="1172926" y="758952"/>
            <a:ext cx="3035808" cy="3035808"/>
          </a:xfrm>
          <a:prstGeom prst="roundRect">
            <a:avLst>
              <a:gd name="adj" fmla="val 3801"/>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688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ark - Instructor Led Training Attendance">
    <p:bg>
      <p:bgPr>
        <a:solidFill>
          <a:schemeClr val="tx2"/>
        </a:solidFill>
        <a:effectLst/>
      </p:bgPr>
    </p:bg>
    <p:spTree>
      <p:nvGrpSpPr>
        <p:cNvPr id="1" name=""/>
        <p:cNvGrpSpPr/>
        <p:nvPr/>
      </p:nvGrpSpPr>
      <p:grpSpPr>
        <a:xfrm>
          <a:off x="0" y="0"/>
          <a:ext cx="0" cy="0"/>
          <a:chOff x="0" y="0"/>
          <a:chExt cx="0" cy="0"/>
        </a:xfrm>
      </p:grpSpPr>
      <p:pic>
        <p:nvPicPr>
          <p:cNvPr id="6" name="Data Texture Image" descr="A picture containing water, fabric, rain, green&#10;&#10;Description automatically generated">
            <a:extLst>
              <a:ext uri="{FF2B5EF4-FFF2-40B4-BE49-F238E27FC236}">
                <a16:creationId xmlns:a16="http://schemas.microsoft.com/office/drawing/2014/main" id="{8A867077-C030-2846-A70F-F1F88C6CDFB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25"/>
          <a:stretch/>
        </p:blipFill>
        <p:spPr>
          <a:xfrm>
            <a:off x="0" y="0"/>
            <a:ext cx="4873752"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0" name="QR Code">
            <a:extLst>
              <a:ext uri="{FF2B5EF4-FFF2-40B4-BE49-F238E27FC236}">
                <a16:creationId xmlns:a16="http://schemas.microsoft.com/office/drawing/2014/main" id="{E42A9554-38C5-6549-915D-7F8CEE5ABEE5}"/>
              </a:ext>
            </a:extLst>
          </p:cNvPr>
          <p:cNvSpPr>
            <a:spLocks noChangeAspect="1"/>
          </p:cNvSpPr>
          <p:nvPr userDrawn="1"/>
        </p:nvSpPr>
        <p:spPr>
          <a:xfrm>
            <a:off x="1172926" y="758952"/>
            <a:ext cx="3035808" cy="3035808"/>
          </a:xfrm>
          <a:prstGeom prst="roundRect">
            <a:avLst>
              <a:gd name="adj" fmla="val 3801"/>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Field">
            <a:extLst>
              <a:ext uri="{FF2B5EF4-FFF2-40B4-BE49-F238E27FC236}">
                <a16:creationId xmlns:a16="http://schemas.microsoft.com/office/drawing/2014/main" id="{81A794A9-0996-9441-B34D-D97FFAF12C4D}"/>
              </a:ext>
            </a:extLst>
          </p:cNvPr>
          <p:cNvSpPr>
            <a:spLocks noGrp="1"/>
          </p:cNvSpPr>
          <p:nvPr>
            <p:ph type="body" sz="quarter" idx="12"/>
          </p:nvPr>
        </p:nvSpPr>
        <p:spPr>
          <a:xfrm>
            <a:off x="5126736" y="758952"/>
            <a:ext cx="6303264" cy="5340096"/>
          </a:xfrm>
        </p:spPr>
        <p:txBody>
          <a:bodyPr anchor="ctr" anchorCtr="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ubhead">
            <a:extLst>
              <a:ext uri="{FF2B5EF4-FFF2-40B4-BE49-F238E27FC236}">
                <a16:creationId xmlns:a16="http://schemas.microsoft.com/office/drawing/2014/main" id="{F9887370-6693-4348-BF60-CE01C33279B7}"/>
              </a:ext>
            </a:extLst>
          </p:cNvPr>
          <p:cNvSpPr>
            <a:spLocks noGrp="1"/>
          </p:cNvSpPr>
          <p:nvPr>
            <p:ph type="body" sz="quarter" idx="33" hasCustomPrompt="1"/>
          </p:nvPr>
        </p:nvSpPr>
        <p:spPr>
          <a:xfrm>
            <a:off x="758952" y="5408041"/>
            <a:ext cx="3862531" cy="690995"/>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br>
              <a:rPr lang="en-US" dirty="0"/>
            </a:br>
            <a:r>
              <a:rPr lang="en-US" dirty="0"/>
              <a:t>Can extend up to two lines</a:t>
            </a:r>
          </a:p>
        </p:txBody>
      </p:sp>
      <p:sp>
        <p:nvSpPr>
          <p:cNvPr id="19" name="Title">
            <a:extLst>
              <a:ext uri="{FF2B5EF4-FFF2-40B4-BE49-F238E27FC236}">
                <a16:creationId xmlns:a16="http://schemas.microsoft.com/office/drawing/2014/main" id="{1DC07D75-1A0C-E542-91DC-291C4692B367}"/>
              </a:ext>
            </a:extLst>
          </p:cNvPr>
          <p:cNvSpPr>
            <a:spLocks noGrp="1"/>
          </p:cNvSpPr>
          <p:nvPr>
            <p:ph type="ctrTitle" hasCustomPrompt="1"/>
          </p:nvPr>
        </p:nvSpPr>
        <p:spPr>
          <a:xfrm>
            <a:off x="761285" y="3865447"/>
            <a:ext cx="3858768"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Can be two lines</a:t>
            </a:r>
          </a:p>
        </p:txBody>
      </p:sp>
      <p:cxnSp>
        <p:nvCxnSpPr>
          <p:cNvPr id="21" name="Accent Mark">
            <a:extLst>
              <a:ext uri="{FF2B5EF4-FFF2-40B4-BE49-F238E27FC236}">
                <a16:creationId xmlns:a16="http://schemas.microsoft.com/office/drawing/2014/main" id="{0738D396-F63B-B64E-B542-23A911C2269F}"/>
              </a:ext>
            </a:extLst>
          </p:cNvPr>
          <p:cNvCxnSpPr>
            <a:cxnSpLocks/>
          </p:cNvCxnSpPr>
          <p:nvPr userDrawn="1"/>
        </p:nvCxnSpPr>
        <p:spPr>
          <a:xfrm flipH="1">
            <a:off x="768095" y="51435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28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Light - Break">
    <p:bg>
      <p:bgPr>
        <a:solidFill>
          <a:schemeClr val="bg2"/>
        </a:solidFill>
        <a:effectLst/>
      </p:bgPr>
    </p:bg>
    <p:spTree>
      <p:nvGrpSpPr>
        <p:cNvPr id="1" name=""/>
        <p:cNvGrpSpPr/>
        <p:nvPr/>
      </p:nvGrpSpPr>
      <p:grpSpPr>
        <a:xfrm>
          <a:off x="0" y="0"/>
          <a:ext cx="0" cy="0"/>
          <a:chOff x="0" y="0"/>
          <a:chExt cx="0" cy="0"/>
        </a:xfrm>
      </p:grpSpPr>
      <p:pic>
        <p:nvPicPr>
          <p:cNvPr id="12" name="Break Image">
            <a:extLst>
              <a:ext uri="{FF2B5EF4-FFF2-40B4-BE49-F238E27FC236}">
                <a16:creationId xmlns:a16="http://schemas.microsoft.com/office/drawing/2014/main" id="{2514C715-6263-C945-BFC2-ED296C1AE5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315200"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Subhead">
            <a:extLst>
              <a:ext uri="{FF2B5EF4-FFF2-40B4-BE49-F238E27FC236}">
                <a16:creationId xmlns:a16="http://schemas.microsoft.com/office/drawing/2014/main" id="{0AE54642-A043-7844-BD4F-2A569AED7340}"/>
              </a:ext>
            </a:extLst>
          </p:cNvPr>
          <p:cNvSpPr>
            <a:spLocks noGrp="1"/>
          </p:cNvSpPr>
          <p:nvPr>
            <p:ph type="body" sz="quarter" idx="34" hasCustomPrompt="1"/>
          </p:nvPr>
        </p:nvSpPr>
        <p:spPr>
          <a:xfrm>
            <a:off x="7565136" y="3682999"/>
            <a:ext cx="3858768" cy="341247"/>
          </a:xfrm>
          <a:prstGeom prst="rect">
            <a:avLst/>
          </a:prstGeom>
        </p:spPr>
        <p:txBody>
          <a:bodyPr>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24" name="Title">
            <a:extLst>
              <a:ext uri="{FF2B5EF4-FFF2-40B4-BE49-F238E27FC236}">
                <a16:creationId xmlns:a16="http://schemas.microsoft.com/office/drawing/2014/main" id="{2A8E80BB-6E19-DE40-9B37-98289F36F118}"/>
              </a:ext>
            </a:extLst>
          </p:cNvPr>
          <p:cNvSpPr>
            <a:spLocks noGrp="1"/>
          </p:cNvSpPr>
          <p:nvPr>
            <p:ph type="ctrTitle" hasCustomPrompt="1"/>
          </p:nvPr>
        </p:nvSpPr>
        <p:spPr>
          <a:xfrm>
            <a:off x="7567469" y="2148761"/>
            <a:ext cx="3858768"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 Can be two lines</a:t>
            </a:r>
          </a:p>
        </p:txBody>
      </p:sp>
      <p:cxnSp>
        <p:nvCxnSpPr>
          <p:cNvPr id="21" name="Accent Mark">
            <a:extLst>
              <a:ext uri="{FF2B5EF4-FFF2-40B4-BE49-F238E27FC236}">
                <a16:creationId xmlns:a16="http://schemas.microsoft.com/office/drawing/2014/main" id="{5E6BC7E3-83A2-BA47-99BB-CE7F203633E2}"/>
              </a:ext>
            </a:extLst>
          </p:cNvPr>
          <p:cNvCxnSpPr>
            <a:cxnSpLocks/>
          </p:cNvCxnSpPr>
          <p:nvPr userDrawn="1"/>
        </p:nvCxnSpPr>
        <p:spPr>
          <a:xfrm flipH="1">
            <a:off x="7574279"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25" name="Abstract Cloud">
            <a:extLst>
              <a:ext uri="{FF2B5EF4-FFF2-40B4-BE49-F238E27FC236}">
                <a16:creationId xmlns:a16="http://schemas.microsoft.com/office/drawing/2014/main" id="{93BA2956-D417-FA43-9B16-14CF14BFB2B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flipH="1">
            <a:off x="8697432" y="240478"/>
            <a:ext cx="3494566" cy="1653965"/>
          </a:xfrm>
          <a:prstGeom prst="rect">
            <a:avLst/>
          </a:prstGeom>
        </p:spPr>
      </p:pic>
    </p:spTree>
    <p:extLst>
      <p:ext uri="{BB962C8B-B14F-4D97-AF65-F5344CB8AC3E}">
        <p14:creationId xmlns:p14="http://schemas.microsoft.com/office/powerpoint/2010/main" val="174086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ark - Break">
    <p:bg>
      <p:bgPr>
        <a:solidFill>
          <a:schemeClr val="tx2"/>
        </a:solidFill>
        <a:effectLst/>
      </p:bgPr>
    </p:bg>
    <p:spTree>
      <p:nvGrpSpPr>
        <p:cNvPr id="1" name=""/>
        <p:cNvGrpSpPr/>
        <p:nvPr/>
      </p:nvGrpSpPr>
      <p:grpSpPr>
        <a:xfrm>
          <a:off x="0" y="0"/>
          <a:ext cx="0" cy="0"/>
          <a:chOff x="0" y="0"/>
          <a:chExt cx="0" cy="0"/>
        </a:xfrm>
      </p:grpSpPr>
      <p:pic>
        <p:nvPicPr>
          <p:cNvPr id="12" name="Break Image">
            <a:extLst>
              <a:ext uri="{FF2B5EF4-FFF2-40B4-BE49-F238E27FC236}">
                <a16:creationId xmlns:a16="http://schemas.microsoft.com/office/drawing/2014/main" id="{2514C715-6263-C945-BFC2-ED296C1AE5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315200"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Subhead">
            <a:extLst>
              <a:ext uri="{FF2B5EF4-FFF2-40B4-BE49-F238E27FC236}">
                <a16:creationId xmlns:a16="http://schemas.microsoft.com/office/drawing/2014/main" id="{0AE54642-A043-7844-BD4F-2A569AED7340}"/>
              </a:ext>
            </a:extLst>
          </p:cNvPr>
          <p:cNvSpPr>
            <a:spLocks noGrp="1"/>
          </p:cNvSpPr>
          <p:nvPr>
            <p:ph type="body" sz="quarter" idx="34" hasCustomPrompt="1"/>
          </p:nvPr>
        </p:nvSpPr>
        <p:spPr>
          <a:xfrm>
            <a:off x="7565136" y="3682999"/>
            <a:ext cx="3858768" cy="341247"/>
          </a:xfrm>
          <a:prstGeom prst="rect">
            <a:avLst/>
          </a:prstGeom>
        </p:spPr>
        <p:txBody>
          <a:bodyPr>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11" name="Title">
            <a:extLst>
              <a:ext uri="{FF2B5EF4-FFF2-40B4-BE49-F238E27FC236}">
                <a16:creationId xmlns:a16="http://schemas.microsoft.com/office/drawing/2014/main" id="{079C67DF-561A-CB48-95DE-A1A7EF98C558}"/>
              </a:ext>
            </a:extLst>
          </p:cNvPr>
          <p:cNvSpPr>
            <a:spLocks noGrp="1"/>
          </p:cNvSpPr>
          <p:nvPr>
            <p:ph type="ctrTitle" hasCustomPrompt="1"/>
          </p:nvPr>
        </p:nvSpPr>
        <p:spPr>
          <a:xfrm>
            <a:off x="7567469" y="2148761"/>
            <a:ext cx="3858768"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Can be two lines</a:t>
            </a:r>
          </a:p>
        </p:txBody>
      </p:sp>
      <p:cxnSp>
        <p:nvCxnSpPr>
          <p:cNvPr id="21" name="Accent Mark">
            <a:extLst>
              <a:ext uri="{FF2B5EF4-FFF2-40B4-BE49-F238E27FC236}">
                <a16:creationId xmlns:a16="http://schemas.microsoft.com/office/drawing/2014/main" id="{5E6BC7E3-83A2-BA47-99BB-CE7F203633E2}"/>
              </a:ext>
            </a:extLst>
          </p:cNvPr>
          <p:cNvCxnSpPr>
            <a:cxnSpLocks/>
          </p:cNvCxnSpPr>
          <p:nvPr userDrawn="1"/>
        </p:nvCxnSpPr>
        <p:spPr>
          <a:xfrm flipH="1">
            <a:off x="7574279"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17" name="Abstract Cloud">
            <a:extLst>
              <a:ext uri="{FF2B5EF4-FFF2-40B4-BE49-F238E27FC236}">
                <a16:creationId xmlns:a16="http://schemas.microsoft.com/office/drawing/2014/main" id="{36BD12BA-C564-FA4B-9A83-3F0F27E0691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flipH="1">
            <a:off x="8697432" y="240478"/>
            <a:ext cx="3494566" cy="1653966"/>
          </a:xfrm>
          <a:prstGeom prst="rect">
            <a:avLst/>
          </a:prstGeom>
        </p:spPr>
      </p:pic>
    </p:spTree>
    <p:extLst>
      <p:ext uri="{BB962C8B-B14F-4D97-AF65-F5344CB8AC3E}">
        <p14:creationId xmlns:p14="http://schemas.microsoft.com/office/powerpoint/2010/main" val="136121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Light - Lunch">
    <p:bg>
      <p:bgPr>
        <a:solidFill>
          <a:schemeClr val="bg2"/>
        </a:solidFill>
        <a:effectLst/>
      </p:bgPr>
    </p:bg>
    <p:spTree>
      <p:nvGrpSpPr>
        <p:cNvPr id="1" name=""/>
        <p:cNvGrpSpPr/>
        <p:nvPr/>
      </p:nvGrpSpPr>
      <p:grpSpPr>
        <a:xfrm>
          <a:off x="0" y="0"/>
          <a:ext cx="0" cy="0"/>
          <a:chOff x="0" y="0"/>
          <a:chExt cx="0" cy="0"/>
        </a:xfrm>
      </p:grpSpPr>
      <p:pic>
        <p:nvPicPr>
          <p:cNvPr id="10" name="Lunch Image">
            <a:extLst>
              <a:ext uri="{FF2B5EF4-FFF2-40B4-BE49-F238E27FC236}">
                <a16:creationId xmlns:a16="http://schemas.microsoft.com/office/drawing/2014/main" id="{63AD8A71-EF80-004D-B183-AF1D2402386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315200"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1" name="Subhead">
            <a:extLst>
              <a:ext uri="{FF2B5EF4-FFF2-40B4-BE49-F238E27FC236}">
                <a16:creationId xmlns:a16="http://schemas.microsoft.com/office/drawing/2014/main" id="{371C2D87-2B24-3F4F-8AA6-DC5B3F2C7A87}"/>
              </a:ext>
            </a:extLst>
          </p:cNvPr>
          <p:cNvSpPr>
            <a:spLocks noGrp="1"/>
          </p:cNvSpPr>
          <p:nvPr>
            <p:ph type="body" sz="quarter" idx="34" hasCustomPrompt="1"/>
          </p:nvPr>
        </p:nvSpPr>
        <p:spPr>
          <a:xfrm>
            <a:off x="7565136" y="3682999"/>
            <a:ext cx="3858768" cy="341247"/>
          </a:xfrm>
          <a:prstGeom prst="rect">
            <a:avLst/>
          </a:prstGeom>
        </p:spPr>
        <p:txBody>
          <a:bodyPr>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cxnSp>
        <p:nvCxnSpPr>
          <p:cNvPr id="18" name="Accent Mark">
            <a:extLst>
              <a:ext uri="{FF2B5EF4-FFF2-40B4-BE49-F238E27FC236}">
                <a16:creationId xmlns:a16="http://schemas.microsoft.com/office/drawing/2014/main" id="{2E63B086-EC6A-7746-BE1D-6B2F56E070BE}"/>
              </a:ext>
            </a:extLst>
          </p:cNvPr>
          <p:cNvCxnSpPr>
            <a:cxnSpLocks/>
          </p:cNvCxnSpPr>
          <p:nvPr userDrawn="1"/>
        </p:nvCxnSpPr>
        <p:spPr>
          <a:xfrm flipH="1">
            <a:off x="7574279"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Title">
            <a:extLst>
              <a:ext uri="{FF2B5EF4-FFF2-40B4-BE49-F238E27FC236}">
                <a16:creationId xmlns:a16="http://schemas.microsoft.com/office/drawing/2014/main" id="{2B5FAFF1-24A5-0945-A0D1-65CEB03EAA8B}"/>
              </a:ext>
            </a:extLst>
          </p:cNvPr>
          <p:cNvSpPr>
            <a:spLocks noGrp="1"/>
          </p:cNvSpPr>
          <p:nvPr>
            <p:ph type="ctrTitle" hasCustomPrompt="1"/>
          </p:nvPr>
        </p:nvSpPr>
        <p:spPr>
          <a:xfrm>
            <a:off x="7567469" y="2148761"/>
            <a:ext cx="3858768"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 Can be two lines</a:t>
            </a:r>
          </a:p>
        </p:txBody>
      </p:sp>
      <p:pic>
        <p:nvPicPr>
          <p:cNvPr id="21" name="Abstract Cloud">
            <a:extLst>
              <a:ext uri="{FF2B5EF4-FFF2-40B4-BE49-F238E27FC236}">
                <a16:creationId xmlns:a16="http://schemas.microsoft.com/office/drawing/2014/main" id="{A8F961DB-E411-744E-9568-8267D1CB481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flipH="1">
            <a:off x="8697432" y="240478"/>
            <a:ext cx="3494566" cy="1653966"/>
          </a:xfrm>
          <a:prstGeom prst="rect">
            <a:avLst/>
          </a:prstGeom>
        </p:spPr>
      </p:pic>
    </p:spTree>
    <p:extLst>
      <p:ext uri="{BB962C8B-B14F-4D97-AF65-F5344CB8AC3E}">
        <p14:creationId xmlns:p14="http://schemas.microsoft.com/office/powerpoint/2010/main" val="75659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 Title Basic">
    <p:bg>
      <p:bgPr>
        <a:solidFill>
          <a:schemeClr val="bg2"/>
        </a:solidFill>
        <a:effectLst/>
      </p:bgPr>
    </p:bg>
    <p:spTree>
      <p:nvGrpSpPr>
        <p:cNvPr id="1" name=""/>
        <p:cNvGrpSpPr/>
        <p:nvPr/>
      </p:nvGrpSpPr>
      <p:grpSpPr>
        <a:xfrm>
          <a:off x="0" y="0"/>
          <a:ext cx="0" cy="0"/>
          <a:chOff x="0" y="0"/>
          <a:chExt cx="0" cy="0"/>
        </a:xfrm>
      </p:grpSpPr>
      <p:pic>
        <p:nvPicPr>
          <p:cNvPr id="13" name="Data Texture Cloud">
            <a:extLst>
              <a:ext uri="{FF2B5EF4-FFF2-40B4-BE49-F238E27FC236}">
                <a16:creationId xmlns:a16="http://schemas.microsoft.com/office/drawing/2014/main" id="{A96A34BF-1E0A-1545-9385-60E322784B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4835"/>
          <a:stretch/>
        </p:blipFill>
        <p:spPr>
          <a:xfrm flipH="1">
            <a:off x="-1" y="1179012"/>
            <a:ext cx="2890514" cy="1677919"/>
          </a:xfrm>
          <a:prstGeom prst="rect">
            <a:avLst/>
          </a:prstGeom>
        </p:spPr>
      </p:pic>
      <p:pic>
        <p:nvPicPr>
          <p:cNvPr id="15" name="OSPA Footer Tag">
            <a:extLst>
              <a:ext uri="{FF2B5EF4-FFF2-40B4-BE49-F238E27FC236}">
                <a16:creationId xmlns:a16="http://schemas.microsoft.com/office/drawing/2014/main" id="{650D8F7E-66E8-F246-8E3A-D2FD9564637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8946" y="6501702"/>
            <a:ext cx="2436584" cy="209676"/>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7" name="Oracle Logo">
            <a:extLst>
              <a:ext uri="{FF2B5EF4-FFF2-40B4-BE49-F238E27FC236}">
                <a16:creationId xmlns:a16="http://schemas.microsoft.com/office/drawing/2014/main" id="{4CBFB345-7BA7-0F4A-9E93-37E587DAA3A0}"/>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3682" y="726541"/>
            <a:ext cx="2331720" cy="489374"/>
          </a:xfrm>
          <a:prstGeom prst="rect">
            <a:avLst/>
          </a:prstGeom>
        </p:spPr>
      </p:pic>
      <p:sp>
        <p:nvSpPr>
          <p:cNvPr id="14" name="Subhead">
            <a:extLst>
              <a:ext uri="{FF2B5EF4-FFF2-40B4-BE49-F238E27FC236}">
                <a16:creationId xmlns:a16="http://schemas.microsoft.com/office/drawing/2014/main" id="{6FC1CC38-7ACB-4340-8CF8-F456F3557526}"/>
              </a:ext>
            </a:extLst>
          </p:cNvPr>
          <p:cNvSpPr>
            <a:spLocks noGrp="1"/>
          </p:cNvSpPr>
          <p:nvPr>
            <p:ph type="body" sz="quarter" idx="34" hasCustomPrompt="1"/>
          </p:nvPr>
        </p:nvSpPr>
        <p:spPr>
          <a:xfrm>
            <a:off x="1018030" y="4132001"/>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7" name="Title">
            <a:extLst>
              <a:ext uri="{FF2B5EF4-FFF2-40B4-BE49-F238E27FC236}">
                <a16:creationId xmlns:a16="http://schemas.microsoft.com/office/drawing/2014/main" id="{2E798604-0B98-E048-89AF-5CC778CC3FCF}"/>
              </a:ext>
            </a:extLst>
          </p:cNvPr>
          <p:cNvSpPr>
            <a:spLocks noGrp="1"/>
          </p:cNvSpPr>
          <p:nvPr>
            <p:ph type="ctrTitle" hasCustomPrompt="1"/>
          </p:nvPr>
        </p:nvSpPr>
        <p:spPr>
          <a:xfrm>
            <a:off x="1018030" y="3071678"/>
            <a:ext cx="10158984" cy="1025922"/>
          </a:xfrm>
        </p:spPr>
        <p:txBody>
          <a:bodyPr wrap="square" anchor="b">
            <a:noAutofit/>
          </a:bodyPr>
          <a:lstStyle>
            <a:lvl1pPr algn="l">
              <a:lnSpc>
                <a:spcPts val="4000"/>
              </a:lnSpc>
              <a:defRPr sz="4000" b="0">
                <a:latin typeface="Georgia" panose="02040502050405020303" pitchFamily="18" charset="0"/>
              </a:defRPr>
            </a:lvl1pPr>
          </a:lstStyle>
          <a:p>
            <a:r>
              <a:rPr lang="en-US" dirty="0"/>
              <a:t>Title goes here (up to two lines) </a:t>
            </a:r>
          </a:p>
        </p:txBody>
      </p:sp>
    </p:spTree>
    <p:extLst>
      <p:ext uri="{BB962C8B-B14F-4D97-AF65-F5344CB8AC3E}">
        <p14:creationId xmlns:p14="http://schemas.microsoft.com/office/powerpoint/2010/main" val="26220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Light - Lunch">
    <p:bg>
      <p:bgPr>
        <a:solidFill>
          <a:schemeClr val="tx2"/>
        </a:solidFill>
        <a:effectLst/>
      </p:bgPr>
    </p:bg>
    <p:spTree>
      <p:nvGrpSpPr>
        <p:cNvPr id="1" name=""/>
        <p:cNvGrpSpPr/>
        <p:nvPr/>
      </p:nvGrpSpPr>
      <p:grpSpPr>
        <a:xfrm>
          <a:off x="0" y="0"/>
          <a:ext cx="0" cy="0"/>
          <a:chOff x="0" y="0"/>
          <a:chExt cx="0" cy="0"/>
        </a:xfrm>
      </p:grpSpPr>
      <p:pic>
        <p:nvPicPr>
          <p:cNvPr id="10" name="Lunch Image">
            <a:extLst>
              <a:ext uri="{FF2B5EF4-FFF2-40B4-BE49-F238E27FC236}">
                <a16:creationId xmlns:a16="http://schemas.microsoft.com/office/drawing/2014/main" id="{63AD8A71-EF80-004D-B183-AF1D2402386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7315200"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Subhead">
            <a:extLst>
              <a:ext uri="{FF2B5EF4-FFF2-40B4-BE49-F238E27FC236}">
                <a16:creationId xmlns:a16="http://schemas.microsoft.com/office/drawing/2014/main" id="{D4F151EE-D5F6-B941-8F12-8AD25676D412}"/>
              </a:ext>
            </a:extLst>
          </p:cNvPr>
          <p:cNvSpPr>
            <a:spLocks noGrp="1"/>
          </p:cNvSpPr>
          <p:nvPr>
            <p:ph type="body" sz="quarter" idx="34" hasCustomPrompt="1"/>
          </p:nvPr>
        </p:nvSpPr>
        <p:spPr>
          <a:xfrm>
            <a:off x="7565136" y="3682999"/>
            <a:ext cx="3858768" cy="341247"/>
          </a:xfrm>
          <a:prstGeom prst="rect">
            <a:avLst/>
          </a:prstGeom>
        </p:spPr>
        <p:txBody>
          <a:bodyPr>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cxnSp>
        <p:nvCxnSpPr>
          <p:cNvPr id="21" name="Accent Mark">
            <a:extLst>
              <a:ext uri="{FF2B5EF4-FFF2-40B4-BE49-F238E27FC236}">
                <a16:creationId xmlns:a16="http://schemas.microsoft.com/office/drawing/2014/main" id="{8515C734-101B-BF40-BEF8-F0052988E353}"/>
              </a:ext>
            </a:extLst>
          </p:cNvPr>
          <p:cNvCxnSpPr>
            <a:cxnSpLocks/>
          </p:cNvCxnSpPr>
          <p:nvPr userDrawn="1"/>
        </p:nvCxnSpPr>
        <p:spPr>
          <a:xfrm flipH="1">
            <a:off x="7574279"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3" name="Title">
            <a:extLst>
              <a:ext uri="{FF2B5EF4-FFF2-40B4-BE49-F238E27FC236}">
                <a16:creationId xmlns:a16="http://schemas.microsoft.com/office/drawing/2014/main" id="{4A639986-C13F-8A4F-8BB2-C1FA7B89E69D}"/>
              </a:ext>
            </a:extLst>
          </p:cNvPr>
          <p:cNvSpPr>
            <a:spLocks noGrp="1"/>
          </p:cNvSpPr>
          <p:nvPr>
            <p:ph type="ctrTitle" hasCustomPrompt="1"/>
          </p:nvPr>
        </p:nvSpPr>
        <p:spPr>
          <a:xfrm>
            <a:off x="7567469" y="2148761"/>
            <a:ext cx="3858768"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Can be two lines</a:t>
            </a:r>
          </a:p>
        </p:txBody>
      </p:sp>
      <p:pic>
        <p:nvPicPr>
          <p:cNvPr id="25" name="Abstract Cloud">
            <a:extLst>
              <a:ext uri="{FF2B5EF4-FFF2-40B4-BE49-F238E27FC236}">
                <a16:creationId xmlns:a16="http://schemas.microsoft.com/office/drawing/2014/main" id="{FA45B24B-3E90-314F-A058-01D194DE5EFF}"/>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flipH="1">
            <a:off x="8697432" y="240478"/>
            <a:ext cx="3494566" cy="1653966"/>
          </a:xfrm>
          <a:prstGeom prst="rect">
            <a:avLst/>
          </a:prstGeom>
        </p:spPr>
      </p:pic>
    </p:spTree>
    <p:extLst>
      <p:ext uri="{BB962C8B-B14F-4D97-AF65-F5344CB8AC3E}">
        <p14:creationId xmlns:p14="http://schemas.microsoft.com/office/powerpoint/2010/main" val="20704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Light - Questions">
    <p:bg>
      <p:bgPr>
        <a:solidFill>
          <a:schemeClr val="bg2"/>
        </a:solidFill>
        <a:effectLst/>
      </p:bgPr>
    </p:bg>
    <p:spTree>
      <p:nvGrpSpPr>
        <p:cNvPr id="1" name=""/>
        <p:cNvGrpSpPr/>
        <p:nvPr/>
      </p:nvGrpSpPr>
      <p:grpSpPr>
        <a:xfrm>
          <a:off x="0" y="0"/>
          <a:ext cx="0" cy="0"/>
          <a:chOff x="0" y="0"/>
          <a:chExt cx="0" cy="0"/>
        </a:xfrm>
      </p:grpSpPr>
      <p:pic>
        <p:nvPicPr>
          <p:cNvPr id="10" name="Questions Image">
            <a:extLst>
              <a:ext uri="{FF2B5EF4-FFF2-40B4-BE49-F238E27FC236}">
                <a16:creationId xmlns:a16="http://schemas.microsoft.com/office/drawing/2014/main" id="{CB32D1D2-9977-5846-8DCC-3A636993FA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315200"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1" name="Subhead">
            <a:extLst>
              <a:ext uri="{FF2B5EF4-FFF2-40B4-BE49-F238E27FC236}">
                <a16:creationId xmlns:a16="http://schemas.microsoft.com/office/drawing/2014/main" id="{B95A1C18-C56D-5D4F-ABAE-DEA6759C1F4A}"/>
              </a:ext>
            </a:extLst>
          </p:cNvPr>
          <p:cNvSpPr>
            <a:spLocks noGrp="1"/>
          </p:cNvSpPr>
          <p:nvPr>
            <p:ph type="body" sz="quarter" idx="34" hasCustomPrompt="1"/>
          </p:nvPr>
        </p:nvSpPr>
        <p:spPr>
          <a:xfrm>
            <a:off x="7565136" y="3682999"/>
            <a:ext cx="3858768" cy="341247"/>
          </a:xfrm>
          <a:prstGeom prst="rect">
            <a:avLst/>
          </a:prstGeom>
        </p:spPr>
        <p:txBody>
          <a:bodyPr>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20" name="Title">
            <a:extLst>
              <a:ext uri="{FF2B5EF4-FFF2-40B4-BE49-F238E27FC236}">
                <a16:creationId xmlns:a16="http://schemas.microsoft.com/office/drawing/2014/main" id="{F068405D-2FA3-D245-9B15-C303F2B48CEF}"/>
              </a:ext>
            </a:extLst>
          </p:cNvPr>
          <p:cNvSpPr>
            <a:spLocks noGrp="1"/>
          </p:cNvSpPr>
          <p:nvPr>
            <p:ph type="ctrTitle" hasCustomPrompt="1"/>
          </p:nvPr>
        </p:nvSpPr>
        <p:spPr>
          <a:xfrm>
            <a:off x="7567469" y="2148761"/>
            <a:ext cx="3858768" cy="1025922"/>
          </a:xfrm>
        </p:spPr>
        <p:txBody>
          <a:bodyPr wrap="square" anchor="b">
            <a:noAutofit/>
          </a:bodyPr>
          <a:lstStyle>
            <a:lvl1pPr algn="l">
              <a:lnSpc>
                <a:spcPts val="4000"/>
              </a:lnSpc>
              <a:defRPr sz="4000" b="0">
                <a:solidFill>
                  <a:schemeClr val="tx1"/>
                </a:solidFill>
                <a:latin typeface="Georgia" panose="02040502050405020303" pitchFamily="18" charset="0"/>
              </a:defRPr>
            </a:lvl1pPr>
          </a:lstStyle>
          <a:p>
            <a:r>
              <a:rPr lang="en-US" dirty="0"/>
              <a:t>Title goes here Can be two lines</a:t>
            </a:r>
          </a:p>
        </p:txBody>
      </p:sp>
      <p:cxnSp>
        <p:nvCxnSpPr>
          <p:cNvPr id="18" name="Accent Mark">
            <a:extLst>
              <a:ext uri="{FF2B5EF4-FFF2-40B4-BE49-F238E27FC236}">
                <a16:creationId xmlns:a16="http://schemas.microsoft.com/office/drawing/2014/main" id="{A3BF9726-120B-4F44-A5E3-DA7A41700346}"/>
              </a:ext>
            </a:extLst>
          </p:cNvPr>
          <p:cNvCxnSpPr>
            <a:cxnSpLocks/>
          </p:cNvCxnSpPr>
          <p:nvPr userDrawn="1"/>
        </p:nvCxnSpPr>
        <p:spPr>
          <a:xfrm flipH="1">
            <a:off x="7574279"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21" name="Abstract Cloud">
            <a:extLst>
              <a:ext uri="{FF2B5EF4-FFF2-40B4-BE49-F238E27FC236}">
                <a16:creationId xmlns:a16="http://schemas.microsoft.com/office/drawing/2014/main" id="{55C1A60F-9149-A449-A37C-F493B6964C3F}"/>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flipH="1">
            <a:off x="8697432" y="240478"/>
            <a:ext cx="3494566" cy="1653966"/>
          </a:xfrm>
          <a:prstGeom prst="rect">
            <a:avLst/>
          </a:prstGeom>
        </p:spPr>
      </p:pic>
    </p:spTree>
    <p:extLst>
      <p:ext uri="{BB962C8B-B14F-4D97-AF65-F5344CB8AC3E}">
        <p14:creationId xmlns:p14="http://schemas.microsoft.com/office/powerpoint/2010/main" val="251086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Light - Questions">
    <p:bg>
      <p:bgPr>
        <a:solidFill>
          <a:schemeClr val="tx2"/>
        </a:solidFill>
        <a:effectLst/>
      </p:bgPr>
    </p:bg>
    <p:spTree>
      <p:nvGrpSpPr>
        <p:cNvPr id="1" name=""/>
        <p:cNvGrpSpPr/>
        <p:nvPr/>
      </p:nvGrpSpPr>
      <p:grpSpPr>
        <a:xfrm>
          <a:off x="0" y="0"/>
          <a:ext cx="0" cy="0"/>
          <a:chOff x="0" y="0"/>
          <a:chExt cx="0" cy="0"/>
        </a:xfrm>
      </p:grpSpPr>
      <p:pic>
        <p:nvPicPr>
          <p:cNvPr id="10" name="Questions Image">
            <a:extLst>
              <a:ext uri="{FF2B5EF4-FFF2-40B4-BE49-F238E27FC236}">
                <a16:creationId xmlns:a16="http://schemas.microsoft.com/office/drawing/2014/main" id="{CB32D1D2-9977-5846-8DCC-3A636993FA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7315200" cy="6858000"/>
          </a:xfrm>
          <a:prstGeom prst="rect">
            <a:avLst/>
          </a:prstGeom>
        </p:spPr>
      </p:pic>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5D4E711C-2B74-4D47-977C-7079F47DFE13}"/>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5" name="OTag">
            <a:extLst>
              <a:ext uri="{FF2B5EF4-FFF2-40B4-BE49-F238E27FC236}">
                <a16:creationId xmlns:a16="http://schemas.microsoft.com/office/drawing/2014/main" id="{9AF00931-5664-524C-9EEF-7CBC5B157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Subhead">
            <a:extLst>
              <a:ext uri="{FF2B5EF4-FFF2-40B4-BE49-F238E27FC236}">
                <a16:creationId xmlns:a16="http://schemas.microsoft.com/office/drawing/2014/main" id="{CFD6BE3C-88B0-D147-892E-B74839E5B3D8}"/>
              </a:ext>
            </a:extLst>
          </p:cNvPr>
          <p:cNvSpPr>
            <a:spLocks noGrp="1"/>
          </p:cNvSpPr>
          <p:nvPr>
            <p:ph type="body" sz="quarter" idx="34" hasCustomPrompt="1"/>
          </p:nvPr>
        </p:nvSpPr>
        <p:spPr>
          <a:xfrm>
            <a:off x="7565136" y="3682999"/>
            <a:ext cx="3858768" cy="341247"/>
          </a:xfrm>
          <a:prstGeom prst="rect">
            <a:avLst/>
          </a:prstGeom>
        </p:spPr>
        <p:txBody>
          <a:bodyPr>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cxnSp>
        <p:nvCxnSpPr>
          <p:cNvPr id="21" name="Accent Mark">
            <a:extLst>
              <a:ext uri="{FF2B5EF4-FFF2-40B4-BE49-F238E27FC236}">
                <a16:creationId xmlns:a16="http://schemas.microsoft.com/office/drawing/2014/main" id="{FA123408-4827-4B4A-BBF3-5F4C0441F8AE}"/>
              </a:ext>
            </a:extLst>
          </p:cNvPr>
          <p:cNvCxnSpPr>
            <a:cxnSpLocks/>
          </p:cNvCxnSpPr>
          <p:nvPr userDrawn="1"/>
        </p:nvCxnSpPr>
        <p:spPr>
          <a:xfrm flipH="1">
            <a:off x="7574279"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3" name="Title">
            <a:extLst>
              <a:ext uri="{FF2B5EF4-FFF2-40B4-BE49-F238E27FC236}">
                <a16:creationId xmlns:a16="http://schemas.microsoft.com/office/drawing/2014/main" id="{085F17E6-6ED8-E54D-9CB5-012E6CBED8C3}"/>
              </a:ext>
            </a:extLst>
          </p:cNvPr>
          <p:cNvSpPr>
            <a:spLocks noGrp="1"/>
          </p:cNvSpPr>
          <p:nvPr>
            <p:ph type="ctrTitle" hasCustomPrompt="1"/>
          </p:nvPr>
        </p:nvSpPr>
        <p:spPr>
          <a:xfrm>
            <a:off x="7567469" y="2148761"/>
            <a:ext cx="3858768"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Can be two lines</a:t>
            </a:r>
          </a:p>
        </p:txBody>
      </p:sp>
      <p:pic>
        <p:nvPicPr>
          <p:cNvPr id="24" name="Abstract Cloud">
            <a:extLst>
              <a:ext uri="{FF2B5EF4-FFF2-40B4-BE49-F238E27FC236}">
                <a16:creationId xmlns:a16="http://schemas.microsoft.com/office/drawing/2014/main" id="{AF972C8D-7FDB-8A46-A348-8B18381A8A85}"/>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flipH="1">
            <a:off x="8697432" y="240478"/>
            <a:ext cx="3494566" cy="1653966"/>
          </a:xfrm>
          <a:prstGeom prst="rect">
            <a:avLst/>
          </a:prstGeom>
        </p:spPr>
      </p:pic>
    </p:spTree>
    <p:extLst>
      <p:ext uri="{BB962C8B-B14F-4D97-AF65-F5344CB8AC3E}">
        <p14:creationId xmlns:p14="http://schemas.microsoft.com/office/powerpoint/2010/main" val="387964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Light - Blank">
    <p:bg>
      <p:bgPr>
        <a:solidFill>
          <a:schemeClr val="bg2"/>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0080C163-77F3-9A4B-A059-12FFFC705F80}"/>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3" name="Footer">
            <a:extLst>
              <a:ext uri="{FF2B5EF4-FFF2-40B4-BE49-F238E27FC236}">
                <a16:creationId xmlns:a16="http://schemas.microsoft.com/office/drawing/2014/main" id="{9B1E2070-87F3-D742-BF48-F11F24FAEC4C}"/>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7" name="Abstract Pattern Strip">
            <a:extLst>
              <a:ext uri="{FF2B5EF4-FFF2-40B4-BE49-F238E27FC236}">
                <a16:creationId xmlns:a16="http://schemas.microsoft.com/office/drawing/2014/main" id="{1C6BA009-6898-4544-B36F-423AA2D6FE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Dark - Blank">
    <p:bg>
      <p:bgPr>
        <a:solidFill>
          <a:schemeClr val="tx1"/>
        </a:solidFill>
        <a:effectLst/>
      </p:bgPr>
    </p:bg>
    <p:spTree>
      <p:nvGrpSpPr>
        <p:cNvPr id="1" name=""/>
        <p:cNvGrpSpPr/>
        <p:nvPr/>
      </p:nvGrpSpPr>
      <p:grpSpPr>
        <a:xfrm>
          <a:off x="0" y="0"/>
          <a:ext cx="0" cy="0"/>
          <a:chOff x="0" y="0"/>
          <a:chExt cx="0" cy="0"/>
        </a:xfrm>
      </p:grpSpPr>
      <p:pic>
        <p:nvPicPr>
          <p:cNvPr id="9" name="Data Texture Cloud">
            <a:extLst>
              <a:ext uri="{FF2B5EF4-FFF2-40B4-BE49-F238E27FC236}">
                <a16:creationId xmlns:a16="http://schemas.microsoft.com/office/drawing/2014/main" id="{13510D0A-E32C-124C-BAD6-D29BE0EA5C60}"/>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3" name="Footer">
            <a:extLst>
              <a:ext uri="{FF2B5EF4-FFF2-40B4-BE49-F238E27FC236}">
                <a16:creationId xmlns:a16="http://schemas.microsoft.com/office/drawing/2014/main" id="{9B1E2070-87F3-D742-BF48-F11F24FAEC4C}"/>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7" name="Abstract Pattern Strip">
            <a:extLst>
              <a:ext uri="{FF2B5EF4-FFF2-40B4-BE49-F238E27FC236}">
                <a16:creationId xmlns:a16="http://schemas.microsoft.com/office/drawing/2014/main" id="{1C6BA009-6898-4544-B36F-423AA2D6FE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64966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Light - Title Only">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9450FB77-997D-6A45-B0F4-D18F7B9C7A4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9AA066DC-C80B-A045-8CD9-A2C7DE3F17AC}"/>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cxnSp>
        <p:nvCxnSpPr>
          <p:cNvPr id="14" name="Accent Mark">
            <a:extLst>
              <a:ext uri="{FF2B5EF4-FFF2-40B4-BE49-F238E27FC236}">
                <a16:creationId xmlns:a16="http://schemas.microsoft.com/office/drawing/2014/main" id="{034E11FD-0B1E-6B44-8BDF-4C70FAA7BAAB}"/>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 name="Title">
            <a:extLst>
              <a:ext uri="{FF2B5EF4-FFF2-40B4-BE49-F238E27FC236}">
                <a16:creationId xmlns:a16="http://schemas.microsoft.com/office/drawing/2014/main" id="{8CF093CC-9165-2740-A9A1-C2DF5C8D69CB}"/>
              </a:ext>
            </a:extLst>
          </p:cNvPr>
          <p:cNvSpPr>
            <a:spLocks noGrp="1"/>
          </p:cNvSpPr>
          <p:nvPr>
            <p:ph type="body" sz="quarter" idx="10"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ark - Title Only">
    <p:bg>
      <p:bgPr>
        <a:solidFill>
          <a:schemeClr val="tx1"/>
        </a:solidFill>
        <a:effectLst/>
      </p:bgPr>
    </p:bg>
    <p:spTree>
      <p:nvGrpSpPr>
        <p:cNvPr id="1" name=""/>
        <p:cNvGrpSpPr/>
        <p:nvPr/>
      </p:nvGrpSpPr>
      <p:grpSpPr>
        <a:xfrm>
          <a:off x="0" y="0"/>
          <a:ext cx="0" cy="0"/>
          <a:chOff x="0" y="0"/>
          <a:chExt cx="0" cy="0"/>
        </a:xfrm>
      </p:grpSpPr>
      <p:pic>
        <p:nvPicPr>
          <p:cNvPr id="9" name="Data Texture Cloud">
            <a:extLst>
              <a:ext uri="{FF2B5EF4-FFF2-40B4-BE49-F238E27FC236}">
                <a16:creationId xmlns:a16="http://schemas.microsoft.com/office/drawing/2014/main" id="{BE3051D7-79D0-AB46-B536-B10AE0FBA314}"/>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9AA066DC-C80B-A045-8CD9-A2C7DE3F17AC}"/>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cxnSp>
        <p:nvCxnSpPr>
          <p:cNvPr id="14" name="Accent Mark">
            <a:extLst>
              <a:ext uri="{FF2B5EF4-FFF2-40B4-BE49-F238E27FC236}">
                <a16:creationId xmlns:a16="http://schemas.microsoft.com/office/drawing/2014/main" id="{034E11FD-0B1E-6B44-8BDF-4C70FAA7BAAB}"/>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6" name="Title">
            <a:extLst>
              <a:ext uri="{FF2B5EF4-FFF2-40B4-BE49-F238E27FC236}">
                <a16:creationId xmlns:a16="http://schemas.microsoft.com/office/drawing/2014/main" id="{FCA55692-CE36-1D4F-96A0-F74E95F76A38}"/>
              </a:ext>
            </a:extLst>
          </p:cNvPr>
          <p:cNvSpPr>
            <a:spLocks noGrp="1"/>
          </p:cNvSpPr>
          <p:nvPr>
            <p:ph type="body" sz="quarter" idx="10" hasCustomPrompt="1"/>
          </p:nvPr>
        </p:nvSpPr>
        <p:spPr>
          <a:xfrm>
            <a:off x="762000" y="508000"/>
            <a:ext cx="10671048" cy="822960"/>
          </a:xfrm>
        </p:spPr>
        <p:txBody>
          <a:bodyPr anchor="b" anchorCtr="0"/>
          <a:lstStyle>
            <a:lvl1pPr>
              <a:defRPr sz="2400" b="1">
                <a:solidFill>
                  <a:schemeClr val="bg1"/>
                </a:solidFill>
              </a:defRPr>
            </a:lvl1pPr>
          </a:lstStyle>
          <a:p>
            <a:pPr lvl="0"/>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61741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2079C2AD-37AA-0044-A804-55FDAE95F69D}"/>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3" name="Footer">
            <a:extLst>
              <a:ext uri="{FF2B5EF4-FFF2-40B4-BE49-F238E27FC236}">
                <a16:creationId xmlns:a16="http://schemas.microsoft.com/office/drawing/2014/main" id="{2591B64D-4466-F94F-95F5-28E8031A5D0E}"/>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6" name="Accent Mark">
            <a:extLst>
              <a:ext uri="{FF2B5EF4-FFF2-40B4-BE49-F238E27FC236}">
                <a16:creationId xmlns:a16="http://schemas.microsoft.com/office/drawing/2014/main" id="{A3FCA7A5-C5A6-7E43-9B07-6B262509CB9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p:bg>
      <p:bgPr>
        <a:solidFill>
          <a:schemeClr val="tx1"/>
        </a:solidFill>
        <a:effectLst/>
      </p:bgPr>
    </p:bg>
    <p:spTree>
      <p:nvGrpSpPr>
        <p:cNvPr id="1" name=""/>
        <p:cNvGrpSpPr/>
        <p:nvPr/>
      </p:nvGrpSpPr>
      <p:grpSpPr>
        <a:xfrm>
          <a:off x="0" y="0"/>
          <a:ext cx="0" cy="0"/>
          <a:chOff x="0" y="0"/>
          <a:chExt cx="0" cy="0"/>
        </a:xfrm>
      </p:grpSpPr>
      <p:pic>
        <p:nvPicPr>
          <p:cNvPr id="11" name="Data Texture Cloud">
            <a:extLst>
              <a:ext uri="{FF2B5EF4-FFF2-40B4-BE49-F238E27FC236}">
                <a16:creationId xmlns:a16="http://schemas.microsoft.com/office/drawing/2014/main" id="{B32BC054-60FB-064F-A282-C18437F0420B}"/>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3" name="Footer">
            <a:extLst>
              <a:ext uri="{FF2B5EF4-FFF2-40B4-BE49-F238E27FC236}">
                <a16:creationId xmlns:a16="http://schemas.microsoft.com/office/drawing/2014/main" id="{2591B64D-4466-F94F-95F5-28E8031A5D0E}"/>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6" name="Accent Mark">
            <a:extLst>
              <a:ext uri="{FF2B5EF4-FFF2-40B4-BE49-F238E27FC236}">
                <a16:creationId xmlns:a16="http://schemas.microsoft.com/office/drawing/2014/main" id="{A3FCA7A5-C5A6-7E43-9B07-6B262509CB9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71661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Light - Title 1 Column">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3D318B72-DCC5-F249-91BD-81C274E45FE9}"/>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66380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ark - Title Basic">
    <p:bg>
      <p:bgPr>
        <a:solidFill>
          <a:schemeClr val="tx1"/>
        </a:solidFill>
        <a:effectLst/>
      </p:bgPr>
    </p:bg>
    <p:spTree>
      <p:nvGrpSpPr>
        <p:cNvPr id="1" name=""/>
        <p:cNvGrpSpPr/>
        <p:nvPr/>
      </p:nvGrpSpPr>
      <p:grpSpPr>
        <a:xfrm>
          <a:off x="0" y="0"/>
          <a:ext cx="0" cy="0"/>
          <a:chOff x="0" y="0"/>
          <a:chExt cx="0" cy="0"/>
        </a:xfrm>
      </p:grpSpPr>
      <p:pic>
        <p:nvPicPr>
          <p:cNvPr id="5" name="Data Texture Cloud">
            <a:extLst>
              <a:ext uri="{FF2B5EF4-FFF2-40B4-BE49-F238E27FC236}">
                <a16:creationId xmlns:a16="http://schemas.microsoft.com/office/drawing/2014/main" id="{69E8962B-1EEF-2B4C-BB20-FCE8104EC66D}"/>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34723"/>
          <a:stretch/>
        </p:blipFill>
        <p:spPr>
          <a:xfrm flipH="1">
            <a:off x="-1" y="1179011"/>
            <a:ext cx="2900875" cy="1681057"/>
          </a:xfrm>
          <a:prstGeom prst="rect">
            <a:avLst/>
          </a:prstGeom>
        </p:spPr>
      </p:pic>
      <p:pic>
        <p:nvPicPr>
          <p:cNvPr id="13" name="OSPA Footer Tag">
            <a:extLst>
              <a:ext uri="{FF2B5EF4-FFF2-40B4-BE49-F238E27FC236}">
                <a16:creationId xmlns:a16="http://schemas.microsoft.com/office/drawing/2014/main" id="{8A5A17F6-9778-154E-A3F8-4B0B7B1F62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448948" y="6501702"/>
            <a:ext cx="2436579" cy="209676"/>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7" name="Oracle Logo">
            <a:extLst>
              <a:ext uri="{FF2B5EF4-FFF2-40B4-BE49-F238E27FC236}">
                <a16:creationId xmlns:a16="http://schemas.microsoft.com/office/drawing/2014/main" id="{4CBFB345-7BA7-0F4A-9E93-37E587DAA3A0}"/>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03682" y="726541"/>
            <a:ext cx="2331720" cy="489373"/>
          </a:xfrm>
          <a:prstGeom prst="rect">
            <a:avLst/>
          </a:prstGeom>
        </p:spPr>
      </p:pic>
      <p:sp>
        <p:nvSpPr>
          <p:cNvPr id="14" name="Subhead">
            <a:extLst>
              <a:ext uri="{FF2B5EF4-FFF2-40B4-BE49-F238E27FC236}">
                <a16:creationId xmlns:a16="http://schemas.microsoft.com/office/drawing/2014/main" id="{B4295EAB-13A5-FE44-9704-3B6B37422AD6}"/>
              </a:ext>
            </a:extLst>
          </p:cNvPr>
          <p:cNvSpPr>
            <a:spLocks noGrp="1"/>
          </p:cNvSpPr>
          <p:nvPr>
            <p:ph type="body" sz="quarter" idx="33" hasCustomPrompt="1"/>
          </p:nvPr>
        </p:nvSpPr>
        <p:spPr>
          <a:xfrm>
            <a:off x="1018030" y="4132001"/>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5" name="Title">
            <a:extLst>
              <a:ext uri="{FF2B5EF4-FFF2-40B4-BE49-F238E27FC236}">
                <a16:creationId xmlns:a16="http://schemas.microsoft.com/office/drawing/2014/main" id="{470A5650-B0C3-7F41-B22B-2873F2D464C3}"/>
              </a:ext>
            </a:extLst>
          </p:cNvPr>
          <p:cNvSpPr>
            <a:spLocks noGrp="1"/>
          </p:cNvSpPr>
          <p:nvPr>
            <p:ph type="ctrTitle" hasCustomPrompt="1"/>
          </p:nvPr>
        </p:nvSpPr>
        <p:spPr>
          <a:xfrm>
            <a:off x="1018030" y="3071678"/>
            <a:ext cx="10158984"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(up to two lines) </a:t>
            </a:r>
          </a:p>
        </p:txBody>
      </p:sp>
    </p:spTree>
    <p:extLst>
      <p:ext uri="{BB962C8B-B14F-4D97-AF65-F5344CB8AC3E}">
        <p14:creationId xmlns:p14="http://schemas.microsoft.com/office/powerpoint/2010/main" val="260687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Dark - Title 1 Column">
    <p:bg>
      <p:bgPr>
        <a:solidFill>
          <a:schemeClr val="tx1"/>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30973D80-F90C-2B41-AAF3-064791F626A1}"/>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3D318B72-DCC5-F249-91BD-81C274E45FE9}"/>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4718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1 Column">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BAF6345E-D104-C540-A797-9C0E53A4C8D6}"/>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44D493A7-DE15-5D4E-B41A-9F4946FCD860}"/>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Text Field">
            <a:extLst>
              <a:ext uri="{FF2B5EF4-FFF2-40B4-BE49-F238E27FC236}">
                <a16:creationId xmlns:a16="http://schemas.microsoft.com/office/drawing/2014/main" id="{2A24E767-3408-FF44-93E3-22135CDCE5AB}"/>
              </a:ext>
            </a:extLst>
          </p:cNvPr>
          <p:cNvSpPr>
            <a:spLocks noGrp="1"/>
          </p:cNvSpPr>
          <p:nvPr>
            <p:ph type="body" sz="quarter" idx="12"/>
          </p:nvPr>
        </p:nvSpPr>
        <p:spPr>
          <a:xfrm>
            <a:off x="758952" y="1837944"/>
            <a:ext cx="10671048"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Accent Mark">
            <a:extLst>
              <a:ext uri="{FF2B5EF4-FFF2-40B4-BE49-F238E27FC236}">
                <a16:creationId xmlns:a16="http://schemas.microsoft.com/office/drawing/2014/main" id="{95ED051A-D2F4-A940-B08A-5DD1A2024E8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1 Column">
    <p:bg>
      <p:bgPr>
        <a:solidFill>
          <a:schemeClr val="tx1"/>
        </a:solidFill>
        <a:effectLst/>
      </p:bgPr>
    </p:bg>
    <p:spTree>
      <p:nvGrpSpPr>
        <p:cNvPr id="1" name=""/>
        <p:cNvGrpSpPr/>
        <p:nvPr/>
      </p:nvGrpSpPr>
      <p:grpSpPr>
        <a:xfrm>
          <a:off x="0" y="0"/>
          <a:ext cx="0" cy="0"/>
          <a:chOff x="0" y="0"/>
          <a:chExt cx="0" cy="0"/>
        </a:xfrm>
      </p:grpSpPr>
      <p:pic>
        <p:nvPicPr>
          <p:cNvPr id="15" name="Data Texture Cloud">
            <a:extLst>
              <a:ext uri="{FF2B5EF4-FFF2-40B4-BE49-F238E27FC236}">
                <a16:creationId xmlns:a16="http://schemas.microsoft.com/office/drawing/2014/main" id="{57E73E0B-D3D9-9D49-AA25-ABB738EFB4DC}"/>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44D493A7-DE15-5D4E-B41A-9F4946FCD860}"/>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Text Field">
            <a:extLst>
              <a:ext uri="{FF2B5EF4-FFF2-40B4-BE49-F238E27FC236}">
                <a16:creationId xmlns:a16="http://schemas.microsoft.com/office/drawing/2014/main" id="{2A24E767-3408-FF44-93E3-22135CDCE5AB}"/>
              </a:ext>
            </a:extLst>
          </p:cNvPr>
          <p:cNvSpPr>
            <a:spLocks noGrp="1"/>
          </p:cNvSpPr>
          <p:nvPr>
            <p:ph type="body" sz="quarter" idx="12"/>
          </p:nvPr>
        </p:nvSpPr>
        <p:spPr>
          <a:xfrm>
            <a:off x="758952" y="1837944"/>
            <a:ext cx="10671048"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Accent Mark">
            <a:extLst>
              <a:ext uri="{FF2B5EF4-FFF2-40B4-BE49-F238E27FC236}">
                <a16:creationId xmlns:a16="http://schemas.microsoft.com/office/drawing/2014/main" id="{95ED051A-D2F4-A940-B08A-5DD1A2024E8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6" name="Subtitle">
            <a:extLst>
              <a:ext uri="{FF2B5EF4-FFF2-40B4-BE49-F238E27FC236}">
                <a16:creationId xmlns:a16="http://schemas.microsoft.com/office/drawing/2014/main" id="{23E1B665-00A8-8343-AE5D-D91C2C56BB7A}"/>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33A530BD-4FD9-9B46-86C2-8FCE03913CBD}"/>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69306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Light - Title 2 Column">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CE6E5ABD-A4A2-D340-B066-B5DA98D2FDE8}"/>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4" name="Slide Number">
            <a:extLst>
              <a:ext uri="{FF2B5EF4-FFF2-40B4-BE49-F238E27FC236}">
                <a16:creationId xmlns:a16="http://schemas.microsoft.com/office/drawing/2014/main" id="{B1F84A78-226C-CA42-8F2B-D960C013FF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4C034A3-034A-E041-85B3-5C60872EB891}"/>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Text Field">
            <a:extLst>
              <a:ext uri="{FF2B5EF4-FFF2-40B4-BE49-F238E27FC236}">
                <a16:creationId xmlns:a16="http://schemas.microsoft.com/office/drawing/2014/main" id="{127206D3-5FC9-5940-86CA-B490BFF33849}"/>
              </a:ext>
            </a:extLst>
          </p:cNvPr>
          <p:cNvSpPr>
            <a:spLocks noGrp="1"/>
          </p:cNvSpPr>
          <p:nvPr>
            <p:ph type="body" sz="quarter" idx="13"/>
          </p:nvPr>
        </p:nvSpPr>
        <p:spPr>
          <a:xfrm>
            <a:off x="6345940" y="1837944"/>
            <a:ext cx="508406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28A42096-606C-8147-93BA-A37267AD56C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A2A31D1-C418-294D-BD2C-301BE963D206}"/>
              </a:ext>
            </a:extLst>
          </p:cNvPr>
          <p:cNvSpPr>
            <a:spLocks noGrp="1"/>
          </p:cNvSpPr>
          <p:nvPr>
            <p:ph type="body" sz="quarter" idx="12"/>
          </p:nvPr>
        </p:nvSpPr>
        <p:spPr>
          <a:xfrm>
            <a:off x="758951" y="1837944"/>
            <a:ext cx="508406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4" name="Accent Mark">
            <a:extLst>
              <a:ext uri="{FF2B5EF4-FFF2-40B4-BE49-F238E27FC236}">
                <a16:creationId xmlns:a16="http://schemas.microsoft.com/office/drawing/2014/main" id="{4F8F28C5-BA11-D440-84B1-6070C377A9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0D3E541A-8971-9E40-A861-AC82931F791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28537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ark - Title 2 Column">
    <p:bg>
      <p:bgPr>
        <a:solidFill>
          <a:schemeClr val="tx1"/>
        </a:solidFill>
        <a:effectLst/>
      </p:bgPr>
    </p:bg>
    <p:spTree>
      <p:nvGrpSpPr>
        <p:cNvPr id="1" name=""/>
        <p:cNvGrpSpPr/>
        <p:nvPr/>
      </p:nvGrpSpPr>
      <p:grpSpPr>
        <a:xfrm>
          <a:off x="0" y="0"/>
          <a:ext cx="0" cy="0"/>
          <a:chOff x="0" y="0"/>
          <a:chExt cx="0" cy="0"/>
        </a:xfrm>
      </p:grpSpPr>
      <p:pic>
        <p:nvPicPr>
          <p:cNvPr id="13" name="Data Texture Cloud">
            <a:extLst>
              <a:ext uri="{FF2B5EF4-FFF2-40B4-BE49-F238E27FC236}">
                <a16:creationId xmlns:a16="http://schemas.microsoft.com/office/drawing/2014/main" id="{45600894-19FA-B44D-93AD-7FDD489F09A1}"/>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sp>
        <p:nvSpPr>
          <p:cNvPr id="14" name="Slide Number">
            <a:extLst>
              <a:ext uri="{FF2B5EF4-FFF2-40B4-BE49-F238E27FC236}">
                <a16:creationId xmlns:a16="http://schemas.microsoft.com/office/drawing/2014/main" id="{B1F84A78-226C-CA42-8F2B-D960C013FF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4C034A3-034A-E041-85B3-5C60872EB891}"/>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Text Field">
            <a:extLst>
              <a:ext uri="{FF2B5EF4-FFF2-40B4-BE49-F238E27FC236}">
                <a16:creationId xmlns:a16="http://schemas.microsoft.com/office/drawing/2014/main" id="{127206D3-5FC9-5940-86CA-B490BFF33849}"/>
              </a:ext>
            </a:extLst>
          </p:cNvPr>
          <p:cNvSpPr>
            <a:spLocks noGrp="1"/>
          </p:cNvSpPr>
          <p:nvPr>
            <p:ph type="body" sz="quarter" idx="13"/>
          </p:nvPr>
        </p:nvSpPr>
        <p:spPr>
          <a:xfrm>
            <a:off x="6345940" y="1837944"/>
            <a:ext cx="508406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28A42096-606C-8147-93BA-A37267AD56C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A2A31D1-C418-294D-BD2C-301BE963D206}"/>
              </a:ext>
            </a:extLst>
          </p:cNvPr>
          <p:cNvSpPr>
            <a:spLocks noGrp="1"/>
          </p:cNvSpPr>
          <p:nvPr>
            <p:ph type="body" sz="quarter" idx="12"/>
          </p:nvPr>
        </p:nvSpPr>
        <p:spPr>
          <a:xfrm>
            <a:off x="758951" y="1837944"/>
            <a:ext cx="508406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4" name="Accent Mark">
            <a:extLst>
              <a:ext uri="{FF2B5EF4-FFF2-40B4-BE49-F238E27FC236}">
                <a16:creationId xmlns:a16="http://schemas.microsoft.com/office/drawing/2014/main" id="{4F8F28C5-BA11-D440-84B1-6070C377A9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0D3E541A-8971-9E40-A861-AC82931F791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46840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2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2F2253F-E2CD-F84C-B073-F9A6ABBAA333}"/>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6" name="Slide Number">
            <a:extLst>
              <a:ext uri="{FF2B5EF4-FFF2-40B4-BE49-F238E27FC236}">
                <a16:creationId xmlns:a16="http://schemas.microsoft.com/office/drawing/2014/main" id="{03830144-8015-0B47-8564-18124FA6BA2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B0664B7-AC2A-2146-8E19-B38024F76F4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9" name="Text Field">
            <a:extLst>
              <a:ext uri="{FF2B5EF4-FFF2-40B4-BE49-F238E27FC236}">
                <a16:creationId xmlns:a16="http://schemas.microsoft.com/office/drawing/2014/main" id="{2A8FF7D0-24DE-7247-896A-E6C4E80C5A3C}"/>
              </a:ext>
            </a:extLst>
          </p:cNvPr>
          <p:cNvSpPr>
            <a:spLocks noGrp="1"/>
          </p:cNvSpPr>
          <p:nvPr>
            <p:ph type="body" sz="quarter" idx="14"/>
          </p:nvPr>
        </p:nvSpPr>
        <p:spPr>
          <a:xfrm>
            <a:off x="6345940" y="1837944"/>
            <a:ext cx="508406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Column Divider">
            <a:extLst>
              <a:ext uri="{FF2B5EF4-FFF2-40B4-BE49-F238E27FC236}">
                <a16:creationId xmlns:a16="http://schemas.microsoft.com/office/drawing/2014/main" id="{EA926242-7D27-8F4E-A826-549D9E4C23B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B4879B6D-DA18-6D4D-8E7D-338DA1C8FEEF}"/>
              </a:ext>
            </a:extLst>
          </p:cNvPr>
          <p:cNvSpPr>
            <a:spLocks noGrp="1"/>
          </p:cNvSpPr>
          <p:nvPr>
            <p:ph type="body" sz="quarter" idx="13"/>
          </p:nvPr>
        </p:nvSpPr>
        <p:spPr>
          <a:xfrm>
            <a:off x="758951" y="1837944"/>
            <a:ext cx="508406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Accent Mark">
            <a:extLst>
              <a:ext uri="{FF2B5EF4-FFF2-40B4-BE49-F238E27FC236}">
                <a16:creationId xmlns:a16="http://schemas.microsoft.com/office/drawing/2014/main" id="{41922730-243C-E841-A960-EDBFD169F1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7" name="Subtitle">
            <a:extLst>
              <a:ext uri="{FF2B5EF4-FFF2-40B4-BE49-F238E27FC236}">
                <a16:creationId xmlns:a16="http://schemas.microsoft.com/office/drawing/2014/main" id="{BD40C05F-32CC-E442-B2BC-903A0529B0B8}"/>
              </a:ext>
            </a:extLst>
          </p:cNvPr>
          <p:cNvSpPr>
            <a:spLocks noGrp="1"/>
          </p:cNvSpPr>
          <p:nvPr>
            <p:ph type="body" sz="quarter" idx="12"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50F45247-EDFA-CF4B-A197-C393721426EC}"/>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71266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2 Column">
    <p:bg>
      <p:bgPr>
        <a:solidFill>
          <a:schemeClr val="tx1"/>
        </a:solidFill>
        <a:effectLst/>
      </p:bgPr>
    </p:bg>
    <p:spTree>
      <p:nvGrpSpPr>
        <p:cNvPr id="1" name=""/>
        <p:cNvGrpSpPr/>
        <p:nvPr/>
      </p:nvGrpSpPr>
      <p:grpSpPr>
        <a:xfrm>
          <a:off x="0" y="0"/>
          <a:ext cx="0" cy="0"/>
          <a:chOff x="0" y="0"/>
          <a:chExt cx="0" cy="0"/>
        </a:xfrm>
      </p:grpSpPr>
      <p:pic>
        <p:nvPicPr>
          <p:cNvPr id="13" name="Data Texture Cloud">
            <a:extLst>
              <a:ext uri="{FF2B5EF4-FFF2-40B4-BE49-F238E27FC236}">
                <a16:creationId xmlns:a16="http://schemas.microsoft.com/office/drawing/2014/main" id="{088EE63F-D017-8F4C-825E-76E07B952F9F}"/>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sp>
        <p:nvSpPr>
          <p:cNvPr id="16" name="Slide Number">
            <a:extLst>
              <a:ext uri="{FF2B5EF4-FFF2-40B4-BE49-F238E27FC236}">
                <a16:creationId xmlns:a16="http://schemas.microsoft.com/office/drawing/2014/main" id="{03830144-8015-0B47-8564-18124FA6BA2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B0664B7-AC2A-2146-8E19-B38024F76F44}"/>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9" name="Text Field">
            <a:extLst>
              <a:ext uri="{FF2B5EF4-FFF2-40B4-BE49-F238E27FC236}">
                <a16:creationId xmlns:a16="http://schemas.microsoft.com/office/drawing/2014/main" id="{2A8FF7D0-24DE-7247-896A-E6C4E80C5A3C}"/>
              </a:ext>
            </a:extLst>
          </p:cNvPr>
          <p:cNvSpPr>
            <a:spLocks noGrp="1"/>
          </p:cNvSpPr>
          <p:nvPr>
            <p:ph type="body" sz="quarter" idx="14"/>
          </p:nvPr>
        </p:nvSpPr>
        <p:spPr>
          <a:xfrm>
            <a:off x="6345940" y="1837944"/>
            <a:ext cx="508406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Column Divider">
            <a:extLst>
              <a:ext uri="{FF2B5EF4-FFF2-40B4-BE49-F238E27FC236}">
                <a16:creationId xmlns:a16="http://schemas.microsoft.com/office/drawing/2014/main" id="{EA926242-7D27-8F4E-A826-549D9E4C23B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B4879B6D-DA18-6D4D-8E7D-338DA1C8FEEF}"/>
              </a:ext>
            </a:extLst>
          </p:cNvPr>
          <p:cNvSpPr>
            <a:spLocks noGrp="1"/>
          </p:cNvSpPr>
          <p:nvPr>
            <p:ph type="body" sz="quarter" idx="13"/>
          </p:nvPr>
        </p:nvSpPr>
        <p:spPr>
          <a:xfrm>
            <a:off x="758951" y="1837944"/>
            <a:ext cx="508406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Accent Mark">
            <a:extLst>
              <a:ext uri="{FF2B5EF4-FFF2-40B4-BE49-F238E27FC236}">
                <a16:creationId xmlns:a16="http://schemas.microsoft.com/office/drawing/2014/main" id="{41922730-243C-E841-A960-EDBFD169F1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7" name="Subtitle">
            <a:extLst>
              <a:ext uri="{FF2B5EF4-FFF2-40B4-BE49-F238E27FC236}">
                <a16:creationId xmlns:a16="http://schemas.microsoft.com/office/drawing/2014/main" id="{BD40C05F-32CC-E442-B2BC-903A0529B0B8}"/>
              </a:ext>
            </a:extLst>
          </p:cNvPr>
          <p:cNvSpPr>
            <a:spLocks noGrp="1"/>
          </p:cNvSpPr>
          <p:nvPr>
            <p:ph type="body" sz="quarter" idx="12"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50F45247-EDFA-CF4B-A197-C393721426EC}"/>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70551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Light - Title 3 Column">
    <p:bg>
      <p:bgPr>
        <a:solidFill>
          <a:schemeClr val="bg2"/>
        </a:solidFill>
        <a:effectLst/>
      </p:bgPr>
    </p:bg>
    <p:spTree>
      <p:nvGrpSpPr>
        <p:cNvPr id="1" name=""/>
        <p:cNvGrpSpPr/>
        <p:nvPr/>
      </p:nvGrpSpPr>
      <p:grpSpPr>
        <a:xfrm>
          <a:off x="0" y="0"/>
          <a:ext cx="0" cy="0"/>
          <a:chOff x="0" y="0"/>
          <a:chExt cx="0" cy="0"/>
        </a:xfrm>
      </p:grpSpPr>
      <p:pic>
        <p:nvPicPr>
          <p:cNvPr id="21" name="Data Texture Cloud">
            <a:extLst>
              <a:ext uri="{FF2B5EF4-FFF2-40B4-BE49-F238E27FC236}">
                <a16:creationId xmlns:a16="http://schemas.microsoft.com/office/drawing/2014/main" id="{6B9192B5-0A20-764D-9C90-A2227260332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6" name="Slide Number">
            <a:extLst>
              <a:ext uri="{FF2B5EF4-FFF2-40B4-BE49-F238E27FC236}">
                <a16:creationId xmlns:a16="http://schemas.microsoft.com/office/drawing/2014/main" id="{3415ABCF-F4E1-8F45-97C7-BB3BBB93D523}"/>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0" name="Footer">
            <a:extLst>
              <a:ext uri="{FF2B5EF4-FFF2-40B4-BE49-F238E27FC236}">
                <a16:creationId xmlns:a16="http://schemas.microsoft.com/office/drawing/2014/main" id="{5AB5D6B8-9C36-7640-AEBB-31B1DF05F539}"/>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Text Field">
            <a:extLst>
              <a:ext uri="{FF2B5EF4-FFF2-40B4-BE49-F238E27FC236}">
                <a16:creationId xmlns:a16="http://schemas.microsoft.com/office/drawing/2014/main" id="{F99B7BFF-D980-2D4A-B1AC-7510DE0D9D1C}"/>
              </a:ext>
            </a:extLst>
          </p:cNvPr>
          <p:cNvSpPr>
            <a:spLocks noGrp="1"/>
          </p:cNvSpPr>
          <p:nvPr>
            <p:ph type="body" sz="quarter" idx="14"/>
          </p:nvPr>
        </p:nvSpPr>
        <p:spPr>
          <a:xfrm>
            <a:off x="8128000"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4" name="Column Divider">
            <a:extLst>
              <a:ext uri="{FF2B5EF4-FFF2-40B4-BE49-F238E27FC236}">
                <a16:creationId xmlns:a16="http://schemas.microsoft.com/office/drawing/2014/main" id="{AFE66E1B-CB9E-AD43-8F62-B5F7E5962235}"/>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A701984C-34A6-1346-A2AA-2794191C0405}"/>
              </a:ext>
            </a:extLst>
          </p:cNvPr>
          <p:cNvSpPr>
            <a:spLocks noGrp="1"/>
          </p:cNvSpPr>
          <p:nvPr>
            <p:ph type="body" sz="quarter" idx="15"/>
          </p:nvPr>
        </p:nvSpPr>
        <p:spPr>
          <a:xfrm>
            <a:off x="4445000"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3" name="Column Divider">
            <a:extLst>
              <a:ext uri="{FF2B5EF4-FFF2-40B4-BE49-F238E27FC236}">
                <a16:creationId xmlns:a16="http://schemas.microsoft.com/office/drawing/2014/main" id="{96487311-07DE-BA4A-B675-135E5473D5A5}"/>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31E9FA52-D320-6043-8DA5-2A295E356128}"/>
              </a:ext>
            </a:extLst>
          </p:cNvPr>
          <p:cNvSpPr>
            <a:spLocks noGrp="1"/>
          </p:cNvSpPr>
          <p:nvPr>
            <p:ph type="body" sz="quarter" idx="13"/>
          </p:nvPr>
        </p:nvSpPr>
        <p:spPr>
          <a:xfrm>
            <a:off x="758951"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2" name="Accent Mark">
            <a:extLst>
              <a:ext uri="{FF2B5EF4-FFF2-40B4-BE49-F238E27FC236}">
                <a16:creationId xmlns:a16="http://schemas.microsoft.com/office/drawing/2014/main" id="{4E732D89-C34A-F248-94A1-01F258A23E11}"/>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02631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userDrawn="1">
          <p15:clr>
            <a:srgbClr val="FBAE40"/>
          </p15:clr>
        </p15:guide>
        <p15:guide id="12" pos="4848" userDrawn="1">
          <p15:clr>
            <a:srgbClr val="FBAE40"/>
          </p15:clr>
        </p15:guide>
        <p15:guide id="13" pos="2544" userDrawn="1">
          <p15:clr>
            <a:srgbClr val="FBAE40"/>
          </p15:clr>
        </p15:guide>
        <p15:guide id="14" pos="4728" userDrawn="1">
          <p15:clr>
            <a:srgbClr val="FBAE40"/>
          </p15:clr>
        </p15:guide>
        <p15:guide id="15" pos="6912"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ark - Title 3 Column">
    <p:bg>
      <p:bgPr>
        <a:solidFill>
          <a:schemeClr val="tx1"/>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6B6AE226-6298-A74E-881D-C391B7DBFC74}"/>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sp>
        <p:nvSpPr>
          <p:cNvPr id="16" name="Slide Number">
            <a:extLst>
              <a:ext uri="{FF2B5EF4-FFF2-40B4-BE49-F238E27FC236}">
                <a16:creationId xmlns:a16="http://schemas.microsoft.com/office/drawing/2014/main" id="{3415ABCF-F4E1-8F45-97C7-BB3BBB93D523}"/>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0" name="Footer">
            <a:extLst>
              <a:ext uri="{FF2B5EF4-FFF2-40B4-BE49-F238E27FC236}">
                <a16:creationId xmlns:a16="http://schemas.microsoft.com/office/drawing/2014/main" id="{5AB5D6B8-9C36-7640-AEBB-31B1DF05F539}"/>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Text Field">
            <a:extLst>
              <a:ext uri="{FF2B5EF4-FFF2-40B4-BE49-F238E27FC236}">
                <a16:creationId xmlns:a16="http://schemas.microsoft.com/office/drawing/2014/main" id="{F99B7BFF-D980-2D4A-B1AC-7510DE0D9D1C}"/>
              </a:ext>
            </a:extLst>
          </p:cNvPr>
          <p:cNvSpPr>
            <a:spLocks noGrp="1"/>
          </p:cNvSpPr>
          <p:nvPr>
            <p:ph type="body" sz="quarter" idx="14"/>
          </p:nvPr>
        </p:nvSpPr>
        <p:spPr>
          <a:xfrm>
            <a:off x="8128000"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4" name="Column Divider">
            <a:extLst>
              <a:ext uri="{FF2B5EF4-FFF2-40B4-BE49-F238E27FC236}">
                <a16:creationId xmlns:a16="http://schemas.microsoft.com/office/drawing/2014/main" id="{AFE66E1B-CB9E-AD43-8F62-B5F7E5962235}"/>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A701984C-34A6-1346-A2AA-2794191C0405}"/>
              </a:ext>
            </a:extLst>
          </p:cNvPr>
          <p:cNvSpPr>
            <a:spLocks noGrp="1"/>
          </p:cNvSpPr>
          <p:nvPr>
            <p:ph type="body" sz="quarter" idx="15"/>
          </p:nvPr>
        </p:nvSpPr>
        <p:spPr>
          <a:xfrm>
            <a:off x="4445000"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3" name="Column Divider">
            <a:extLst>
              <a:ext uri="{FF2B5EF4-FFF2-40B4-BE49-F238E27FC236}">
                <a16:creationId xmlns:a16="http://schemas.microsoft.com/office/drawing/2014/main" id="{96487311-07DE-BA4A-B675-135E5473D5A5}"/>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31E9FA52-D320-6043-8DA5-2A295E356128}"/>
              </a:ext>
            </a:extLst>
          </p:cNvPr>
          <p:cNvSpPr>
            <a:spLocks noGrp="1"/>
          </p:cNvSpPr>
          <p:nvPr>
            <p:ph type="body" sz="quarter" idx="13"/>
          </p:nvPr>
        </p:nvSpPr>
        <p:spPr>
          <a:xfrm>
            <a:off x="758951"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2" name="Accent Mark">
            <a:extLst>
              <a:ext uri="{FF2B5EF4-FFF2-40B4-BE49-F238E27FC236}">
                <a16:creationId xmlns:a16="http://schemas.microsoft.com/office/drawing/2014/main" id="{4E732D89-C34A-F248-94A1-01F258A23E11}"/>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52251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3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70EC8FB-8F52-1849-8B54-6C3C260AEC4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5" name="Slide Number">
            <a:extLst>
              <a:ext uri="{FF2B5EF4-FFF2-40B4-BE49-F238E27FC236}">
                <a16:creationId xmlns:a16="http://schemas.microsoft.com/office/drawing/2014/main" id="{5DB444FB-0B40-4E4B-905E-8C07DFBDC50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1" name="Footer">
            <a:extLst>
              <a:ext uri="{FF2B5EF4-FFF2-40B4-BE49-F238E27FC236}">
                <a16:creationId xmlns:a16="http://schemas.microsoft.com/office/drawing/2014/main" id="{6287F873-60BF-5949-9236-8CE888A56A36}"/>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9" name="Text Field">
            <a:extLst>
              <a:ext uri="{FF2B5EF4-FFF2-40B4-BE49-F238E27FC236}">
                <a16:creationId xmlns:a16="http://schemas.microsoft.com/office/drawing/2014/main" id="{AFFA3B66-F839-0A43-B947-288947FAE76A}"/>
              </a:ext>
            </a:extLst>
          </p:cNvPr>
          <p:cNvSpPr>
            <a:spLocks noGrp="1"/>
          </p:cNvSpPr>
          <p:nvPr>
            <p:ph type="body" sz="quarter" idx="15"/>
          </p:nvPr>
        </p:nvSpPr>
        <p:spPr>
          <a:xfrm>
            <a:off x="8128000"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6" name="Column Divider">
            <a:extLst>
              <a:ext uri="{FF2B5EF4-FFF2-40B4-BE49-F238E27FC236}">
                <a16:creationId xmlns:a16="http://schemas.microsoft.com/office/drawing/2014/main" id="{FEBC52D1-D61C-E242-953A-FE75F4230057}"/>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Text Field">
            <a:extLst>
              <a:ext uri="{FF2B5EF4-FFF2-40B4-BE49-F238E27FC236}">
                <a16:creationId xmlns:a16="http://schemas.microsoft.com/office/drawing/2014/main" id="{A3F2668A-2594-E744-9A86-00F03A65B3D0}"/>
              </a:ext>
            </a:extLst>
          </p:cNvPr>
          <p:cNvSpPr>
            <a:spLocks noGrp="1"/>
          </p:cNvSpPr>
          <p:nvPr>
            <p:ph type="body" sz="quarter" idx="16"/>
          </p:nvPr>
        </p:nvSpPr>
        <p:spPr>
          <a:xfrm>
            <a:off x="4445000"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FFFD347B-C0A8-2C4A-806D-EDC1B041B75F}"/>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DBDDCF0-B3BA-F84E-B95B-56F0DD652B4E}"/>
              </a:ext>
            </a:extLst>
          </p:cNvPr>
          <p:cNvSpPr>
            <a:spLocks noGrp="1"/>
          </p:cNvSpPr>
          <p:nvPr>
            <p:ph type="body" sz="quarter" idx="14"/>
          </p:nvPr>
        </p:nvSpPr>
        <p:spPr>
          <a:xfrm>
            <a:off x="758951"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A42B5292-498A-834B-8514-61985A01386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C2DB86C1-D122-1844-AC1A-B24593E8DB7A}"/>
              </a:ext>
            </a:extLst>
          </p:cNvPr>
          <p:cNvSpPr>
            <a:spLocks noGrp="1"/>
          </p:cNvSpPr>
          <p:nvPr>
            <p:ph type="body" sz="quarter" idx="13"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1AD6C625-E91C-C740-B6CB-B38FD66B396D}"/>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46833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 Safe Harbor">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784521" y="533654"/>
            <a:ext cx="2310589" cy="1700784"/>
          </a:xfrm>
          <a:prstGeom prst="rect">
            <a:avLst/>
          </a:prstGeom>
        </p:spPr>
      </p:pic>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3D318B72-DCC5-F249-91BD-81C274E45FE9}"/>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ext Box">
            <a:extLst>
              <a:ext uri="{FF2B5EF4-FFF2-40B4-BE49-F238E27FC236}">
                <a16:creationId xmlns:a16="http://schemas.microsoft.com/office/drawing/2014/main" id="{2CADE161-D922-1D44-B2C7-BC0ADA8A9B67}"/>
              </a:ext>
            </a:extLst>
          </p:cNvPr>
          <p:cNvSpPr txBox="1"/>
          <p:nvPr userDrawn="1"/>
        </p:nvSpPr>
        <p:spPr>
          <a:xfrm>
            <a:off x="758952" y="1837942"/>
            <a:ext cx="10671048" cy="4261104"/>
          </a:xfrm>
          <a:prstGeom prst="rect">
            <a:avLst/>
          </a:prstGeom>
          <a:noFill/>
        </p:spPr>
        <p:txBody>
          <a:bodyPr wrap="square" lIns="0" tIns="0" rIns="0" bIns="0" rtlCol="0">
            <a:noAutofit/>
          </a:bodyPr>
          <a:lstStyle/>
          <a:p>
            <a:pPr lvl="0">
              <a:lnSpc>
                <a:spcPct val="95000"/>
              </a:lnSpc>
              <a:spcBef>
                <a:spcPts val="600"/>
              </a:spcBef>
            </a:pPr>
            <a:r>
              <a:rPr lang="en-US" dirty="0"/>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a:t>
            </a:r>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E3274897-44A1-894E-B86A-42E8C19468C2}"/>
              </a:ext>
            </a:extLst>
          </p:cNvPr>
          <p:cNvSpPr txBox="1"/>
          <p:nvPr userDrawn="1"/>
        </p:nvSpPr>
        <p:spPr>
          <a:xfrm>
            <a:off x="758952" y="508000"/>
            <a:ext cx="10671048" cy="822960"/>
          </a:xfrm>
          <a:prstGeom prst="rect">
            <a:avLst/>
          </a:prstGeom>
          <a:noFill/>
        </p:spPr>
        <p:txBody>
          <a:bodyPr wrap="square" lIns="0" tIns="0" rIns="0" bIns="0" rtlCol="0" anchor="b" anchorCtr="0">
            <a:noAutofit/>
          </a:bodyPr>
          <a:lstStyle/>
          <a:p>
            <a:pPr lvl="0">
              <a:lnSpc>
                <a:spcPct val="95000"/>
              </a:lnSpc>
              <a:spcBef>
                <a:spcPts val="600"/>
              </a:spcBef>
            </a:pPr>
            <a:r>
              <a:rPr lang="en-US" sz="2400" b="1" dirty="0"/>
              <a:t>Safe harbor statement </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96925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3 Column">
    <p:bg>
      <p:bgPr>
        <a:solidFill>
          <a:schemeClr val="tx1"/>
        </a:solidFill>
        <a:effectLst/>
      </p:bgPr>
    </p:bg>
    <p:spTree>
      <p:nvGrpSpPr>
        <p:cNvPr id="1" name=""/>
        <p:cNvGrpSpPr/>
        <p:nvPr/>
      </p:nvGrpSpPr>
      <p:grpSpPr>
        <a:xfrm>
          <a:off x="0" y="0"/>
          <a:ext cx="0" cy="0"/>
          <a:chOff x="0" y="0"/>
          <a:chExt cx="0" cy="0"/>
        </a:xfrm>
      </p:grpSpPr>
      <p:pic>
        <p:nvPicPr>
          <p:cNvPr id="24" name="Data Texture Cloud">
            <a:extLst>
              <a:ext uri="{FF2B5EF4-FFF2-40B4-BE49-F238E27FC236}">
                <a16:creationId xmlns:a16="http://schemas.microsoft.com/office/drawing/2014/main" id="{0FC7E372-ADF2-0D42-B73B-DDFEABF951C1}"/>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sp>
        <p:nvSpPr>
          <p:cNvPr id="15" name="Slide Number">
            <a:extLst>
              <a:ext uri="{FF2B5EF4-FFF2-40B4-BE49-F238E27FC236}">
                <a16:creationId xmlns:a16="http://schemas.microsoft.com/office/drawing/2014/main" id="{5DB444FB-0B40-4E4B-905E-8C07DFBDC50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1" name="Footer">
            <a:extLst>
              <a:ext uri="{FF2B5EF4-FFF2-40B4-BE49-F238E27FC236}">
                <a16:creationId xmlns:a16="http://schemas.microsoft.com/office/drawing/2014/main" id="{6287F873-60BF-5949-9236-8CE888A56A36}"/>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9" name="Text Field">
            <a:extLst>
              <a:ext uri="{FF2B5EF4-FFF2-40B4-BE49-F238E27FC236}">
                <a16:creationId xmlns:a16="http://schemas.microsoft.com/office/drawing/2014/main" id="{AFFA3B66-F839-0A43-B947-288947FAE76A}"/>
              </a:ext>
            </a:extLst>
          </p:cNvPr>
          <p:cNvSpPr>
            <a:spLocks noGrp="1"/>
          </p:cNvSpPr>
          <p:nvPr>
            <p:ph type="body" sz="quarter" idx="15"/>
          </p:nvPr>
        </p:nvSpPr>
        <p:spPr>
          <a:xfrm>
            <a:off x="8128000"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6" name="Column Divider">
            <a:extLst>
              <a:ext uri="{FF2B5EF4-FFF2-40B4-BE49-F238E27FC236}">
                <a16:creationId xmlns:a16="http://schemas.microsoft.com/office/drawing/2014/main" id="{FEBC52D1-D61C-E242-953A-FE75F4230057}"/>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Text Field">
            <a:extLst>
              <a:ext uri="{FF2B5EF4-FFF2-40B4-BE49-F238E27FC236}">
                <a16:creationId xmlns:a16="http://schemas.microsoft.com/office/drawing/2014/main" id="{A3F2668A-2594-E744-9A86-00F03A65B3D0}"/>
              </a:ext>
            </a:extLst>
          </p:cNvPr>
          <p:cNvSpPr>
            <a:spLocks noGrp="1"/>
          </p:cNvSpPr>
          <p:nvPr>
            <p:ph type="body" sz="quarter" idx="16"/>
          </p:nvPr>
        </p:nvSpPr>
        <p:spPr>
          <a:xfrm>
            <a:off x="4445000"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FFFD347B-C0A8-2C4A-806D-EDC1B041B75F}"/>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DBDDCF0-B3BA-F84E-B95B-56F0DD652B4E}"/>
              </a:ext>
            </a:extLst>
          </p:cNvPr>
          <p:cNvSpPr>
            <a:spLocks noGrp="1"/>
          </p:cNvSpPr>
          <p:nvPr>
            <p:ph type="body" sz="quarter" idx="14"/>
          </p:nvPr>
        </p:nvSpPr>
        <p:spPr>
          <a:xfrm>
            <a:off x="758951"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A42B5292-498A-834B-8514-61985A01386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C2DB86C1-D122-1844-AC1A-B24593E8DB7A}"/>
              </a:ext>
            </a:extLst>
          </p:cNvPr>
          <p:cNvSpPr>
            <a:spLocks noGrp="1"/>
          </p:cNvSpPr>
          <p:nvPr>
            <p:ph type="body" sz="quarter" idx="13"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1AD6C625-E91C-C740-B6CB-B38FD66B396D}"/>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75259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Light - Title 4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E384CA2D-A4F2-454B-8E32-D2A8DB39E29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Slide Number">
            <a:extLst>
              <a:ext uri="{FF2B5EF4-FFF2-40B4-BE49-F238E27FC236}">
                <a16:creationId xmlns:a16="http://schemas.microsoft.com/office/drawing/2014/main" id="{03D4BE4B-47A2-B746-908D-9F252050644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1" name="Footer">
            <a:extLst>
              <a:ext uri="{FF2B5EF4-FFF2-40B4-BE49-F238E27FC236}">
                <a16:creationId xmlns:a16="http://schemas.microsoft.com/office/drawing/2014/main" id="{A11C977B-551F-D741-BBF5-29FBF128D91D}"/>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20" name="Text Field">
            <a:extLst>
              <a:ext uri="{FF2B5EF4-FFF2-40B4-BE49-F238E27FC236}">
                <a16:creationId xmlns:a16="http://schemas.microsoft.com/office/drawing/2014/main" id="{02F4F3B9-1A25-4E45-9B9E-E6DE163F5149}"/>
              </a:ext>
            </a:extLst>
          </p:cNvPr>
          <p:cNvSpPr>
            <a:spLocks noGrp="1"/>
          </p:cNvSpPr>
          <p:nvPr>
            <p:ph type="body" sz="quarter" idx="17"/>
          </p:nvPr>
        </p:nvSpPr>
        <p:spPr>
          <a:xfrm>
            <a:off x="8953500"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3" name="Column Divider">
            <a:extLst>
              <a:ext uri="{FF2B5EF4-FFF2-40B4-BE49-F238E27FC236}">
                <a16:creationId xmlns:a16="http://schemas.microsoft.com/office/drawing/2014/main" id="{C1EA1156-1AC8-084F-859D-8B19F16BA32D}"/>
              </a:ext>
            </a:extLst>
          </p:cNvPr>
          <p:cNvCxnSpPr/>
          <p:nvPr userDrawn="1"/>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Text Field">
            <a:extLst>
              <a:ext uri="{FF2B5EF4-FFF2-40B4-BE49-F238E27FC236}">
                <a16:creationId xmlns:a16="http://schemas.microsoft.com/office/drawing/2014/main" id="{D92D1E76-E845-ED49-B199-B642E9394D9A}"/>
              </a:ext>
            </a:extLst>
          </p:cNvPr>
          <p:cNvSpPr>
            <a:spLocks noGrp="1"/>
          </p:cNvSpPr>
          <p:nvPr>
            <p:ph type="body" sz="quarter" idx="15"/>
          </p:nvPr>
        </p:nvSpPr>
        <p:spPr>
          <a:xfrm>
            <a:off x="6221476"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2" name="Column Divider">
            <a:extLst>
              <a:ext uri="{FF2B5EF4-FFF2-40B4-BE49-F238E27FC236}">
                <a16:creationId xmlns:a16="http://schemas.microsoft.com/office/drawing/2014/main" id="{9AE92E81-C82E-E149-A4CF-9306BBF686F1}"/>
              </a:ext>
            </a:extLst>
          </p:cNvPr>
          <p:cNvCxnSpPr/>
          <p:nvPr userDrawn="1"/>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FAD02FEA-1BCB-BB40-B9E3-D33BD182F3A3}"/>
              </a:ext>
            </a:extLst>
          </p:cNvPr>
          <p:cNvSpPr>
            <a:spLocks noGrp="1"/>
          </p:cNvSpPr>
          <p:nvPr>
            <p:ph type="body" sz="quarter" idx="16"/>
          </p:nvPr>
        </p:nvSpPr>
        <p:spPr>
          <a:xfrm>
            <a:off x="3492500"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1" name="Column Divider">
            <a:extLst>
              <a:ext uri="{FF2B5EF4-FFF2-40B4-BE49-F238E27FC236}">
                <a16:creationId xmlns:a16="http://schemas.microsoft.com/office/drawing/2014/main" id="{D8752716-0CB6-6540-9B2F-91540EE5400A}"/>
              </a:ext>
            </a:extLst>
          </p:cNvPr>
          <p:cNvCxnSpPr/>
          <p:nvPr userDrawn="1"/>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CBAC9E2A-9AED-D148-B16F-3A131864B9B9}"/>
              </a:ext>
            </a:extLst>
          </p:cNvPr>
          <p:cNvSpPr>
            <a:spLocks noGrp="1"/>
          </p:cNvSpPr>
          <p:nvPr>
            <p:ph type="body" sz="quarter" idx="14"/>
          </p:nvPr>
        </p:nvSpPr>
        <p:spPr>
          <a:xfrm>
            <a:off x="758951"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9" name="Accent Mark">
            <a:extLst>
              <a:ext uri="{FF2B5EF4-FFF2-40B4-BE49-F238E27FC236}">
                <a16:creationId xmlns:a16="http://schemas.microsoft.com/office/drawing/2014/main" id="{B2F74B94-3BCD-EA4C-BFF9-D9AB5ED375AC}"/>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55709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ark - Title 4 Column">
    <p:bg>
      <p:bgPr>
        <a:solidFill>
          <a:schemeClr val="tx1"/>
        </a:solidFill>
        <a:effectLst/>
      </p:bgPr>
    </p:bg>
    <p:spTree>
      <p:nvGrpSpPr>
        <p:cNvPr id="1" name=""/>
        <p:cNvGrpSpPr/>
        <p:nvPr/>
      </p:nvGrpSpPr>
      <p:grpSpPr>
        <a:xfrm>
          <a:off x="0" y="0"/>
          <a:ext cx="0" cy="0"/>
          <a:chOff x="0" y="0"/>
          <a:chExt cx="0" cy="0"/>
        </a:xfrm>
      </p:grpSpPr>
      <p:pic>
        <p:nvPicPr>
          <p:cNvPr id="24" name="Data Texture Cloud">
            <a:extLst>
              <a:ext uri="{FF2B5EF4-FFF2-40B4-BE49-F238E27FC236}">
                <a16:creationId xmlns:a16="http://schemas.microsoft.com/office/drawing/2014/main" id="{030D5F68-2B7D-5945-9127-3A54A7FB2BFE}"/>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Slide Number">
            <a:extLst>
              <a:ext uri="{FF2B5EF4-FFF2-40B4-BE49-F238E27FC236}">
                <a16:creationId xmlns:a16="http://schemas.microsoft.com/office/drawing/2014/main" id="{03D4BE4B-47A2-B746-908D-9F252050644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1" name="Footer">
            <a:extLst>
              <a:ext uri="{FF2B5EF4-FFF2-40B4-BE49-F238E27FC236}">
                <a16:creationId xmlns:a16="http://schemas.microsoft.com/office/drawing/2014/main" id="{A11C977B-551F-D741-BBF5-29FBF128D91D}"/>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20" name="Text Field">
            <a:extLst>
              <a:ext uri="{FF2B5EF4-FFF2-40B4-BE49-F238E27FC236}">
                <a16:creationId xmlns:a16="http://schemas.microsoft.com/office/drawing/2014/main" id="{02F4F3B9-1A25-4E45-9B9E-E6DE163F5149}"/>
              </a:ext>
            </a:extLst>
          </p:cNvPr>
          <p:cNvSpPr>
            <a:spLocks noGrp="1"/>
          </p:cNvSpPr>
          <p:nvPr>
            <p:ph type="body" sz="quarter" idx="17"/>
          </p:nvPr>
        </p:nvSpPr>
        <p:spPr>
          <a:xfrm>
            <a:off x="8953500"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3" name="Column Divider">
            <a:extLst>
              <a:ext uri="{FF2B5EF4-FFF2-40B4-BE49-F238E27FC236}">
                <a16:creationId xmlns:a16="http://schemas.microsoft.com/office/drawing/2014/main" id="{C1EA1156-1AC8-084F-859D-8B19F16BA32D}"/>
              </a:ext>
            </a:extLst>
          </p:cNvPr>
          <p:cNvCxnSpPr/>
          <p:nvPr userDrawn="1"/>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Text Field">
            <a:extLst>
              <a:ext uri="{FF2B5EF4-FFF2-40B4-BE49-F238E27FC236}">
                <a16:creationId xmlns:a16="http://schemas.microsoft.com/office/drawing/2014/main" id="{D92D1E76-E845-ED49-B199-B642E9394D9A}"/>
              </a:ext>
            </a:extLst>
          </p:cNvPr>
          <p:cNvSpPr>
            <a:spLocks noGrp="1"/>
          </p:cNvSpPr>
          <p:nvPr>
            <p:ph type="body" sz="quarter" idx="15"/>
          </p:nvPr>
        </p:nvSpPr>
        <p:spPr>
          <a:xfrm>
            <a:off x="6221476"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2" name="Column Divider">
            <a:extLst>
              <a:ext uri="{FF2B5EF4-FFF2-40B4-BE49-F238E27FC236}">
                <a16:creationId xmlns:a16="http://schemas.microsoft.com/office/drawing/2014/main" id="{9AE92E81-C82E-E149-A4CF-9306BBF686F1}"/>
              </a:ext>
            </a:extLst>
          </p:cNvPr>
          <p:cNvCxnSpPr/>
          <p:nvPr userDrawn="1"/>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FAD02FEA-1BCB-BB40-B9E3-D33BD182F3A3}"/>
              </a:ext>
            </a:extLst>
          </p:cNvPr>
          <p:cNvSpPr>
            <a:spLocks noGrp="1"/>
          </p:cNvSpPr>
          <p:nvPr>
            <p:ph type="body" sz="quarter" idx="16"/>
          </p:nvPr>
        </p:nvSpPr>
        <p:spPr>
          <a:xfrm>
            <a:off x="3492500"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1" name="Column Divider">
            <a:extLst>
              <a:ext uri="{FF2B5EF4-FFF2-40B4-BE49-F238E27FC236}">
                <a16:creationId xmlns:a16="http://schemas.microsoft.com/office/drawing/2014/main" id="{D8752716-0CB6-6540-9B2F-91540EE5400A}"/>
              </a:ext>
            </a:extLst>
          </p:cNvPr>
          <p:cNvCxnSpPr/>
          <p:nvPr userDrawn="1"/>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CBAC9E2A-9AED-D148-B16F-3A131864B9B9}"/>
              </a:ext>
            </a:extLst>
          </p:cNvPr>
          <p:cNvSpPr>
            <a:spLocks noGrp="1"/>
          </p:cNvSpPr>
          <p:nvPr>
            <p:ph type="body" sz="quarter" idx="14"/>
          </p:nvPr>
        </p:nvSpPr>
        <p:spPr>
          <a:xfrm>
            <a:off x="758951"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9" name="Accent Mark">
            <a:extLst>
              <a:ext uri="{FF2B5EF4-FFF2-40B4-BE49-F238E27FC236}">
                <a16:creationId xmlns:a16="http://schemas.microsoft.com/office/drawing/2014/main" id="{B2F74B94-3BCD-EA4C-BFF9-D9AB5ED375AC}"/>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20953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4 Column">
    <p:bg>
      <p:bgPr>
        <a:solidFill>
          <a:schemeClr val="bg2"/>
        </a:solidFill>
        <a:effectLst/>
      </p:bgPr>
    </p:bg>
    <p:spTree>
      <p:nvGrpSpPr>
        <p:cNvPr id="1" name=""/>
        <p:cNvGrpSpPr/>
        <p:nvPr/>
      </p:nvGrpSpPr>
      <p:grpSpPr>
        <a:xfrm>
          <a:off x="0" y="0"/>
          <a:ext cx="0" cy="0"/>
          <a:chOff x="0" y="0"/>
          <a:chExt cx="0" cy="0"/>
        </a:xfrm>
      </p:grpSpPr>
      <p:pic>
        <p:nvPicPr>
          <p:cNvPr id="21" name="Data Texture Cloud">
            <a:extLst>
              <a:ext uri="{FF2B5EF4-FFF2-40B4-BE49-F238E27FC236}">
                <a16:creationId xmlns:a16="http://schemas.microsoft.com/office/drawing/2014/main" id="{BD09BE5E-B760-8549-A8BC-E223A297FC8C}"/>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9" name="Slide Number">
            <a:extLst>
              <a:ext uri="{FF2B5EF4-FFF2-40B4-BE49-F238E27FC236}">
                <a16:creationId xmlns:a16="http://schemas.microsoft.com/office/drawing/2014/main" id="{33487866-D41F-8C4E-BEA1-BDF786DFA5A6}"/>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0" name="Footer">
            <a:extLst>
              <a:ext uri="{FF2B5EF4-FFF2-40B4-BE49-F238E27FC236}">
                <a16:creationId xmlns:a16="http://schemas.microsoft.com/office/drawing/2014/main" id="{DC488B96-3C2B-1441-B4FE-C07C0D2ADFF7}"/>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5" name="Text Field">
            <a:extLst>
              <a:ext uri="{FF2B5EF4-FFF2-40B4-BE49-F238E27FC236}">
                <a16:creationId xmlns:a16="http://schemas.microsoft.com/office/drawing/2014/main" id="{339804BB-2EA6-8C4F-866E-E719BA537F8D}"/>
              </a:ext>
            </a:extLst>
          </p:cNvPr>
          <p:cNvSpPr>
            <a:spLocks noGrp="1"/>
          </p:cNvSpPr>
          <p:nvPr>
            <p:ph type="body" sz="quarter" idx="18"/>
          </p:nvPr>
        </p:nvSpPr>
        <p:spPr>
          <a:xfrm>
            <a:off x="8953500"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0" name="Column Divider">
            <a:extLst>
              <a:ext uri="{FF2B5EF4-FFF2-40B4-BE49-F238E27FC236}">
                <a16:creationId xmlns:a16="http://schemas.microsoft.com/office/drawing/2014/main" id="{69DCFAC0-F500-FF4B-9DC2-971161B458E5}"/>
              </a:ext>
            </a:extLst>
          </p:cNvPr>
          <p:cNvCxnSpPr/>
          <p:nvPr userDrawn="1"/>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2" name="Text Field">
            <a:extLst>
              <a:ext uri="{FF2B5EF4-FFF2-40B4-BE49-F238E27FC236}">
                <a16:creationId xmlns:a16="http://schemas.microsoft.com/office/drawing/2014/main" id="{32015544-9835-C645-A5B4-B9C3710188C1}"/>
              </a:ext>
            </a:extLst>
          </p:cNvPr>
          <p:cNvSpPr>
            <a:spLocks noGrp="1"/>
          </p:cNvSpPr>
          <p:nvPr>
            <p:ph type="body" sz="quarter" idx="16"/>
          </p:nvPr>
        </p:nvSpPr>
        <p:spPr>
          <a:xfrm>
            <a:off x="6221476"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9" name="Column Divider">
            <a:extLst>
              <a:ext uri="{FF2B5EF4-FFF2-40B4-BE49-F238E27FC236}">
                <a16:creationId xmlns:a16="http://schemas.microsoft.com/office/drawing/2014/main" id="{6D056399-51EB-AC43-94D0-5FE8C7D62D3A}"/>
              </a:ext>
            </a:extLst>
          </p:cNvPr>
          <p:cNvCxnSpPr/>
          <p:nvPr userDrawn="1"/>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4" name="Text Field">
            <a:extLst>
              <a:ext uri="{FF2B5EF4-FFF2-40B4-BE49-F238E27FC236}">
                <a16:creationId xmlns:a16="http://schemas.microsoft.com/office/drawing/2014/main" id="{8936CF8B-824C-6D43-87AC-7D28E5F4AFF6}"/>
              </a:ext>
            </a:extLst>
          </p:cNvPr>
          <p:cNvSpPr>
            <a:spLocks noGrp="1"/>
          </p:cNvSpPr>
          <p:nvPr>
            <p:ph type="body" sz="quarter" idx="17"/>
          </p:nvPr>
        </p:nvSpPr>
        <p:spPr>
          <a:xfrm>
            <a:off x="3492500"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8" name="Column Divider">
            <a:extLst>
              <a:ext uri="{FF2B5EF4-FFF2-40B4-BE49-F238E27FC236}">
                <a16:creationId xmlns:a16="http://schemas.microsoft.com/office/drawing/2014/main" id="{EAAA606E-CE35-0449-B08C-449A1A629AD6}"/>
              </a:ext>
            </a:extLst>
          </p:cNvPr>
          <p:cNvCxnSpPr/>
          <p:nvPr userDrawn="1"/>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1" name="Text Field">
            <a:extLst>
              <a:ext uri="{FF2B5EF4-FFF2-40B4-BE49-F238E27FC236}">
                <a16:creationId xmlns:a16="http://schemas.microsoft.com/office/drawing/2014/main" id="{BBD3C9DD-1023-264E-8B2E-C3737E9E5BB3}"/>
              </a:ext>
            </a:extLst>
          </p:cNvPr>
          <p:cNvSpPr>
            <a:spLocks noGrp="1"/>
          </p:cNvSpPr>
          <p:nvPr>
            <p:ph type="body" sz="quarter" idx="15"/>
          </p:nvPr>
        </p:nvSpPr>
        <p:spPr>
          <a:xfrm>
            <a:off x="758951"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3AC36BFD-AA0C-534A-ACB9-5B4A91277AB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0F29B488-9E06-2A4D-AE0A-AEDAC8C00C46}"/>
              </a:ext>
            </a:extLst>
          </p:cNvPr>
          <p:cNvSpPr>
            <a:spLocks noGrp="1"/>
          </p:cNvSpPr>
          <p:nvPr>
            <p:ph type="body" sz="quarter" idx="14"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0F194A7A-6F4C-2E4D-9455-39C5AB9DA04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7131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4 Column">
    <p:bg>
      <p:bgPr>
        <a:solidFill>
          <a:schemeClr val="tx1"/>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8695F751-C528-3B42-8EEE-1DA309C07516}"/>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sp>
        <p:nvSpPr>
          <p:cNvPr id="19" name="Slide Number">
            <a:extLst>
              <a:ext uri="{FF2B5EF4-FFF2-40B4-BE49-F238E27FC236}">
                <a16:creationId xmlns:a16="http://schemas.microsoft.com/office/drawing/2014/main" id="{33487866-D41F-8C4E-BEA1-BDF786DFA5A6}"/>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0" name="Footer">
            <a:extLst>
              <a:ext uri="{FF2B5EF4-FFF2-40B4-BE49-F238E27FC236}">
                <a16:creationId xmlns:a16="http://schemas.microsoft.com/office/drawing/2014/main" id="{DC488B96-3C2B-1441-B4FE-C07C0D2ADFF7}"/>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5" name="Text Field">
            <a:extLst>
              <a:ext uri="{FF2B5EF4-FFF2-40B4-BE49-F238E27FC236}">
                <a16:creationId xmlns:a16="http://schemas.microsoft.com/office/drawing/2014/main" id="{339804BB-2EA6-8C4F-866E-E719BA537F8D}"/>
              </a:ext>
            </a:extLst>
          </p:cNvPr>
          <p:cNvSpPr>
            <a:spLocks noGrp="1"/>
          </p:cNvSpPr>
          <p:nvPr>
            <p:ph type="body" sz="quarter" idx="18"/>
          </p:nvPr>
        </p:nvSpPr>
        <p:spPr>
          <a:xfrm>
            <a:off x="8953500"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0" name="Column Divider">
            <a:extLst>
              <a:ext uri="{FF2B5EF4-FFF2-40B4-BE49-F238E27FC236}">
                <a16:creationId xmlns:a16="http://schemas.microsoft.com/office/drawing/2014/main" id="{69DCFAC0-F500-FF4B-9DC2-971161B458E5}"/>
              </a:ext>
            </a:extLst>
          </p:cNvPr>
          <p:cNvCxnSpPr/>
          <p:nvPr userDrawn="1"/>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2" name="Text Field">
            <a:extLst>
              <a:ext uri="{FF2B5EF4-FFF2-40B4-BE49-F238E27FC236}">
                <a16:creationId xmlns:a16="http://schemas.microsoft.com/office/drawing/2014/main" id="{32015544-9835-C645-A5B4-B9C3710188C1}"/>
              </a:ext>
            </a:extLst>
          </p:cNvPr>
          <p:cNvSpPr>
            <a:spLocks noGrp="1"/>
          </p:cNvSpPr>
          <p:nvPr>
            <p:ph type="body" sz="quarter" idx="16"/>
          </p:nvPr>
        </p:nvSpPr>
        <p:spPr>
          <a:xfrm>
            <a:off x="6221476"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9" name="Column Divider">
            <a:extLst>
              <a:ext uri="{FF2B5EF4-FFF2-40B4-BE49-F238E27FC236}">
                <a16:creationId xmlns:a16="http://schemas.microsoft.com/office/drawing/2014/main" id="{6D056399-51EB-AC43-94D0-5FE8C7D62D3A}"/>
              </a:ext>
            </a:extLst>
          </p:cNvPr>
          <p:cNvCxnSpPr/>
          <p:nvPr userDrawn="1"/>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4" name="Text Field">
            <a:extLst>
              <a:ext uri="{FF2B5EF4-FFF2-40B4-BE49-F238E27FC236}">
                <a16:creationId xmlns:a16="http://schemas.microsoft.com/office/drawing/2014/main" id="{8936CF8B-824C-6D43-87AC-7D28E5F4AFF6}"/>
              </a:ext>
            </a:extLst>
          </p:cNvPr>
          <p:cNvSpPr>
            <a:spLocks noGrp="1"/>
          </p:cNvSpPr>
          <p:nvPr>
            <p:ph type="body" sz="quarter" idx="17"/>
          </p:nvPr>
        </p:nvSpPr>
        <p:spPr>
          <a:xfrm>
            <a:off x="3492500"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8" name="Column Divider">
            <a:extLst>
              <a:ext uri="{FF2B5EF4-FFF2-40B4-BE49-F238E27FC236}">
                <a16:creationId xmlns:a16="http://schemas.microsoft.com/office/drawing/2014/main" id="{EAAA606E-CE35-0449-B08C-449A1A629AD6}"/>
              </a:ext>
            </a:extLst>
          </p:cNvPr>
          <p:cNvCxnSpPr/>
          <p:nvPr userDrawn="1"/>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1" name="Text Field">
            <a:extLst>
              <a:ext uri="{FF2B5EF4-FFF2-40B4-BE49-F238E27FC236}">
                <a16:creationId xmlns:a16="http://schemas.microsoft.com/office/drawing/2014/main" id="{BBD3C9DD-1023-264E-8B2E-C3737E9E5BB3}"/>
              </a:ext>
            </a:extLst>
          </p:cNvPr>
          <p:cNvSpPr>
            <a:spLocks noGrp="1"/>
          </p:cNvSpPr>
          <p:nvPr>
            <p:ph type="body" sz="quarter" idx="15"/>
          </p:nvPr>
        </p:nvSpPr>
        <p:spPr>
          <a:xfrm>
            <a:off x="758951"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3AC36BFD-AA0C-534A-ACB9-5B4A91277AB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0F29B488-9E06-2A4D-AE0A-AEDAC8C00C46}"/>
              </a:ext>
            </a:extLst>
          </p:cNvPr>
          <p:cNvSpPr>
            <a:spLocks noGrp="1"/>
          </p:cNvSpPr>
          <p:nvPr>
            <p:ph type="body" sz="quarter" idx="14"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0F194A7A-6F4C-2E4D-9455-39C5AB9DA04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80051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Light - Title Quad Infographic">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8BD3F0B2-DFCC-714A-8B07-137F7BAF0333}"/>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Footer">
            <a:extLst>
              <a:ext uri="{FF2B5EF4-FFF2-40B4-BE49-F238E27FC236}">
                <a16:creationId xmlns:a16="http://schemas.microsoft.com/office/drawing/2014/main" id="{E8C41388-5BBD-104D-B01B-C28BA7989688}"/>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p>
            <a:r>
              <a:rPr lang="en-US"/>
              <a:t>Click icon to add picture</a:t>
            </a:r>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p>
            <a:r>
              <a:rPr lang="en-US"/>
              <a:t>Click icon to add picture</a:t>
            </a:r>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p>
            <a:r>
              <a:rPr lang="en-US"/>
              <a:t>Click icon to add picture</a:t>
            </a:r>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p>
            <a:r>
              <a:rPr lang="en-US"/>
              <a:t>Click icon to add picture</a:t>
            </a:r>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2" name="Title">
            <a:extLst>
              <a:ext uri="{FF2B5EF4-FFF2-40B4-BE49-F238E27FC236}">
                <a16:creationId xmlns:a16="http://schemas.microsoft.com/office/drawing/2014/main" id="{8476E2CB-F653-0941-A4E6-E3060F879D62}"/>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361132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Dark - Title Quad Infographic">
    <p:bg>
      <p:bgPr>
        <a:solidFill>
          <a:schemeClr val="tx1"/>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006553D-D7BA-DA42-89BB-D18B94E42239}"/>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Footer">
            <a:extLst>
              <a:ext uri="{FF2B5EF4-FFF2-40B4-BE49-F238E27FC236}">
                <a16:creationId xmlns:a16="http://schemas.microsoft.com/office/drawing/2014/main" id="{E8C41388-5BBD-104D-B01B-C28BA7989688}"/>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lvl1pPr>
              <a:defRPr>
                <a:solidFill>
                  <a:schemeClr val="bg1"/>
                </a:solidFill>
              </a:defRPr>
            </a:lvl1pPr>
          </a:lstStyle>
          <a:p>
            <a:r>
              <a:rPr lang="en-US"/>
              <a:t>Click icon to add picture</a:t>
            </a:r>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lvl1pPr>
              <a:defRPr>
                <a:solidFill>
                  <a:schemeClr val="bg1"/>
                </a:solidFill>
              </a:defRPr>
            </a:lvl1pPr>
          </a:lstStyle>
          <a:p>
            <a:r>
              <a:rPr lang="en-US"/>
              <a:t>Click icon to add picture</a:t>
            </a:r>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lvl1pPr>
              <a:defRPr>
                <a:solidFill>
                  <a:schemeClr val="bg1"/>
                </a:solidFill>
              </a:defRPr>
            </a:lvl1pPr>
          </a:lstStyle>
          <a:p>
            <a:r>
              <a:rPr lang="en-US"/>
              <a:t>Click icon to add picture</a:t>
            </a:r>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lvl1pPr>
              <a:defRPr>
                <a:solidFill>
                  <a:schemeClr val="bg1"/>
                </a:solidFill>
              </a:defRPr>
            </a:lvl1pPr>
          </a:lstStyle>
          <a:p>
            <a:r>
              <a:rPr lang="en-US"/>
              <a:t>Click icon to add picture</a:t>
            </a:r>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4" name="Title">
            <a:extLst>
              <a:ext uri="{FF2B5EF4-FFF2-40B4-BE49-F238E27FC236}">
                <a16:creationId xmlns:a16="http://schemas.microsoft.com/office/drawing/2014/main" id="{C033A6EB-77DB-0141-92E8-B934E4E4B41A}"/>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33092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Quad Infographic">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8BD3F0B2-DFCC-714A-8B07-137F7BAF0333}"/>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Footer">
            <a:extLst>
              <a:ext uri="{FF2B5EF4-FFF2-40B4-BE49-F238E27FC236}">
                <a16:creationId xmlns:a16="http://schemas.microsoft.com/office/drawing/2014/main" id="{E8C41388-5BBD-104D-B01B-C28BA7989688}"/>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p>
            <a:r>
              <a:rPr lang="en-US"/>
              <a:t>Click icon to add picture</a:t>
            </a:r>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p>
            <a:r>
              <a:rPr lang="en-US"/>
              <a:t>Click icon to add picture</a:t>
            </a:r>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p>
            <a:r>
              <a:rPr lang="en-US"/>
              <a:t>Click icon to add picture</a:t>
            </a:r>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p>
            <a:r>
              <a:rPr lang="en-US"/>
              <a:t>Click icon to add picture</a:t>
            </a:r>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9944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Quad Infographic">
    <p:bg>
      <p:bgPr>
        <a:solidFill>
          <a:schemeClr val="tx1"/>
        </a:solidFill>
        <a:effectLst/>
      </p:bgPr>
    </p:bg>
    <p:spTree>
      <p:nvGrpSpPr>
        <p:cNvPr id="1" name=""/>
        <p:cNvGrpSpPr/>
        <p:nvPr/>
      </p:nvGrpSpPr>
      <p:grpSpPr>
        <a:xfrm>
          <a:off x="0" y="0"/>
          <a:ext cx="0" cy="0"/>
          <a:chOff x="0" y="0"/>
          <a:chExt cx="0" cy="0"/>
        </a:xfrm>
      </p:grpSpPr>
      <p:pic>
        <p:nvPicPr>
          <p:cNvPr id="18" name="Data Texture Cloud">
            <a:extLst>
              <a:ext uri="{FF2B5EF4-FFF2-40B4-BE49-F238E27FC236}">
                <a16:creationId xmlns:a16="http://schemas.microsoft.com/office/drawing/2014/main" id="{6C2FDC6D-E2FF-5847-B9AA-DD9B91EC4B3C}"/>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Footer">
            <a:extLst>
              <a:ext uri="{FF2B5EF4-FFF2-40B4-BE49-F238E27FC236}">
                <a16:creationId xmlns:a16="http://schemas.microsoft.com/office/drawing/2014/main" id="{E8C41388-5BBD-104D-B01B-C28BA7989688}"/>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lvl1pPr>
              <a:defRPr>
                <a:solidFill>
                  <a:schemeClr val="bg1"/>
                </a:solidFill>
              </a:defRPr>
            </a:lvl1pPr>
          </a:lstStyle>
          <a:p>
            <a:r>
              <a:rPr lang="en-US"/>
              <a:t>Click icon to add picture</a:t>
            </a:r>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lvl1pPr>
              <a:defRPr>
                <a:solidFill>
                  <a:schemeClr val="bg1"/>
                </a:solidFill>
              </a:defRPr>
            </a:lvl1pPr>
          </a:lstStyle>
          <a:p>
            <a:r>
              <a:rPr lang="en-US"/>
              <a:t>Click icon to add picture</a:t>
            </a:r>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lvl1pPr>
              <a:defRPr>
                <a:solidFill>
                  <a:schemeClr val="bg1"/>
                </a:solidFill>
              </a:defRPr>
            </a:lvl1pPr>
          </a:lstStyle>
          <a:p>
            <a:r>
              <a:rPr lang="en-US"/>
              <a:t>Click icon to add picture</a:t>
            </a:r>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lvl1pPr>
              <a:defRPr>
                <a:solidFill>
                  <a:schemeClr val="bg1"/>
                </a:solidFill>
              </a:defRPr>
            </a:lvl1pPr>
          </a:lstStyle>
          <a:p>
            <a:r>
              <a:rPr lang="en-US"/>
              <a:t>Click icon to add picture</a:t>
            </a:r>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45383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Light - Metric">
    <p:bg>
      <p:bgPr>
        <a:solidFill>
          <a:schemeClr val="bg2"/>
        </a:solidFill>
        <a:effectLst/>
      </p:bgPr>
    </p:bg>
    <p:spTree>
      <p:nvGrpSpPr>
        <p:cNvPr id="1" name=""/>
        <p:cNvGrpSpPr/>
        <p:nvPr/>
      </p:nvGrpSpPr>
      <p:grpSpPr>
        <a:xfrm>
          <a:off x="0" y="0"/>
          <a:ext cx="0" cy="0"/>
          <a:chOff x="0" y="0"/>
          <a:chExt cx="0" cy="0"/>
        </a:xfrm>
      </p:grpSpPr>
      <p:pic>
        <p:nvPicPr>
          <p:cNvPr id="5" name="Data Texture Image" descr="A close up of a building&#10;&#10;Description automatically generated">
            <a:extLst>
              <a:ext uri="{FF2B5EF4-FFF2-40B4-BE49-F238E27FC236}">
                <a16:creationId xmlns:a16="http://schemas.microsoft.com/office/drawing/2014/main" id="{7D455002-5FCA-2841-A9A3-93B404E2BB5F}"/>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50000"/>
          <a:stretch/>
        </p:blipFill>
        <p:spPr>
          <a:xfrm>
            <a:off x="6095998" y="0"/>
            <a:ext cx="6096002" cy="6858000"/>
          </a:xfrm>
          <a:prstGeom prst="rect">
            <a:avLst/>
          </a:prstGeom>
        </p:spPr>
      </p:pic>
      <p:pic>
        <p:nvPicPr>
          <p:cNvPr id="12" name="OTag">
            <a:extLst>
              <a:ext uri="{FF2B5EF4-FFF2-40B4-BE49-F238E27FC236}">
                <a16:creationId xmlns:a16="http://schemas.microsoft.com/office/drawing/2014/main" id="{E8A7F756-6885-FD4D-8CAC-01911AF996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CADFF530-7EC4-0543-AEE1-6BF2FB6410A0}"/>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16" name="Text Field">
            <a:extLst>
              <a:ext uri="{FF2B5EF4-FFF2-40B4-BE49-F238E27FC236}">
                <a16:creationId xmlns:a16="http://schemas.microsoft.com/office/drawing/2014/main" id="{7409CAB6-76E7-5A4A-82F7-8D2B98C6DD05}"/>
              </a:ext>
            </a:extLst>
          </p:cNvPr>
          <p:cNvSpPr>
            <a:spLocks noGrp="1"/>
          </p:cNvSpPr>
          <p:nvPr>
            <p:ph type="body" sz="quarter" idx="12"/>
          </p:nvPr>
        </p:nvSpPr>
        <p:spPr>
          <a:xfrm>
            <a:off x="758952" y="3682999"/>
            <a:ext cx="5081014" cy="24160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7" name="Accent Mark">
            <a:extLst>
              <a:ext uri="{FF2B5EF4-FFF2-40B4-BE49-F238E27FC236}">
                <a16:creationId xmlns:a16="http://schemas.microsoft.com/office/drawing/2014/main" id="{3F1F789C-055A-B94A-B592-6BAC45CA4CA5}"/>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Metric">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5" y="2297520"/>
            <a:ext cx="5078335" cy="877163"/>
          </a:xfrm>
          <a:prstGeom prst="rect">
            <a:avLst/>
          </a:prstGeom>
        </p:spPr>
        <p:txBody>
          <a:bodyPr wrap="square" lIns="0" rIns="0" anchor="b" anchorCtr="0">
            <a:spAutoFit/>
          </a:bodyPr>
          <a:lstStyle>
            <a:lvl1pPr marL="0" indent="0">
              <a:buNone/>
              <a:defRPr sz="6000" b="0">
                <a:solidFill>
                  <a:schemeClr val="accent5"/>
                </a:solidFill>
                <a:latin typeface="Georgia" panose="02040502050405020303" pitchFamily="18" charset="0"/>
              </a:defRPr>
            </a:lvl1pPr>
          </a:lstStyle>
          <a:p>
            <a:pPr lvl="0"/>
            <a:r>
              <a:rPr lang="en-US" dirty="0"/>
              <a:t>XX%</a:t>
            </a:r>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26" Type="http://schemas.openxmlformats.org/officeDocument/2006/relationships/slideLayout" Target="../slideLayouts/slideLayout12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3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30" Type="http://schemas.openxmlformats.org/officeDocument/2006/relationships/slideLayout" Target="../slideLayouts/slideLayout130.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70F255-3C2A-4AC7-8935-184146E3B6D6}"/>
              </a:ext>
            </a:extLst>
          </p:cNvPr>
          <p:cNvSpPr>
            <a:spLocks noGrp="1"/>
          </p:cNvSpPr>
          <p:nvPr>
            <p:ph type="title"/>
          </p:nvPr>
        </p:nvSpPr>
        <p:spPr>
          <a:xfrm>
            <a:off x="762000" y="508000"/>
            <a:ext cx="10671048" cy="822960"/>
          </a:xfrm>
          <a:prstGeom prst="rect">
            <a:avLst/>
          </a:prstGeom>
        </p:spPr>
        <p:txBody>
          <a:bodyPr vert="horz" lIns="0" tIns="0" rIns="0" bIns="0" rtlCol="0" anchor="ctr">
            <a:noAutofit/>
          </a:bodyPr>
          <a:lstStyle/>
          <a:p>
            <a:r>
              <a:rPr lang="en-US" dirty="0"/>
              <a:t>Headline</a:t>
            </a:r>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2025, Oracle and/or its affiliates.</a:t>
            </a:r>
            <a:endParaRPr lang="en-US" dirty="0"/>
          </a:p>
        </p:txBody>
      </p:sp>
      <p:sp>
        <p:nvSpPr>
          <p:cNvPr id="5" name="Text Placeholder 4">
            <a:extLst>
              <a:ext uri="{FF2B5EF4-FFF2-40B4-BE49-F238E27FC236}">
                <a16:creationId xmlns:a16="http://schemas.microsoft.com/office/drawing/2014/main" id="{2F704250-C0B4-A84F-9EB2-31C880A9C2D6}"/>
              </a:ext>
            </a:extLst>
          </p:cNvPr>
          <p:cNvSpPr>
            <a:spLocks noGrp="1"/>
          </p:cNvSpPr>
          <p:nvPr>
            <p:ph type="body" idx="1"/>
          </p:nvPr>
        </p:nvSpPr>
        <p:spPr>
          <a:xfrm>
            <a:off x="758952" y="1837944"/>
            <a:ext cx="10671048" cy="4261104"/>
          </a:xfrm>
          <a:prstGeom prst="rect">
            <a:avLst/>
          </a:prstGeom>
        </p:spPr>
        <p:txBody>
          <a:bodyPr vert="horz" lIns="0" tIns="0" rIns="0" bIns="0" rtlCol="0">
            <a:noAutofit/>
          </a:bodyPr>
          <a:lstStyle/>
          <a:p>
            <a:pPr lvl="0"/>
            <a:r>
              <a:rPr lang="en-US" dirty="0"/>
              <a:t>Click to edit Master text styles</a:t>
            </a:r>
          </a:p>
          <a:p>
            <a:pPr lvl="1"/>
            <a:r>
              <a:rPr lang="en-US" dirty="0"/>
              <a:t>First indent</a:t>
            </a:r>
          </a:p>
          <a:p>
            <a:pPr lvl="2"/>
            <a:r>
              <a:rPr lang="en-US" dirty="0"/>
              <a:t>Second indent</a:t>
            </a:r>
          </a:p>
          <a:p>
            <a:pPr lvl="3"/>
            <a:r>
              <a:rPr lang="en-US" dirty="0"/>
              <a:t>Third indent</a:t>
            </a:r>
          </a:p>
          <a:p>
            <a:pPr lvl="4"/>
            <a:r>
              <a:rPr lang="en-US" dirty="0"/>
              <a:t>Fourth indent</a:t>
            </a:r>
          </a:p>
          <a:p>
            <a:pPr lvl="5"/>
            <a:r>
              <a:rPr lang="en-US" dirty="0"/>
              <a:t>Fifth indent</a:t>
            </a:r>
          </a:p>
          <a:p>
            <a:pPr lvl="6"/>
            <a:r>
              <a:rPr lang="en-US" dirty="0"/>
              <a:t>Sixth indent</a:t>
            </a:r>
          </a:p>
        </p:txBody>
      </p:sp>
      <p:sp>
        <p:nvSpPr>
          <p:cNvPr id="8" name="Slide Number">
            <a:extLst>
              <a:ext uri="{FF2B5EF4-FFF2-40B4-BE49-F238E27FC236}">
                <a16:creationId xmlns:a16="http://schemas.microsoft.com/office/drawing/2014/main" id="{C174EA89-E19D-6245-A011-4F7EB78FF170}"/>
              </a:ext>
            </a:extLst>
          </p:cNvPr>
          <p:cNvSpPr txBox="1">
            <a:spLocks/>
          </p:cNvSpPr>
          <p:nvPr userDrawn="1"/>
        </p:nvSpPr>
        <p:spPr>
          <a:xfrm>
            <a:off x="762000" y="6057900"/>
            <a:ext cx="234696" cy="36576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TextBox 5">
            <a:extLst>
              <a:ext uri="{FF2B5EF4-FFF2-40B4-BE49-F238E27FC236}">
                <a16:creationId xmlns:a16="http://schemas.microsoft.com/office/drawing/2014/main" id="{F486D594-0AA4-E7C5-D044-6E24D43BE810}"/>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Oracle Restricted</a:t>
            </a:r>
          </a:p>
        </p:txBody>
      </p:sp>
      <p:sp>
        <p:nvSpPr>
          <p:cNvPr id="7" name="TextBox 6">
            <a:extLst>
              <a:ext uri="{FF2B5EF4-FFF2-40B4-BE49-F238E27FC236}">
                <a16:creationId xmlns:a16="http://schemas.microsoft.com/office/drawing/2014/main" id="{C8873448-94CC-EC3B-A1E7-7E5E1F4F6F9A}"/>
              </a:ext>
            </a:extLst>
          </p:cNvPr>
          <p:cNvSpPr txBox="1"/>
          <p:nvPr userDrawn="1">
            <p:extLst>
              <p:ext uri="{1162E1C5-73C7-4A58-AE30-91384D911F3F}">
                <p184:classification xmlns:p184="http://schemas.microsoft.com/office/powerpoint/2018/4/main" val="ftr"/>
              </p:ext>
            </p:extLst>
          </p:nvPr>
        </p:nvSpPr>
        <p:spPr>
          <a:xfrm>
            <a:off x="63500" y="66421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Oracle Restricted</a:t>
            </a:r>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5" r:id="rId1"/>
    <p:sldLayoutId id="2147483782" r:id="rId2"/>
    <p:sldLayoutId id="2147483812" r:id="rId3"/>
    <p:sldLayoutId id="2147483813" r:id="rId4"/>
    <p:sldLayoutId id="2147483746" r:id="rId5"/>
    <p:sldLayoutId id="2147483783" r:id="rId6"/>
    <p:sldLayoutId id="2147483814" r:id="rId7"/>
    <p:sldLayoutId id="2147483815" r:id="rId8"/>
    <p:sldLayoutId id="2147483868" r:id="rId9"/>
    <p:sldLayoutId id="2147483869" r:id="rId10"/>
    <p:sldLayoutId id="2147483816" r:id="rId11"/>
    <p:sldLayoutId id="2147483817" r:id="rId12"/>
    <p:sldLayoutId id="2147483860" r:id="rId13"/>
    <p:sldLayoutId id="2147483861" r:id="rId14"/>
    <p:sldLayoutId id="2147483842" r:id="rId15"/>
    <p:sldLayoutId id="2147483850" r:id="rId16"/>
    <p:sldLayoutId id="2147483843" r:id="rId17"/>
    <p:sldLayoutId id="2147483851" r:id="rId18"/>
    <p:sldLayoutId id="2147483844" r:id="rId19"/>
    <p:sldLayoutId id="2147483852" r:id="rId20"/>
    <p:sldLayoutId id="2147483845" r:id="rId21"/>
    <p:sldLayoutId id="2147483853" r:id="rId22"/>
    <p:sldLayoutId id="2147483846" r:id="rId23"/>
    <p:sldLayoutId id="2147483854" r:id="rId24"/>
    <p:sldLayoutId id="2147483847" r:id="rId25"/>
    <p:sldLayoutId id="2147483855" r:id="rId26"/>
    <p:sldLayoutId id="2147483848" r:id="rId27"/>
    <p:sldLayoutId id="2147483856" r:id="rId28"/>
    <p:sldLayoutId id="2147483849" r:id="rId29"/>
    <p:sldLayoutId id="2147483857" r:id="rId30"/>
    <p:sldLayoutId id="2147483749" r:id="rId31"/>
    <p:sldLayoutId id="2147483784" r:id="rId32"/>
    <p:sldLayoutId id="2147483862" r:id="rId33"/>
    <p:sldLayoutId id="2147483863" r:id="rId34"/>
    <p:sldLayoutId id="2147483750" r:id="rId35"/>
    <p:sldLayoutId id="2147483790" r:id="rId36"/>
    <p:sldLayoutId id="2147483779" r:id="rId37"/>
    <p:sldLayoutId id="2147483791" r:id="rId38"/>
    <p:sldLayoutId id="2147483751" r:id="rId39"/>
    <p:sldLayoutId id="2147483792" r:id="rId40"/>
    <p:sldLayoutId id="2147483752" r:id="rId41"/>
    <p:sldLayoutId id="2147483793" r:id="rId42"/>
    <p:sldLayoutId id="2147483864" r:id="rId43"/>
    <p:sldLayoutId id="2147483865" r:id="rId44"/>
    <p:sldLayoutId id="2147483753" r:id="rId45"/>
    <p:sldLayoutId id="2147483794" r:id="rId46"/>
    <p:sldLayoutId id="2147483818" r:id="rId47"/>
    <p:sldLayoutId id="2147483827" r:id="rId48"/>
    <p:sldLayoutId id="2147483819" r:id="rId49"/>
    <p:sldLayoutId id="2147483828" r:id="rId50"/>
    <p:sldLayoutId id="2147483820" r:id="rId51"/>
    <p:sldLayoutId id="2147483829" r:id="rId52"/>
    <p:sldLayoutId id="2147483821" r:id="rId53"/>
    <p:sldLayoutId id="2147483830" r:id="rId54"/>
    <p:sldLayoutId id="2147483822" r:id="rId55"/>
    <p:sldLayoutId id="2147483831" r:id="rId56"/>
    <p:sldLayoutId id="2147483823" r:id="rId57"/>
    <p:sldLayoutId id="2147483832" r:id="rId58"/>
    <p:sldLayoutId id="2147483824" r:id="rId59"/>
    <p:sldLayoutId id="2147483833" r:id="rId60"/>
    <p:sldLayoutId id="2147483825" r:id="rId61"/>
    <p:sldLayoutId id="2147483834" r:id="rId62"/>
    <p:sldLayoutId id="2147483870" r:id="rId63"/>
    <p:sldLayoutId id="2147483871" r:id="rId64"/>
    <p:sldLayoutId id="2147483826" r:id="rId65"/>
    <p:sldLayoutId id="2147483835" r:id="rId66"/>
    <p:sldLayoutId id="2147483836" r:id="rId67"/>
    <p:sldLayoutId id="2147483839" r:id="rId68"/>
    <p:sldLayoutId id="2147483837" r:id="rId69"/>
    <p:sldLayoutId id="2147483840" r:id="rId70"/>
    <p:sldLayoutId id="2147483838" r:id="rId71"/>
    <p:sldLayoutId id="2147483841" r:id="rId72"/>
    <p:sldLayoutId id="2147483756" r:id="rId73"/>
    <p:sldLayoutId id="2147483795" r:id="rId74"/>
    <p:sldLayoutId id="2147483754" r:id="rId75"/>
    <p:sldLayoutId id="2147483796" r:id="rId76"/>
    <p:sldLayoutId id="2147483778" r:id="rId77"/>
    <p:sldLayoutId id="2147483797" r:id="rId78"/>
    <p:sldLayoutId id="2147483757" r:id="rId79"/>
    <p:sldLayoutId id="2147483798" r:id="rId80"/>
    <p:sldLayoutId id="2147483774" r:id="rId81"/>
    <p:sldLayoutId id="2147483799" r:id="rId82"/>
    <p:sldLayoutId id="2147483759" r:id="rId83"/>
    <p:sldLayoutId id="2147483800" r:id="rId84"/>
    <p:sldLayoutId id="2147483775" r:id="rId85"/>
    <p:sldLayoutId id="2147483801" r:id="rId86"/>
    <p:sldLayoutId id="2147483760" r:id="rId87"/>
    <p:sldLayoutId id="2147483802" r:id="rId88"/>
    <p:sldLayoutId id="2147483776" r:id="rId89"/>
    <p:sldLayoutId id="2147483808" r:id="rId90"/>
    <p:sldLayoutId id="2147483773" r:id="rId91"/>
    <p:sldLayoutId id="2147483804" r:id="rId92"/>
    <p:sldLayoutId id="2147483777" r:id="rId93"/>
    <p:sldLayoutId id="2147483805" r:id="rId94"/>
    <p:sldLayoutId id="2147483761" r:id="rId95"/>
    <p:sldLayoutId id="2147483806" r:id="rId96"/>
    <p:sldLayoutId id="2147483781" r:id="rId97"/>
    <p:sldLayoutId id="2147483807" r:id="rId98"/>
    <p:sldLayoutId id="2147483762" r:id="rId99"/>
    <p:sldLayoutId id="2147483809" r:id="rId100"/>
    <p:sldLayoutId id="2147483858" r:id="rId101"/>
    <p:sldLayoutId id="2147483859" r:id="rId102"/>
    <p:sldLayoutId id="2147483866" r:id="rId103"/>
    <p:sldLayoutId id="2147483867" r:id="rId104"/>
    <p:sldLayoutId id="2147483766" r:id="rId105"/>
    <p:sldLayoutId id="2147483786" r:id="rId106"/>
    <p:sldLayoutId id="2147483768" r:id="rId107"/>
    <p:sldLayoutId id="2147483788" r:id="rId108"/>
    <p:sldLayoutId id="2147483769" r:id="rId109"/>
    <p:sldLayoutId id="2147483789" r:id="rId110"/>
    <p:sldLayoutId id="2147483763" r:id="rId111"/>
    <p:sldLayoutId id="2147483810" r:id="rId112"/>
    <p:sldLayoutId id="2147483744" r:id="rId113"/>
    <p:sldLayoutId id="2147483811" r:id="rId114"/>
    <p:sldLayoutId id="2147483742" r:id="rId115"/>
    <p:sldLayoutId id="2147483873" r:id="rId116"/>
    <p:sldLayoutId id="2147483876" r:id="rId117"/>
    <p:sldLayoutId id="2147483877" r:id="rId118"/>
    <p:sldLayoutId id="2147483880" r:id="rId119"/>
    <p:sldLayoutId id="2147483881" r:id="rId120"/>
    <p:sldLayoutId id="2147483882" r:id="rId121"/>
    <p:sldLayoutId id="2147483883" r:id="rId122"/>
    <p:sldLayoutId id="2147483884" r:id="rId123"/>
    <p:sldLayoutId id="2147483885" r:id="rId124"/>
    <p:sldLayoutId id="2147483886" r:id="rId125"/>
    <p:sldLayoutId id="2147483887" r:id="rId126"/>
    <p:sldLayoutId id="2147483888" r:id="rId127"/>
    <p:sldLayoutId id="2147483889" r:id="rId128"/>
    <p:sldLayoutId id="2147483890" r:id="rId129"/>
    <p:sldLayoutId id="2147483891" r:id="rId130"/>
    <p:sldLayoutId id="2147483892" r:id="rId131"/>
  </p:sldLayoutIdLst>
  <p:hf hdr="0" dt="0"/>
  <p:txStyles>
    <p:titleStyle>
      <a:lvl1pPr algn="l" defTabSz="914400" rtl="0" eaLnBrk="1" latinLnBrk="0" hangingPunct="1">
        <a:lnSpc>
          <a:spcPct val="95000"/>
        </a:lnSpc>
        <a:spcBef>
          <a:spcPct val="0"/>
        </a:spcBef>
        <a:buNone/>
        <a:defRPr sz="4000" kern="1200">
          <a:solidFill>
            <a:schemeClr val="tx1"/>
          </a:solidFill>
          <a:latin typeface="+mj-lt"/>
          <a:ea typeface="+mj-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6">
          <p15:clr>
            <a:srgbClr val="F26B43"/>
          </p15:clr>
        </p15:guide>
        <p15:guide id="2" orient="horz" pos="40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notesSlide" Target="../notesSlides/notesSlide1.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118.xml"/><Relationship Id="rId5" Type="http://schemas.openxmlformats.org/officeDocument/2006/relationships/tags" Target="../tags/tag24.xml"/><Relationship Id="rId4" Type="http://schemas.openxmlformats.org/officeDocument/2006/relationships/tags" Target="../tags/tag2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396.xml"/><Relationship Id="rId1" Type="http://schemas.openxmlformats.org/officeDocument/2006/relationships/tags" Target="../tags/tag395.xml"/><Relationship Id="rId5" Type="http://schemas.openxmlformats.org/officeDocument/2006/relationships/image" Target="../media/image176.png"/><Relationship Id="rId4" Type="http://schemas.openxmlformats.org/officeDocument/2006/relationships/notesSlide" Target="../notesSlides/notesSlide7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401.xml"/><Relationship Id="rId1" Type="http://schemas.openxmlformats.org/officeDocument/2006/relationships/tags" Target="../tags/tag400.xml"/><Relationship Id="rId5" Type="http://schemas.openxmlformats.org/officeDocument/2006/relationships/image" Target="../media/image177.jpg"/><Relationship Id="rId4" Type="http://schemas.openxmlformats.org/officeDocument/2006/relationships/notesSlide" Target="../notesSlides/notesSlide7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406.xml"/><Relationship Id="rId1" Type="http://schemas.openxmlformats.org/officeDocument/2006/relationships/tags" Target="../tags/tag405.xml"/><Relationship Id="rId4" Type="http://schemas.openxmlformats.org/officeDocument/2006/relationships/notesSlide" Target="../notesSlides/notesSlide73.xml"/></Relationships>
</file>

<file path=ppt/slides/_rels/slide104.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slideLayout" Target="../slideLayouts/slideLayout73.xml"/><Relationship Id="rId7" Type="http://schemas.openxmlformats.org/officeDocument/2006/relationships/image" Target="../media/image180.png"/><Relationship Id="rId2" Type="http://schemas.openxmlformats.org/officeDocument/2006/relationships/tags" Target="../tags/tag411.xml"/><Relationship Id="rId1" Type="http://schemas.openxmlformats.org/officeDocument/2006/relationships/tags" Target="../tags/tag410.xml"/><Relationship Id="rId6" Type="http://schemas.openxmlformats.org/officeDocument/2006/relationships/image" Target="../media/image179.png"/><Relationship Id="rId5" Type="http://schemas.openxmlformats.org/officeDocument/2006/relationships/image" Target="../media/image178.emf"/><Relationship Id="rId4" Type="http://schemas.openxmlformats.org/officeDocument/2006/relationships/notesSlide" Target="../notesSlides/notesSlide74.xml"/></Relationships>
</file>

<file path=ppt/slides/_rels/slide105.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slideLayout" Target="../slideLayouts/slideLayout73.xml"/><Relationship Id="rId7" Type="http://schemas.openxmlformats.org/officeDocument/2006/relationships/image" Target="../media/image180.png"/><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image" Target="../media/image179.png"/><Relationship Id="rId5" Type="http://schemas.openxmlformats.org/officeDocument/2006/relationships/image" Target="../media/image178.emf"/><Relationship Id="rId4" Type="http://schemas.openxmlformats.org/officeDocument/2006/relationships/notesSlide" Target="../notesSlides/notesSlide7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421.xml"/><Relationship Id="rId1" Type="http://schemas.openxmlformats.org/officeDocument/2006/relationships/tags" Target="../tags/tag420.xml"/><Relationship Id="rId6" Type="http://schemas.openxmlformats.org/officeDocument/2006/relationships/image" Target="../media/image181.png"/><Relationship Id="rId5" Type="http://schemas.openxmlformats.org/officeDocument/2006/relationships/image" Target="../media/image178.emf"/><Relationship Id="rId4" Type="http://schemas.openxmlformats.org/officeDocument/2006/relationships/notesSlide" Target="../notesSlides/notesSlide76.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426.xml"/><Relationship Id="rId1" Type="http://schemas.openxmlformats.org/officeDocument/2006/relationships/tags" Target="../tags/tag425.xml"/><Relationship Id="rId4" Type="http://schemas.openxmlformats.org/officeDocument/2006/relationships/notesSlide" Target="../notesSlides/notesSlide77.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431.xml"/><Relationship Id="rId1" Type="http://schemas.openxmlformats.org/officeDocument/2006/relationships/tags" Target="../tags/tag430.xml"/><Relationship Id="rId4" Type="http://schemas.openxmlformats.org/officeDocument/2006/relationships/notesSlide" Target="../notesSlides/notesSlide7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57.xml"/><Relationship Id="rId1" Type="http://schemas.openxmlformats.org/officeDocument/2006/relationships/tags" Target="../tags/tag56.xml"/><Relationship Id="rId5" Type="http://schemas.openxmlformats.org/officeDocument/2006/relationships/image" Target="../media/image85.png"/><Relationship Id="rId4"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436.xml"/><Relationship Id="rId1" Type="http://schemas.openxmlformats.org/officeDocument/2006/relationships/tags" Target="../tags/tag435.xml"/><Relationship Id="rId5" Type="http://schemas.openxmlformats.org/officeDocument/2006/relationships/image" Target="../media/image182.png"/><Relationship Id="rId4" Type="http://schemas.openxmlformats.org/officeDocument/2006/relationships/notesSlide" Target="../notesSlides/notesSlide79.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441.xml"/><Relationship Id="rId1" Type="http://schemas.openxmlformats.org/officeDocument/2006/relationships/tags" Target="../tags/tag440.xml"/><Relationship Id="rId5" Type="http://schemas.openxmlformats.org/officeDocument/2006/relationships/image" Target="../media/image183.png"/><Relationship Id="rId4" Type="http://schemas.openxmlformats.org/officeDocument/2006/relationships/notesSlide" Target="../notesSlides/notesSlide80.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446.xml"/><Relationship Id="rId1" Type="http://schemas.openxmlformats.org/officeDocument/2006/relationships/tags" Target="../tags/tag445.xml"/><Relationship Id="rId4" Type="http://schemas.openxmlformats.org/officeDocument/2006/relationships/notesSlide" Target="../notesSlides/notesSlide81.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451.xml"/><Relationship Id="rId1" Type="http://schemas.openxmlformats.org/officeDocument/2006/relationships/tags" Target="../tags/tag450.xml"/><Relationship Id="rId4" Type="http://schemas.openxmlformats.org/officeDocument/2006/relationships/notesSlide" Target="../notesSlides/notesSlide8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456.xml"/><Relationship Id="rId1" Type="http://schemas.openxmlformats.org/officeDocument/2006/relationships/tags" Target="../tags/tag455.xml"/><Relationship Id="rId4" Type="http://schemas.openxmlformats.org/officeDocument/2006/relationships/notesSlide" Target="../notesSlides/notesSlide83.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461.xml"/><Relationship Id="rId1" Type="http://schemas.openxmlformats.org/officeDocument/2006/relationships/tags" Target="../tags/tag460.xml"/><Relationship Id="rId4" Type="http://schemas.openxmlformats.org/officeDocument/2006/relationships/notesSlide" Target="../notesSlides/notesSlide84.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466.xml"/><Relationship Id="rId1" Type="http://schemas.openxmlformats.org/officeDocument/2006/relationships/tags" Target="../tags/tag465.xml"/><Relationship Id="rId4" Type="http://schemas.openxmlformats.org/officeDocument/2006/relationships/notesSlide" Target="../notesSlides/notesSlide85.xml"/></Relationships>
</file>

<file path=ppt/slides/_rels/slide117.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2.png"/><Relationship Id="rId18" Type="http://schemas.openxmlformats.org/officeDocument/2006/relationships/image" Target="../media/image197.png"/><Relationship Id="rId3" Type="http://schemas.openxmlformats.org/officeDocument/2006/relationships/slideLayout" Target="../slideLayouts/slideLayout73.xml"/><Relationship Id="rId7" Type="http://schemas.openxmlformats.org/officeDocument/2006/relationships/image" Target="../media/image186.png"/><Relationship Id="rId12" Type="http://schemas.openxmlformats.org/officeDocument/2006/relationships/image" Target="../media/image191.png"/><Relationship Id="rId17" Type="http://schemas.openxmlformats.org/officeDocument/2006/relationships/image" Target="../media/image196.png"/><Relationship Id="rId2" Type="http://schemas.openxmlformats.org/officeDocument/2006/relationships/tags" Target="../tags/tag471.xml"/><Relationship Id="rId16" Type="http://schemas.openxmlformats.org/officeDocument/2006/relationships/image" Target="../media/image195.png"/><Relationship Id="rId1" Type="http://schemas.openxmlformats.org/officeDocument/2006/relationships/tags" Target="../tags/tag470.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194.png"/><Relationship Id="rId10" Type="http://schemas.openxmlformats.org/officeDocument/2006/relationships/image" Target="../media/image189.png"/><Relationship Id="rId19" Type="http://schemas.openxmlformats.org/officeDocument/2006/relationships/image" Target="../media/image198.png"/><Relationship Id="rId4" Type="http://schemas.openxmlformats.org/officeDocument/2006/relationships/notesSlide" Target="../notesSlides/notesSlide86.xml"/><Relationship Id="rId9" Type="http://schemas.openxmlformats.org/officeDocument/2006/relationships/image" Target="../media/image188.png"/><Relationship Id="rId14" Type="http://schemas.openxmlformats.org/officeDocument/2006/relationships/image" Target="../media/image193.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476.xml"/><Relationship Id="rId1" Type="http://schemas.openxmlformats.org/officeDocument/2006/relationships/tags" Target="../tags/tag475.xml"/><Relationship Id="rId5" Type="http://schemas.openxmlformats.org/officeDocument/2006/relationships/image" Target="../media/image199.jpeg"/><Relationship Id="rId4" Type="http://schemas.openxmlformats.org/officeDocument/2006/relationships/notesSlide" Target="../notesSlides/notesSlide8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notesSlide" Target="../notesSlides/notesSlide8.xml"/></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481.xml"/><Relationship Id="rId1" Type="http://schemas.openxmlformats.org/officeDocument/2006/relationships/tags" Target="../tags/tag480.xml"/><Relationship Id="rId6" Type="http://schemas.openxmlformats.org/officeDocument/2006/relationships/image" Target="../media/image201.jpeg"/><Relationship Id="rId5" Type="http://schemas.openxmlformats.org/officeDocument/2006/relationships/image" Target="../media/image200.jpeg"/><Relationship Id="rId4" Type="http://schemas.openxmlformats.org/officeDocument/2006/relationships/notesSlide" Target="../notesSlides/notesSlide88.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486.xml"/><Relationship Id="rId1" Type="http://schemas.openxmlformats.org/officeDocument/2006/relationships/tags" Target="../tags/tag485.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notesSlide" Target="../notesSlides/notesSlide89.xml"/></Relationships>
</file>

<file path=ppt/slides/_rels/slide122.xml.rels><?xml version="1.0" encoding="UTF-8" standalone="yes"?>
<Relationships xmlns="http://schemas.openxmlformats.org/package/2006/relationships"><Relationship Id="rId8" Type="http://schemas.openxmlformats.org/officeDocument/2006/relationships/tags" Target="../tags/tag497.xml"/><Relationship Id="rId13" Type="http://schemas.openxmlformats.org/officeDocument/2006/relationships/image" Target="../media/image80.png"/><Relationship Id="rId3" Type="http://schemas.openxmlformats.org/officeDocument/2006/relationships/tags" Target="../tags/tag492.xml"/><Relationship Id="rId7" Type="http://schemas.openxmlformats.org/officeDocument/2006/relationships/tags" Target="../tags/tag496.xml"/><Relationship Id="rId12" Type="http://schemas.openxmlformats.org/officeDocument/2006/relationships/image" Target="../media/image79.jpeg"/><Relationship Id="rId2" Type="http://schemas.openxmlformats.org/officeDocument/2006/relationships/tags" Target="../tags/tag491.xml"/><Relationship Id="rId1" Type="http://schemas.openxmlformats.org/officeDocument/2006/relationships/tags" Target="../tags/tag490.xml"/><Relationship Id="rId6" Type="http://schemas.openxmlformats.org/officeDocument/2006/relationships/tags" Target="../tags/tag495.xml"/><Relationship Id="rId11" Type="http://schemas.openxmlformats.org/officeDocument/2006/relationships/image" Target="../media/image78.jpeg"/><Relationship Id="rId5" Type="http://schemas.openxmlformats.org/officeDocument/2006/relationships/tags" Target="../tags/tag494.xml"/><Relationship Id="rId10" Type="http://schemas.openxmlformats.org/officeDocument/2006/relationships/image" Target="../media/image77.png"/><Relationship Id="rId4" Type="http://schemas.openxmlformats.org/officeDocument/2006/relationships/tags" Target="../tags/tag493.xml"/><Relationship Id="rId9" Type="http://schemas.openxmlformats.org/officeDocument/2006/relationships/slideLayout" Target="../slideLayouts/slideLayout117.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499.xml"/><Relationship Id="rId1" Type="http://schemas.openxmlformats.org/officeDocument/2006/relationships/tags" Target="../tags/tag498.xml"/><Relationship Id="rId5" Type="http://schemas.openxmlformats.org/officeDocument/2006/relationships/image" Target="../media/image204.png"/><Relationship Id="rId4" Type="http://schemas.openxmlformats.org/officeDocument/2006/relationships/notesSlide" Target="../notesSlides/notesSlide90.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504.xml"/><Relationship Id="rId1" Type="http://schemas.openxmlformats.org/officeDocument/2006/relationships/tags" Target="../tags/tag503.xml"/><Relationship Id="rId5" Type="http://schemas.openxmlformats.org/officeDocument/2006/relationships/image" Target="../media/image205.png"/><Relationship Id="rId4" Type="http://schemas.openxmlformats.org/officeDocument/2006/relationships/notesSlide" Target="../notesSlides/notesSlide91.xml"/></Relationships>
</file>

<file path=ppt/slides/_rels/slide125.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slideLayout" Target="../slideLayouts/slideLayout73.xml"/><Relationship Id="rId7" Type="http://schemas.openxmlformats.org/officeDocument/2006/relationships/image" Target="../media/image208.png"/><Relationship Id="rId2" Type="http://schemas.openxmlformats.org/officeDocument/2006/relationships/tags" Target="../tags/tag509.xml"/><Relationship Id="rId1" Type="http://schemas.openxmlformats.org/officeDocument/2006/relationships/tags" Target="../tags/tag508.xml"/><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notesSlide" Target="../notesSlides/notesSlide92.xml"/><Relationship Id="rId9" Type="http://schemas.openxmlformats.org/officeDocument/2006/relationships/image" Target="../media/image210.png"/></Relationships>
</file>

<file path=ppt/slides/_rels/slide126.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slideLayout" Target="../slideLayouts/slideLayout73.xml"/><Relationship Id="rId7" Type="http://schemas.openxmlformats.org/officeDocument/2006/relationships/image" Target="../media/image208.png"/><Relationship Id="rId2" Type="http://schemas.openxmlformats.org/officeDocument/2006/relationships/tags" Target="../tags/tag514.xml"/><Relationship Id="rId1" Type="http://schemas.openxmlformats.org/officeDocument/2006/relationships/tags" Target="../tags/tag513.xml"/><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notesSlide" Target="../notesSlides/notesSlide93.xml"/><Relationship Id="rId9" Type="http://schemas.openxmlformats.org/officeDocument/2006/relationships/image" Target="../media/image210.png"/></Relationships>
</file>

<file path=ppt/slides/_rels/slide127.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slideLayout" Target="../slideLayouts/slideLayout73.xml"/><Relationship Id="rId7" Type="http://schemas.openxmlformats.org/officeDocument/2006/relationships/image" Target="../media/image208.png"/><Relationship Id="rId2" Type="http://schemas.openxmlformats.org/officeDocument/2006/relationships/tags" Target="../tags/tag519.xml"/><Relationship Id="rId1" Type="http://schemas.openxmlformats.org/officeDocument/2006/relationships/tags" Target="../tags/tag518.xml"/><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notesSlide" Target="../notesSlides/notesSlide94.xml"/><Relationship Id="rId9" Type="http://schemas.openxmlformats.org/officeDocument/2006/relationships/image" Target="../media/image210.png"/></Relationships>
</file>

<file path=ppt/slides/_rels/slide128.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slideLayout" Target="../slideLayouts/slideLayout73.xml"/><Relationship Id="rId7" Type="http://schemas.openxmlformats.org/officeDocument/2006/relationships/image" Target="../media/image208.png"/><Relationship Id="rId2" Type="http://schemas.openxmlformats.org/officeDocument/2006/relationships/tags" Target="../tags/tag524.xml"/><Relationship Id="rId1" Type="http://schemas.openxmlformats.org/officeDocument/2006/relationships/tags" Target="../tags/tag523.xml"/><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notesSlide" Target="../notesSlides/notesSlide95.xml"/></Relationships>
</file>

<file path=ppt/slides/_rels/slide129.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slideLayout" Target="../slideLayouts/slideLayout73.xml"/><Relationship Id="rId7" Type="http://schemas.openxmlformats.org/officeDocument/2006/relationships/image" Target="../media/image211.emf"/><Relationship Id="rId2" Type="http://schemas.openxmlformats.org/officeDocument/2006/relationships/tags" Target="../tags/tag529.xml"/><Relationship Id="rId1" Type="http://schemas.openxmlformats.org/officeDocument/2006/relationships/tags" Target="../tags/tag528.xml"/><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notesSlide" Target="../notesSlides/notesSlide9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67.xml"/><Relationship Id="rId1" Type="http://schemas.openxmlformats.org/officeDocument/2006/relationships/tags" Target="../tags/tag66.xml"/><Relationship Id="rId5" Type="http://schemas.openxmlformats.org/officeDocument/2006/relationships/image" Target="../media/image88.png"/><Relationship Id="rId4" Type="http://schemas.openxmlformats.org/officeDocument/2006/relationships/notesSlide" Target="../notesSlides/notesSlide9.xml"/></Relationships>
</file>

<file path=ppt/slides/_rels/slide130.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slideLayout" Target="../slideLayouts/slideLayout73.xml"/><Relationship Id="rId7" Type="http://schemas.openxmlformats.org/officeDocument/2006/relationships/image" Target="../media/image211.emf"/><Relationship Id="rId2" Type="http://schemas.openxmlformats.org/officeDocument/2006/relationships/tags" Target="../tags/tag534.xml"/><Relationship Id="rId1" Type="http://schemas.openxmlformats.org/officeDocument/2006/relationships/tags" Target="../tags/tag533.xml"/><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notesSlide" Target="../notesSlides/notesSlide97.xml"/></Relationships>
</file>

<file path=ppt/slides/_rels/slide131.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slideLayout" Target="../slideLayouts/slideLayout73.xml"/><Relationship Id="rId7" Type="http://schemas.openxmlformats.org/officeDocument/2006/relationships/image" Target="../media/image211.emf"/><Relationship Id="rId2" Type="http://schemas.openxmlformats.org/officeDocument/2006/relationships/tags" Target="../tags/tag539.xml"/><Relationship Id="rId1" Type="http://schemas.openxmlformats.org/officeDocument/2006/relationships/tags" Target="../tags/tag538.xml"/><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notesSlide" Target="../notesSlides/notesSlide98.xml"/><Relationship Id="rId9" Type="http://schemas.openxmlformats.org/officeDocument/2006/relationships/image" Target="../media/image210.png"/></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544.xml"/><Relationship Id="rId1" Type="http://schemas.openxmlformats.org/officeDocument/2006/relationships/tags" Target="../tags/tag543.xml"/><Relationship Id="rId5" Type="http://schemas.openxmlformats.org/officeDocument/2006/relationships/image" Target="../media/image212.png"/><Relationship Id="rId4" Type="http://schemas.openxmlformats.org/officeDocument/2006/relationships/notesSlide" Target="../notesSlides/notesSlide99.xml"/></Relationships>
</file>

<file path=ppt/slides/_rels/slide133.xml.rels><?xml version="1.0" encoding="UTF-8" standalone="yes"?>
<Relationships xmlns="http://schemas.openxmlformats.org/package/2006/relationships"><Relationship Id="rId8" Type="http://schemas.openxmlformats.org/officeDocument/2006/relationships/tags" Target="../tags/tag555.xml"/><Relationship Id="rId13" Type="http://schemas.openxmlformats.org/officeDocument/2006/relationships/image" Target="../media/image80.png"/><Relationship Id="rId3" Type="http://schemas.openxmlformats.org/officeDocument/2006/relationships/tags" Target="../tags/tag550.xml"/><Relationship Id="rId7" Type="http://schemas.openxmlformats.org/officeDocument/2006/relationships/tags" Target="../tags/tag554.xml"/><Relationship Id="rId12" Type="http://schemas.openxmlformats.org/officeDocument/2006/relationships/image" Target="../media/image79.jpeg"/><Relationship Id="rId2" Type="http://schemas.openxmlformats.org/officeDocument/2006/relationships/tags" Target="../tags/tag549.xml"/><Relationship Id="rId1" Type="http://schemas.openxmlformats.org/officeDocument/2006/relationships/tags" Target="../tags/tag548.xml"/><Relationship Id="rId6" Type="http://schemas.openxmlformats.org/officeDocument/2006/relationships/tags" Target="../tags/tag553.xml"/><Relationship Id="rId11" Type="http://schemas.openxmlformats.org/officeDocument/2006/relationships/image" Target="../media/image78.jpeg"/><Relationship Id="rId5" Type="http://schemas.openxmlformats.org/officeDocument/2006/relationships/tags" Target="../tags/tag552.xml"/><Relationship Id="rId10" Type="http://schemas.openxmlformats.org/officeDocument/2006/relationships/image" Target="../media/image77.png"/><Relationship Id="rId4" Type="http://schemas.openxmlformats.org/officeDocument/2006/relationships/tags" Target="../tags/tag551.xml"/><Relationship Id="rId9" Type="http://schemas.openxmlformats.org/officeDocument/2006/relationships/slideLayout" Target="../slideLayouts/slideLayout117.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tags" Target="../tags/tag557.xml"/><Relationship Id="rId1" Type="http://schemas.openxmlformats.org/officeDocument/2006/relationships/tags" Target="../tags/tag556.xml"/><Relationship Id="rId5" Type="http://schemas.openxmlformats.org/officeDocument/2006/relationships/image" Target="../media/image213.png"/><Relationship Id="rId4" Type="http://schemas.openxmlformats.org/officeDocument/2006/relationships/notesSlide" Target="../notesSlides/notesSlide100.xml"/></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559.xml"/><Relationship Id="rId1" Type="http://schemas.openxmlformats.org/officeDocument/2006/relationships/tags" Target="../tags/tag558.xml"/><Relationship Id="rId5" Type="http://schemas.openxmlformats.org/officeDocument/2006/relationships/image" Target="../media/image214.png"/><Relationship Id="rId4" Type="http://schemas.openxmlformats.org/officeDocument/2006/relationships/notesSlide" Target="../notesSlides/notesSlide101.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73.xml"/><Relationship Id="rId7" Type="http://schemas.openxmlformats.org/officeDocument/2006/relationships/image" Target="../media/image217.png"/><Relationship Id="rId2" Type="http://schemas.openxmlformats.org/officeDocument/2006/relationships/tags" Target="../tags/tag564.xml"/><Relationship Id="rId1" Type="http://schemas.openxmlformats.org/officeDocument/2006/relationships/tags" Target="../tags/tag563.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notesSlide" Target="../notesSlides/notesSlide102.xml"/></Relationships>
</file>

<file path=ppt/slides/_rels/slide137.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slideLayout" Target="../slideLayouts/slideLayout73.xml"/><Relationship Id="rId7" Type="http://schemas.openxmlformats.org/officeDocument/2006/relationships/image" Target="../media/image220.png"/><Relationship Id="rId2" Type="http://schemas.openxmlformats.org/officeDocument/2006/relationships/tags" Target="../tags/tag569.xml"/><Relationship Id="rId1" Type="http://schemas.openxmlformats.org/officeDocument/2006/relationships/tags" Target="../tags/tag568.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notesSlide" Target="../notesSlides/notesSlide103.xml"/><Relationship Id="rId9" Type="http://schemas.openxmlformats.org/officeDocument/2006/relationships/image" Target="../media/image222.png"/></Relationships>
</file>

<file path=ppt/slides/_rels/slide138.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slideLayout" Target="../slideLayouts/slideLayout73.xml"/><Relationship Id="rId7" Type="http://schemas.openxmlformats.org/officeDocument/2006/relationships/image" Target="../media/image223.png"/><Relationship Id="rId2" Type="http://schemas.openxmlformats.org/officeDocument/2006/relationships/tags" Target="../tags/tag574.xml"/><Relationship Id="rId1" Type="http://schemas.openxmlformats.org/officeDocument/2006/relationships/tags" Target="../tags/tag573.xml"/><Relationship Id="rId6" Type="http://schemas.openxmlformats.org/officeDocument/2006/relationships/image" Target="../media/image221.png"/><Relationship Id="rId5" Type="http://schemas.openxmlformats.org/officeDocument/2006/relationships/image" Target="../media/image218.png"/><Relationship Id="rId4" Type="http://schemas.openxmlformats.org/officeDocument/2006/relationships/notesSlide" Target="../notesSlides/notesSlide104.xml"/><Relationship Id="rId9" Type="http://schemas.openxmlformats.org/officeDocument/2006/relationships/image" Target="../media/image222.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101.xml"/><Relationship Id="rId2" Type="http://schemas.openxmlformats.org/officeDocument/2006/relationships/tags" Target="../tags/tag579.xml"/><Relationship Id="rId1" Type="http://schemas.openxmlformats.org/officeDocument/2006/relationships/tags" Target="../tags/tag578.xml"/><Relationship Id="rId5" Type="http://schemas.openxmlformats.org/officeDocument/2006/relationships/image" Target="../media/image225.png"/><Relationship Id="rId4" Type="http://schemas.openxmlformats.org/officeDocument/2006/relationships/notesSlide" Target="../notesSlides/notesSlide10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72.xml"/><Relationship Id="rId1" Type="http://schemas.openxmlformats.org/officeDocument/2006/relationships/tags" Target="../tags/tag71.xml"/><Relationship Id="rId5" Type="http://schemas.openxmlformats.org/officeDocument/2006/relationships/image" Target="../media/image89.png"/><Relationship Id="rId4" Type="http://schemas.openxmlformats.org/officeDocument/2006/relationships/notesSlide" Target="../notesSlides/notesSlide10.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581.xml"/><Relationship Id="rId1" Type="http://schemas.openxmlformats.org/officeDocument/2006/relationships/tags" Target="../tags/tag580.xml"/><Relationship Id="rId4" Type="http://schemas.openxmlformats.org/officeDocument/2006/relationships/notesSlide" Target="../notesSlides/notesSlide106.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73.xml"/><Relationship Id="rId7" Type="http://schemas.openxmlformats.org/officeDocument/2006/relationships/image" Target="../media/image228.png"/><Relationship Id="rId2" Type="http://schemas.openxmlformats.org/officeDocument/2006/relationships/tags" Target="../tags/tag586.xml"/><Relationship Id="rId1" Type="http://schemas.openxmlformats.org/officeDocument/2006/relationships/tags" Target="../tags/tag585.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notesSlide" Target="../notesSlides/notesSlide107.xml"/></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tags" Target="../tags/tag591.xml"/><Relationship Id="rId1" Type="http://schemas.openxmlformats.org/officeDocument/2006/relationships/tags" Target="../tags/tag590.xml"/><Relationship Id="rId4" Type="http://schemas.openxmlformats.org/officeDocument/2006/relationships/notesSlide" Target="../notesSlides/notesSlide10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87.xml"/><Relationship Id="rId1" Type="http://schemas.openxmlformats.org/officeDocument/2006/relationships/tags" Target="../tags/tag86.xml"/><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image" Target="../media/image92.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xml"/><Relationship Id="rId1" Type="http://schemas.openxmlformats.org/officeDocument/2006/relationships/slideLayout" Target="../slideLayouts/slideLayout116.xml"/></Relationships>
</file>

<file path=ppt/slides/_rels/slide20.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98.xml"/><Relationship Id="rId7" Type="http://schemas.openxmlformats.org/officeDocument/2006/relationships/image" Target="../media/image93.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notesSlide" Target="../notesSlides/notesSlide15.xml"/><Relationship Id="rId5" Type="http://schemas.openxmlformats.org/officeDocument/2006/relationships/slideLayout" Target="../slideLayouts/slideLayout73.xml"/><Relationship Id="rId4" Type="http://schemas.openxmlformats.org/officeDocument/2006/relationships/tags" Target="../tags/tag99.xml"/></Relationships>
</file>

<file path=ppt/slides/_rels/slide2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105.xml"/><Relationship Id="rId7" Type="http://schemas.openxmlformats.org/officeDocument/2006/relationships/image" Target="../media/image94.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notesSlide" Target="../notesSlides/notesSlide16.xml"/><Relationship Id="rId5" Type="http://schemas.openxmlformats.org/officeDocument/2006/relationships/slideLayout" Target="../slideLayouts/slideLayout73.xml"/><Relationship Id="rId4" Type="http://schemas.openxmlformats.org/officeDocument/2006/relationships/tags" Target="../tags/tag106.xml"/></Relationships>
</file>

<file path=ppt/slides/_rels/slide2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tags" Target="../tags/tag112.xml"/><Relationship Id="rId7" Type="http://schemas.openxmlformats.org/officeDocument/2006/relationships/image" Target="../media/image3.emf"/><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notesSlide" Target="../notesSlides/notesSlide17.xml"/><Relationship Id="rId5" Type="http://schemas.openxmlformats.org/officeDocument/2006/relationships/slideLayout" Target="../slideLayouts/slideLayout73.xml"/><Relationship Id="rId4" Type="http://schemas.openxmlformats.org/officeDocument/2006/relationships/tags" Target="../tags/tag113.xml"/></Relationships>
</file>

<file path=ppt/slides/_rels/slide2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tags" Target="../tags/tag119.xml"/><Relationship Id="rId7" Type="http://schemas.openxmlformats.org/officeDocument/2006/relationships/image" Target="../media/image3.emf"/><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notesSlide" Target="../notesSlides/notesSlide18.xml"/><Relationship Id="rId5" Type="http://schemas.openxmlformats.org/officeDocument/2006/relationships/slideLayout" Target="../slideLayouts/slideLayout73.xml"/><Relationship Id="rId4" Type="http://schemas.openxmlformats.org/officeDocument/2006/relationships/tags" Target="../tags/tag120.xml"/></Relationships>
</file>

<file path=ppt/slides/_rels/slide24.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126.xml"/><Relationship Id="rId7" Type="http://schemas.openxmlformats.org/officeDocument/2006/relationships/image" Target="../media/image97.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notesSlide" Target="../notesSlides/notesSlide19.xml"/><Relationship Id="rId5" Type="http://schemas.openxmlformats.org/officeDocument/2006/relationships/slideLayout" Target="../slideLayouts/slideLayout73.xml"/><Relationship Id="rId4" Type="http://schemas.openxmlformats.org/officeDocument/2006/relationships/tags" Target="../tags/tag127.xml"/></Relationships>
</file>

<file path=ppt/slides/_rels/slide25.xml.rels><?xml version="1.0" encoding="UTF-8" standalone="yes"?>
<Relationships xmlns="http://schemas.openxmlformats.org/package/2006/relationships"><Relationship Id="rId3" Type="http://schemas.openxmlformats.org/officeDocument/2006/relationships/tags" Target="../tags/tag133.xml"/><Relationship Id="rId7" Type="http://schemas.openxmlformats.org/officeDocument/2006/relationships/image" Target="../media/image3.emf"/><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notesSlide" Target="../notesSlides/notesSlide20.xml"/><Relationship Id="rId5" Type="http://schemas.openxmlformats.org/officeDocument/2006/relationships/slideLayout" Target="../slideLayouts/slideLayout73.xml"/><Relationship Id="rId4" Type="http://schemas.openxmlformats.org/officeDocument/2006/relationships/tags" Target="../tags/tag134.xml"/></Relationships>
</file>

<file path=ppt/slides/_rels/slide2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tags" Target="../tags/tag140.xml"/><Relationship Id="rId7" Type="http://schemas.openxmlformats.org/officeDocument/2006/relationships/image" Target="../media/image3.emf"/><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notesSlide" Target="../notesSlides/notesSlide21.xml"/><Relationship Id="rId5" Type="http://schemas.openxmlformats.org/officeDocument/2006/relationships/slideLayout" Target="../slideLayouts/slideLayout73.xml"/><Relationship Id="rId4" Type="http://schemas.openxmlformats.org/officeDocument/2006/relationships/tags" Target="../tags/tag141.xml"/></Relationships>
</file>

<file path=ppt/slides/_rels/slide2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147.xml"/><Relationship Id="rId7" Type="http://schemas.openxmlformats.org/officeDocument/2006/relationships/image" Target="../media/image3.emf"/><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notesSlide" Target="../notesSlides/notesSlide22.xml"/><Relationship Id="rId5" Type="http://schemas.openxmlformats.org/officeDocument/2006/relationships/slideLayout" Target="../slideLayouts/slideLayout73.xml"/><Relationship Id="rId4" Type="http://schemas.openxmlformats.org/officeDocument/2006/relationships/tags" Target="../tags/tag148.xml"/></Relationships>
</file>

<file path=ppt/slides/_rels/slide2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154.xml"/><Relationship Id="rId7" Type="http://schemas.openxmlformats.org/officeDocument/2006/relationships/image" Target="../media/image3.emf"/><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notesSlide" Target="../notesSlides/notesSlide23.xml"/><Relationship Id="rId5" Type="http://schemas.openxmlformats.org/officeDocument/2006/relationships/slideLayout" Target="../slideLayouts/slideLayout73.xml"/><Relationship Id="rId4" Type="http://schemas.openxmlformats.org/officeDocument/2006/relationships/tags" Target="../tags/tag15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3.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image" Target="../media/image80.png"/><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image" Target="../media/image79.jpe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78.jpeg"/><Relationship Id="rId5" Type="http://schemas.openxmlformats.org/officeDocument/2006/relationships/tags" Target="../tags/tag32.xml"/><Relationship Id="rId10" Type="http://schemas.openxmlformats.org/officeDocument/2006/relationships/image" Target="../media/image77.png"/><Relationship Id="rId4" Type="http://schemas.openxmlformats.org/officeDocument/2006/relationships/tags" Target="../tags/tag31.xml"/><Relationship Id="rId9" Type="http://schemas.openxmlformats.org/officeDocument/2006/relationships/slideLayout" Target="../slideLayouts/slideLayout11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160.xml"/><Relationship Id="rId1" Type="http://schemas.openxmlformats.org/officeDocument/2006/relationships/tags" Target="../tags/tag159.xml"/><Relationship Id="rId4"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166.xml"/><Relationship Id="rId7" Type="http://schemas.openxmlformats.org/officeDocument/2006/relationships/image" Target="../media/image3.emf"/><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notesSlide" Target="../notesSlides/notesSlide25.xml"/><Relationship Id="rId5" Type="http://schemas.openxmlformats.org/officeDocument/2006/relationships/slideLayout" Target="../slideLayouts/slideLayout73.xml"/><Relationship Id="rId4" Type="http://schemas.openxmlformats.org/officeDocument/2006/relationships/tags" Target="../tags/tag167.xml"/></Relationships>
</file>

<file path=ppt/slides/_rels/slide3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173.xml"/><Relationship Id="rId7" Type="http://schemas.openxmlformats.org/officeDocument/2006/relationships/image" Target="../media/image3.emf"/><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notesSlide" Target="../notesSlides/notesSlide26.xml"/><Relationship Id="rId5" Type="http://schemas.openxmlformats.org/officeDocument/2006/relationships/slideLayout" Target="../slideLayouts/slideLayout73.xml"/><Relationship Id="rId10" Type="http://schemas.openxmlformats.org/officeDocument/2006/relationships/image" Target="../media/image103.png"/><Relationship Id="rId4" Type="http://schemas.openxmlformats.org/officeDocument/2006/relationships/tags" Target="../tags/tag174.xml"/><Relationship Id="rId9" Type="http://schemas.openxmlformats.org/officeDocument/2006/relationships/image" Target="../media/image102.png"/></Relationships>
</file>

<file path=ppt/slides/_rels/slide33.xml.rels><?xml version="1.0" encoding="UTF-8" standalone="yes"?>
<Relationships xmlns="http://schemas.openxmlformats.org/package/2006/relationships"><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notesSlide" Target="../notesSlides/notesSlide27.xml"/><Relationship Id="rId5" Type="http://schemas.openxmlformats.org/officeDocument/2006/relationships/slideLayout" Target="../slideLayouts/slideLayout73.xml"/><Relationship Id="rId4" Type="http://schemas.openxmlformats.org/officeDocument/2006/relationships/tags" Target="../tags/tag181.xml"/></Relationships>
</file>

<file path=ppt/slides/_rels/slide3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186.xml"/><Relationship Id="rId1" Type="http://schemas.openxmlformats.org/officeDocument/2006/relationships/tags" Target="../tags/tag185.xml"/><Relationship Id="rId5" Type="http://schemas.openxmlformats.org/officeDocument/2006/relationships/image" Target="../media/image101.png"/><Relationship Id="rId4"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191.xml"/><Relationship Id="rId1" Type="http://schemas.openxmlformats.org/officeDocument/2006/relationships/tags" Target="../tags/tag190.xml"/><Relationship Id="rId5" Type="http://schemas.openxmlformats.org/officeDocument/2006/relationships/image" Target="../media/image105.png"/><Relationship Id="rId4"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193.xml"/><Relationship Id="rId1" Type="http://schemas.openxmlformats.org/officeDocument/2006/relationships/tags" Target="../tags/tag192.xml"/><Relationship Id="rId5" Type="http://schemas.openxmlformats.org/officeDocument/2006/relationships/image" Target="../media/image106.png"/><Relationship Id="rId4"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tags" Target="../tags/tag199.xml"/><Relationship Id="rId7" Type="http://schemas.openxmlformats.org/officeDocument/2006/relationships/image" Target="../media/image107.png"/><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image" Target="../media/image3.emf"/><Relationship Id="rId5" Type="http://schemas.openxmlformats.org/officeDocument/2006/relationships/notesSlide" Target="../notesSlides/notesSlide31.xml"/><Relationship Id="rId4"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209.xml"/><Relationship Id="rId1" Type="http://schemas.openxmlformats.org/officeDocument/2006/relationships/tags" Target="../tags/tag208.xml"/><Relationship Id="rId5" Type="http://schemas.openxmlformats.org/officeDocument/2006/relationships/image" Target="../media/image111.png"/><Relationship Id="rId4"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214.xml"/><Relationship Id="rId1" Type="http://schemas.openxmlformats.org/officeDocument/2006/relationships/tags" Target="../tags/tag213.xml"/><Relationship Id="rId4"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219.xml"/><Relationship Id="rId1" Type="http://schemas.openxmlformats.org/officeDocument/2006/relationships/tags" Target="../tags/tag218.xml"/><Relationship Id="rId4"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75.png"/><Relationship Id="rId1" Type="http://schemas.openxmlformats.org/officeDocument/2006/relationships/slideLayout" Target="../slideLayouts/slideLayout120.xml"/><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1.xml"/></Relationships>
</file>

<file path=ppt/slides/_rels/slide46.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3" Type="http://schemas.openxmlformats.org/officeDocument/2006/relationships/slideLayout" Target="../slideLayouts/slideLayout73.xml"/><Relationship Id="rId7" Type="http://schemas.openxmlformats.org/officeDocument/2006/relationships/image" Target="../media/image117.png"/><Relationship Id="rId12" Type="http://schemas.openxmlformats.org/officeDocument/2006/relationships/image" Target="../media/image122.png"/><Relationship Id="rId17" Type="http://schemas.openxmlformats.org/officeDocument/2006/relationships/image" Target="../media/image127.png"/><Relationship Id="rId2" Type="http://schemas.openxmlformats.org/officeDocument/2006/relationships/tags" Target="../tags/tag224.xml"/><Relationship Id="rId16" Type="http://schemas.openxmlformats.org/officeDocument/2006/relationships/image" Target="../media/image126.png"/><Relationship Id="rId1" Type="http://schemas.openxmlformats.org/officeDocument/2006/relationships/tags" Target="../tags/tag223.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4" Type="http://schemas.openxmlformats.org/officeDocument/2006/relationships/notesSlide" Target="../notesSlides/notesSlide36.xml"/><Relationship Id="rId9" Type="http://schemas.openxmlformats.org/officeDocument/2006/relationships/image" Target="../media/image119.png"/><Relationship Id="rId14" Type="http://schemas.openxmlformats.org/officeDocument/2006/relationships/image" Target="../media/image124.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22.xml"/><Relationship Id="rId1" Type="http://schemas.openxmlformats.org/officeDocument/2006/relationships/tags" Target="../tags/tag228.xml"/><Relationship Id="rId5" Type="http://schemas.openxmlformats.org/officeDocument/2006/relationships/image" Target="../media/image113.png"/><Relationship Id="rId4" Type="http://schemas.openxmlformats.org/officeDocument/2006/relationships/image" Target="../media/image128.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22.xml"/><Relationship Id="rId1" Type="http://schemas.openxmlformats.org/officeDocument/2006/relationships/tags" Target="../tags/tag229.xml"/><Relationship Id="rId5" Type="http://schemas.openxmlformats.org/officeDocument/2006/relationships/image" Target="../media/image113.png"/><Relationship Id="rId4" Type="http://schemas.openxmlformats.org/officeDocument/2006/relationships/image" Target="../media/image129.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22.xml"/><Relationship Id="rId1" Type="http://schemas.openxmlformats.org/officeDocument/2006/relationships/tags" Target="../tags/tag230.xml"/><Relationship Id="rId5" Type="http://schemas.openxmlformats.org/officeDocument/2006/relationships/image" Target="../media/image113.png"/><Relationship Id="rId4" Type="http://schemas.openxmlformats.org/officeDocument/2006/relationships/image" Target="../media/image130.png"/></Relationships>
</file>

<file path=ppt/slides/_rels/slide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3.xml"/></Relationships>
</file>

<file path=ppt/slides/_rels/slide5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122.xml"/><Relationship Id="rId1" Type="http://schemas.openxmlformats.org/officeDocument/2006/relationships/tags" Target="../tags/tag231.xml"/><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122.xml"/><Relationship Id="rId1" Type="http://schemas.openxmlformats.org/officeDocument/2006/relationships/tags" Target="../tags/tag232.xml"/><Relationship Id="rId4" Type="http://schemas.openxmlformats.org/officeDocument/2006/relationships/image" Target="../media/image113.png"/></Relationships>
</file>

<file path=ppt/slides/_rels/slide5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122.xml"/><Relationship Id="rId1" Type="http://schemas.openxmlformats.org/officeDocument/2006/relationships/tags" Target="../tags/tag233.xml"/><Relationship Id="rId4" Type="http://schemas.openxmlformats.org/officeDocument/2006/relationships/image" Target="../media/image113.png"/></Relationships>
</file>

<file path=ppt/slides/_rels/slide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122.xml"/><Relationship Id="rId1" Type="http://schemas.openxmlformats.org/officeDocument/2006/relationships/tags" Target="../tags/tag234.xml"/><Relationship Id="rId4" Type="http://schemas.openxmlformats.org/officeDocument/2006/relationships/image" Target="../media/image1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3.xml"/><Relationship Id="rId1" Type="http://schemas.openxmlformats.org/officeDocument/2006/relationships/tags" Target="../tags/tag235.xml"/><Relationship Id="rId5" Type="http://schemas.openxmlformats.org/officeDocument/2006/relationships/image" Target="../media/image133.jpeg"/><Relationship Id="rId4" Type="http://schemas.openxmlformats.org/officeDocument/2006/relationships/image" Target="../media/image132.png"/></Relationships>
</file>

<file path=ppt/slides/_rels/slide5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1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9.xml"/><Relationship Id="rId1" Type="http://schemas.openxmlformats.org/officeDocument/2006/relationships/slideLayout" Target="../slideLayouts/slideLayout124.xml"/><Relationship Id="rId4" Type="http://schemas.openxmlformats.org/officeDocument/2006/relationships/image" Target="../media/image13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5.xml"/><Relationship Id="rId1" Type="http://schemas.openxmlformats.org/officeDocument/2006/relationships/tags" Target="../tags/tag236.xml"/><Relationship Id="rId5" Type="http://schemas.openxmlformats.org/officeDocument/2006/relationships/image" Target="../media/image139.png"/><Relationship Id="rId4" Type="http://schemas.openxmlformats.org/officeDocument/2006/relationships/image" Target="../media/image113.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6.xml"/><Relationship Id="rId1" Type="http://schemas.openxmlformats.org/officeDocument/2006/relationships/tags" Target="../tags/tag237.xml"/><Relationship Id="rId6" Type="http://schemas.openxmlformats.org/officeDocument/2006/relationships/image" Target="../media/image140.png"/><Relationship Id="rId5" Type="http://schemas.openxmlformats.org/officeDocument/2006/relationships/image" Target="../media/image113.png"/><Relationship Id="rId4" Type="http://schemas.microsoft.com/office/2018/10/relationships/comments" Target="../comments/modernComment_7FFD550A_4D61348C.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143.png"/><Relationship Id="rId2" Type="http://schemas.openxmlformats.org/officeDocument/2006/relationships/slideLayout" Target="../slideLayouts/slideLayout127.xml"/><Relationship Id="rId1" Type="http://schemas.openxmlformats.org/officeDocument/2006/relationships/tags" Target="../tags/tag238.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13.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113.png"/><Relationship Id="rId2" Type="http://schemas.openxmlformats.org/officeDocument/2006/relationships/slideLayout" Target="../slideLayouts/slideLayout128.xml"/><Relationship Id="rId1" Type="http://schemas.openxmlformats.org/officeDocument/2006/relationships/tags" Target="../tags/tag239.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148.png"/><Relationship Id="rId2" Type="http://schemas.openxmlformats.org/officeDocument/2006/relationships/slideLayout" Target="../slideLayouts/slideLayout129.xml"/><Relationship Id="rId1" Type="http://schemas.openxmlformats.org/officeDocument/2006/relationships/tags" Target="../tags/tag240.xml"/><Relationship Id="rId6" Type="http://schemas.openxmlformats.org/officeDocument/2006/relationships/image" Target="../media/image147.png"/><Relationship Id="rId5" Type="http://schemas.openxmlformats.org/officeDocument/2006/relationships/image" Target="../media/image113.png"/><Relationship Id="rId4" Type="http://schemas.microsoft.com/office/2018/10/relationships/comments" Target="../comments/modernComment_7FFD550F_FC949EE7.xml"/></Relationships>
</file>

<file path=ppt/slides/_rels/slide6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130.xml"/><Relationship Id="rId1" Type="http://schemas.openxmlformats.org/officeDocument/2006/relationships/tags" Target="../tags/tag241.xml"/><Relationship Id="rId5" Type="http://schemas.openxmlformats.org/officeDocument/2006/relationships/image" Target="../media/image150.png"/><Relationship Id="rId4" Type="http://schemas.openxmlformats.org/officeDocument/2006/relationships/image" Target="../media/image149.png"/></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131.xml"/><Relationship Id="rId1" Type="http://schemas.openxmlformats.org/officeDocument/2006/relationships/tags" Target="../tags/tag24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3.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notesSlide" Target="../notesSlides/notesSlide46.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notesSlide" Target="../notesSlides/notesSlide47.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notesSlide" Target="../notesSlides/notesSlide4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82.png"/><Relationship Id="rId4"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262.xml"/><Relationship Id="rId1" Type="http://schemas.openxmlformats.org/officeDocument/2006/relationships/tags" Target="../tags/tag261.xml"/><Relationship Id="rId4" Type="http://schemas.openxmlformats.org/officeDocument/2006/relationships/notesSlide" Target="../notesSlides/notesSlide49.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267.xml"/><Relationship Id="rId1" Type="http://schemas.openxmlformats.org/officeDocument/2006/relationships/tags" Target="../tags/tag266.xml"/><Relationship Id="rId5" Type="http://schemas.openxmlformats.org/officeDocument/2006/relationships/image" Target="../media/image156.emf"/><Relationship Id="rId4" Type="http://schemas.openxmlformats.org/officeDocument/2006/relationships/notesSlide" Target="../notesSlides/notesSlide5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73.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slideLayout" Target="../slideLayouts/slideLayout73.xml"/><Relationship Id="rId7" Type="http://schemas.openxmlformats.org/officeDocument/2006/relationships/image" Target="../media/image155.png"/><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image" Target="../media/image157.png"/><Relationship Id="rId5" Type="http://schemas.openxmlformats.org/officeDocument/2006/relationships/image" Target="../media/image154.png"/><Relationship Id="rId4" Type="http://schemas.openxmlformats.org/officeDocument/2006/relationships/notesSlide" Target="../notesSlides/notesSlide51.xml"/></Relationships>
</file>

<file path=ppt/slides/_rels/slide74.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slideLayout" Target="../slideLayouts/slideLayout73.xml"/><Relationship Id="rId7" Type="http://schemas.openxmlformats.org/officeDocument/2006/relationships/image" Target="../media/image155.png"/><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image" Target="../media/image157.png"/><Relationship Id="rId5" Type="http://schemas.openxmlformats.org/officeDocument/2006/relationships/image" Target="../media/image154.png"/><Relationship Id="rId4" Type="http://schemas.openxmlformats.org/officeDocument/2006/relationships/notesSlide" Target="../notesSlides/notesSlide52.xml"/></Relationships>
</file>

<file path=ppt/slides/_rels/slide75.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slideLayout" Target="../slideLayouts/slideLayout73.xml"/><Relationship Id="rId7" Type="http://schemas.openxmlformats.org/officeDocument/2006/relationships/image" Target="../media/image155.png"/><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image" Target="../media/image157.png"/><Relationship Id="rId5" Type="http://schemas.openxmlformats.org/officeDocument/2006/relationships/image" Target="../media/image154.png"/><Relationship Id="rId4" Type="http://schemas.openxmlformats.org/officeDocument/2006/relationships/notesSlide" Target="../notesSlides/notesSlide53.xml"/></Relationships>
</file>

<file path=ppt/slides/_rels/slide76.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slideLayout" Target="../slideLayouts/slideLayout73.xml"/><Relationship Id="rId7" Type="http://schemas.openxmlformats.org/officeDocument/2006/relationships/image" Target="../media/image155.png"/><Relationship Id="rId2" Type="http://schemas.openxmlformats.org/officeDocument/2006/relationships/tags" Target="../tags/tag287.xml"/><Relationship Id="rId1" Type="http://schemas.openxmlformats.org/officeDocument/2006/relationships/tags" Target="../tags/tag286.xml"/><Relationship Id="rId6" Type="http://schemas.openxmlformats.org/officeDocument/2006/relationships/image" Target="../media/image157.png"/><Relationship Id="rId5" Type="http://schemas.openxmlformats.org/officeDocument/2006/relationships/image" Target="../media/image154.png"/><Relationship Id="rId4" Type="http://schemas.openxmlformats.org/officeDocument/2006/relationships/notesSlide" Target="../notesSlides/notesSlide54.xml"/></Relationships>
</file>

<file path=ppt/slides/_rels/slide77.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slideLayout" Target="../slideLayouts/slideLayout73.xml"/><Relationship Id="rId7" Type="http://schemas.openxmlformats.org/officeDocument/2006/relationships/image" Target="../media/image155.png"/><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image" Target="../media/image157.png"/><Relationship Id="rId5" Type="http://schemas.openxmlformats.org/officeDocument/2006/relationships/image" Target="../media/image154.png"/><Relationship Id="rId4" Type="http://schemas.openxmlformats.org/officeDocument/2006/relationships/notesSlide" Target="../notesSlides/notesSlide55.xml"/></Relationships>
</file>

<file path=ppt/slides/_rels/slide78.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slideLayout" Target="../slideLayouts/slideLayout73.xml"/><Relationship Id="rId7" Type="http://schemas.openxmlformats.org/officeDocument/2006/relationships/image" Target="../media/image155.png"/><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image" Target="../media/image157.png"/><Relationship Id="rId5" Type="http://schemas.openxmlformats.org/officeDocument/2006/relationships/image" Target="../media/image154.png"/><Relationship Id="rId4" Type="http://schemas.openxmlformats.org/officeDocument/2006/relationships/notesSlide" Target="../notesSlides/notesSlide5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302.xml"/><Relationship Id="rId1" Type="http://schemas.openxmlformats.org/officeDocument/2006/relationships/tags" Target="../tags/tag301.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notesSlide" Target="../notesSlides/notesSlide57.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307.xml"/><Relationship Id="rId1" Type="http://schemas.openxmlformats.org/officeDocument/2006/relationships/tags" Target="../tags/tag306.xml"/><Relationship Id="rId4" Type="http://schemas.openxmlformats.org/officeDocument/2006/relationships/notesSlide" Target="../notesSlides/notesSlide5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312.xml"/><Relationship Id="rId1" Type="http://schemas.openxmlformats.org/officeDocument/2006/relationships/tags" Target="../tags/tag311.xml"/><Relationship Id="rId4" Type="http://schemas.openxmlformats.org/officeDocument/2006/relationships/notesSlide" Target="../notesSlides/notesSlide59.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317.xml"/><Relationship Id="rId1" Type="http://schemas.openxmlformats.org/officeDocument/2006/relationships/tags" Target="../tags/tag316.xml"/><Relationship Id="rId5" Type="http://schemas.openxmlformats.org/officeDocument/2006/relationships/image" Target="../media/image161.png"/><Relationship Id="rId4" Type="http://schemas.openxmlformats.org/officeDocument/2006/relationships/notesSlide" Target="../notesSlides/notesSlide60.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322.xml"/><Relationship Id="rId1" Type="http://schemas.openxmlformats.org/officeDocument/2006/relationships/tags" Target="../tags/tag321.xml"/><Relationship Id="rId4" Type="http://schemas.openxmlformats.org/officeDocument/2006/relationships/notesSlide" Target="../notesSlides/notesSlide61.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327.xml"/><Relationship Id="rId1" Type="http://schemas.openxmlformats.org/officeDocument/2006/relationships/tags" Target="../tags/tag326.xml"/><Relationship Id="rId4" Type="http://schemas.openxmlformats.org/officeDocument/2006/relationships/notesSlide" Target="../notesSlides/notesSlide62.xml"/></Relationships>
</file>

<file path=ppt/slides/_rels/slide87.xml.rels><?xml version="1.0" encoding="UTF-8" standalone="yes"?>
<Relationships xmlns="http://schemas.openxmlformats.org/package/2006/relationships"><Relationship Id="rId8" Type="http://schemas.openxmlformats.org/officeDocument/2006/relationships/tags" Target="../tags/tag338.xml"/><Relationship Id="rId13" Type="http://schemas.openxmlformats.org/officeDocument/2006/relationships/image" Target="../media/image80.png"/><Relationship Id="rId3" Type="http://schemas.openxmlformats.org/officeDocument/2006/relationships/tags" Target="../tags/tag333.xml"/><Relationship Id="rId7" Type="http://schemas.openxmlformats.org/officeDocument/2006/relationships/tags" Target="../tags/tag337.xml"/><Relationship Id="rId12" Type="http://schemas.openxmlformats.org/officeDocument/2006/relationships/image" Target="../media/image79.jpeg"/><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tags" Target="../tags/tag336.xml"/><Relationship Id="rId11" Type="http://schemas.openxmlformats.org/officeDocument/2006/relationships/image" Target="../media/image78.jpeg"/><Relationship Id="rId5" Type="http://schemas.openxmlformats.org/officeDocument/2006/relationships/tags" Target="../tags/tag335.xml"/><Relationship Id="rId10" Type="http://schemas.openxmlformats.org/officeDocument/2006/relationships/image" Target="../media/image77.png"/><Relationship Id="rId4" Type="http://schemas.openxmlformats.org/officeDocument/2006/relationships/tags" Target="../tags/tag334.xml"/><Relationship Id="rId9" Type="http://schemas.openxmlformats.org/officeDocument/2006/relationships/slideLayout" Target="../slideLayouts/slideLayout117.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340.xml"/><Relationship Id="rId1" Type="http://schemas.openxmlformats.org/officeDocument/2006/relationships/tags" Target="../tags/tag339.xml"/><Relationship Id="rId4" Type="http://schemas.openxmlformats.org/officeDocument/2006/relationships/notesSlide" Target="../notesSlides/notesSlide63.xml"/></Relationships>
</file>

<file path=ppt/slides/_rels/slide89.xml.rels><?xml version="1.0" encoding="UTF-8" standalone="yes"?>
<Relationships xmlns="http://schemas.openxmlformats.org/package/2006/relationships"><Relationship Id="rId8" Type="http://schemas.openxmlformats.org/officeDocument/2006/relationships/tags" Target="../tags/tag351.xml"/><Relationship Id="rId13" Type="http://schemas.openxmlformats.org/officeDocument/2006/relationships/image" Target="../media/image80.png"/><Relationship Id="rId3" Type="http://schemas.openxmlformats.org/officeDocument/2006/relationships/tags" Target="../tags/tag346.xml"/><Relationship Id="rId7" Type="http://schemas.openxmlformats.org/officeDocument/2006/relationships/tags" Target="../tags/tag350.xml"/><Relationship Id="rId12" Type="http://schemas.openxmlformats.org/officeDocument/2006/relationships/image" Target="../media/image79.jpeg"/><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tags" Target="../tags/tag349.xml"/><Relationship Id="rId11" Type="http://schemas.openxmlformats.org/officeDocument/2006/relationships/image" Target="../media/image78.jpeg"/><Relationship Id="rId5" Type="http://schemas.openxmlformats.org/officeDocument/2006/relationships/tags" Target="../tags/tag348.xml"/><Relationship Id="rId10" Type="http://schemas.openxmlformats.org/officeDocument/2006/relationships/image" Target="../media/image77.png"/><Relationship Id="rId4" Type="http://schemas.openxmlformats.org/officeDocument/2006/relationships/tags" Target="../tags/tag347.xml"/><Relationship Id="rId9" Type="http://schemas.openxmlformats.org/officeDocument/2006/relationships/slideLayout" Target="../slideLayouts/slideLayout11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image" Target="../media/image83.png"/><Relationship Id="rId4"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353.xml"/><Relationship Id="rId1" Type="http://schemas.openxmlformats.org/officeDocument/2006/relationships/tags" Target="../tags/tag352.xml"/><Relationship Id="rId4" Type="http://schemas.openxmlformats.org/officeDocument/2006/relationships/notesSlide" Target="../notesSlides/notesSlide64.xml"/></Relationships>
</file>

<file path=ppt/slides/_rels/slide91.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slideLayout" Target="../slideLayouts/slideLayout73.xml"/><Relationship Id="rId7" Type="http://schemas.openxmlformats.org/officeDocument/2006/relationships/image" Target="../media/image164.png"/><Relationship Id="rId2" Type="http://schemas.openxmlformats.org/officeDocument/2006/relationships/tags" Target="../tags/tag358.xml"/><Relationship Id="rId1" Type="http://schemas.openxmlformats.org/officeDocument/2006/relationships/tags" Target="../tags/tag357.xml"/><Relationship Id="rId6" Type="http://schemas.openxmlformats.org/officeDocument/2006/relationships/image" Target="../media/image163.png"/><Relationship Id="rId5" Type="http://schemas.openxmlformats.org/officeDocument/2006/relationships/image" Target="../media/image162.png"/><Relationship Id="rId10" Type="http://schemas.openxmlformats.org/officeDocument/2006/relationships/image" Target="../media/image167.png"/><Relationship Id="rId4" Type="http://schemas.openxmlformats.org/officeDocument/2006/relationships/notesSlide" Target="../notesSlides/notesSlide65.xml"/><Relationship Id="rId9" Type="http://schemas.openxmlformats.org/officeDocument/2006/relationships/image" Target="../media/image166.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363.xml"/><Relationship Id="rId1" Type="http://schemas.openxmlformats.org/officeDocument/2006/relationships/tags" Target="../tags/tag362.xml"/><Relationship Id="rId4" Type="http://schemas.openxmlformats.org/officeDocument/2006/relationships/notesSlide" Target="../notesSlides/notesSlide66.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368.xml"/><Relationship Id="rId1" Type="http://schemas.openxmlformats.org/officeDocument/2006/relationships/tags" Target="../tags/tag367.xml"/><Relationship Id="rId4" Type="http://schemas.openxmlformats.org/officeDocument/2006/relationships/notesSlide" Target="../notesSlides/notesSlide67.xml"/></Relationships>
</file>

<file path=ppt/slides/_rels/slide9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17.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373.xml"/><Relationship Id="rId1" Type="http://schemas.openxmlformats.org/officeDocument/2006/relationships/tags" Target="../tags/tag372.xml"/><Relationship Id="rId5" Type="http://schemas.openxmlformats.org/officeDocument/2006/relationships/image" Target="../media/image170.jpg"/><Relationship Id="rId4" Type="http://schemas.openxmlformats.org/officeDocument/2006/relationships/notesSlide" Target="../notesSlides/notesSlide68.xml"/></Relationships>
</file>

<file path=ppt/slides/_rels/slide96.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slideLayout" Target="../slideLayouts/slideLayout73.xml"/><Relationship Id="rId7" Type="http://schemas.openxmlformats.org/officeDocument/2006/relationships/image" Target="../media/image173.png"/><Relationship Id="rId2" Type="http://schemas.openxmlformats.org/officeDocument/2006/relationships/tags" Target="../tags/tag378.xml"/><Relationship Id="rId1" Type="http://schemas.openxmlformats.org/officeDocument/2006/relationships/tags" Target="../tags/tag377.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notesSlide" Target="../notesSlides/notesSlide69.xml"/></Relationships>
</file>

<file path=ppt/slides/_rels/slide97.xml.rels><?xml version="1.0" encoding="UTF-8" standalone="yes"?>
<Relationships xmlns="http://schemas.openxmlformats.org/package/2006/relationships"><Relationship Id="rId8" Type="http://schemas.openxmlformats.org/officeDocument/2006/relationships/tags" Target="../tags/tag389.xml"/><Relationship Id="rId13" Type="http://schemas.openxmlformats.org/officeDocument/2006/relationships/image" Target="../media/image80.png"/><Relationship Id="rId3" Type="http://schemas.openxmlformats.org/officeDocument/2006/relationships/tags" Target="../tags/tag384.xml"/><Relationship Id="rId7" Type="http://schemas.openxmlformats.org/officeDocument/2006/relationships/tags" Target="../tags/tag388.xml"/><Relationship Id="rId12" Type="http://schemas.openxmlformats.org/officeDocument/2006/relationships/image" Target="../media/image79.jpeg"/><Relationship Id="rId2" Type="http://schemas.openxmlformats.org/officeDocument/2006/relationships/tags" Target="../tags/tag383.xml"/><Relationship Id="rId1" Type="http://schemas.openxmlformats.org/officeDocument/2006/relationships/tags" Target="../tags/tag382.xml"/><Relationship Id="rId6" Type="http://schemas.openxmlformats.org/officeDocument/2006/relationships/tags" Target="../tags/tag387.xml"/><Relationship Id="rId11" Type="http://schemas.openxmlformats.org/officeDocument/2006/relationships/image" Target="../media/image78.jpeg"/><Relationship Id="rId5" Type="http://schemas.openxmlformats.org/officeDocument/2006/relationships/tags" Target="../tags/tag386.xml"/><Relationship Id="rId10" Type="http://schemas.openxmlformats.org/officeDocument/2006/relationships/image" Target="../media/image77.png"/><Relationship Id="rId4" Type="http://schemas.openxmlformats.org/officeDocument/2006/relationships/tags" Target="../tags/tag385.xml"/><Relationship Id="rId9" Type="http://schemas.openxmlformats.org/officeDocument/2006/relationships/slideLayout" Target="../slideLayouts/slideLayout11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tags" Target="../tags/tag391.xml"/><Relationship Id="rId1" Type="http://schemas.openxmlformats.org/officeDocument/2006/relationships/tags" Target="../tags/tag390.xml"/><Relationship Id="rId5" Type="http://schemas.openxmlformats.org/officeDocument/2006/relationships/image" Target="../media/image175.png"/><Relationship Id="rId4" Type="http://schemas.openxmlformats.org/officeDocument/2006/relationships/notesSlide" Target="../notesSlides/notesSlide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50384A4C-6AD1-9546-89EC-59F7126C8657}"/>
              </a:ext>
            </a:extLst>
          </p:cNvPr>
          <p:cNvSpPr txBox="1"/>
          <p:nvPr>
            <p:custDataLst>
              <p:tags r:id="rId1"/>
            </p:custDataLst>
          </p:nvPr>
        </p:nvSpPr>
        <p:spPr>
          <a:xfrm>
            <a:off x="760475" y="2232631"/>
            <a:ext cx="7652004" cy="819150"/>
          </a:xfrm>
          <a:prstGeom prst="rect">
            <a:avLst/>
          </a:prstGeom>
          <a:noFill/>
        </p:spPr>
        <p:txBody>
          <a:bodyPr vert="horz" wrap="square" lIns="0" tIns="0" rIns="0" bIns="0" rtlCol="0" anchor="b" anchorCtr="0">
            <a:noAutofit/>
          </a:bodyPr>
          <a:lstStyle>
            <a:lvl1pPr algn="l" defTabSz="914400" rtl="0" eaLnBrk="1" latinLnBrk="0" hangingPunct="1">
              <a:lnSpc>
                <a:spcPct val="100000"/>
              </a:lnSpc>
              <a:spcBef>
                <a:spcPct val="0"/>
              </a:spcBef>
              <a:buNone/>
              <a:defRPr lang="en-US" sz="3200" b="0" i="0" kern="1200" baseline="0">
                <a:solidFill>
                  <a:schemeClr val="accent5"/>
                </a:solidFill>
                <a:latin typeface="+mj-lt"/>
                <a:ea typeface="+mn-ea"/>
                <a:cs typeface="Oracle Sans" panose="020B05030202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3600" b="0" i="0" u="none" strike="noStrike" kern="1200" cap="none" spc="0" normalizeH="0" baseline="0" noProof="0" dirty="0">
                <a:ln>
                  <a:noFill/>
                </a:ln>
                <a:solidFill>
                  <a:srgbClr val="AE562C"/>
                </a:solidFill>
                <a:effectLst/>
                <a:uLnTx/>
                <a:uFillTx/>
                <a:cs typeface="Oracle Sans" panose="020B0503020204020204" pitchFamily="34" charset="0"/>
              </a:rPr>
              <a:t>Oracle Cloud Infrastructure (OCI)</a:t>
            </a:r>
          </a:p>
        </p:txBody>
      </p:sp>
      <p:sp>
        <p:nvSpPr>
          <p:cNvPr id="5" name="Slide Number Placeholder 4">
            <a:extLst>
              <a:ext uri="{FF2B5EF4-FFF2-40B4-BE49-F238E27FC236}">
                <a16:creationId xmlns:a16="http://schemas.microsoft.com/office/drawing/2014/main" id="{362D06E8-1C70-3244-8885-EE11AF6A723C}"/>
              </a:ext>
            </a:extLst>
          </p:cNvPr>
          <p:cNvSpPr>
            <a:spLocks noGrp="1"/>
          </p:cNvSpPr>
          <p:nvPr>
            <p:ph type="sldNum" sz="quarter" idx="40"/>
            <p:custDataLst>
              <p:tags r:id="rId2"/>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cs typeface="Arial"/>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000" b="0" i="0" u="none" strike="noStrike" kern="1200" cap="none" spc="0" normalizeH="0" baseline="0" noProof="0">
              <a:ln>
                <a:noFill/>
              </a:ln>
              <a:solidFill>
                <a:srgbClr val="8B8580"/>
              </a:solidFill>
              <a:effectLst/>
              <a:uLnTx/>
              <a:uFillTx/>
              <a:latin typeface="Oracle Sans"/>
              <a:cs typeface="Arial"/>
            </a:endParaRPr>
          </a:p>
        </p:txBody>
      </p:sp>
      <p:sp>
        <p:nvSpPr>
          <p:cNvPr id="3" name="Footer Placeholder 2">
            <a:extLst>
              <a:ext uri="{FF2B5EF4-FFF2-40B4-BE49-F238E27FC236}">
                <a16:creationId xmlns:a16="http://schemas.microsoft.com/office/drawing/2014/main" id="{9D76500B-3D94-4120-BB7F-6DCFE05D5A0B}"/>
              </a:ext>
            </a:extLst>
          </p:cNvPr>
          <p:cNvSpPr>
            <a:spLocks noGrp="1"/>
          </p:cNvSpPr>
          <p:nvPr>
            <p:ph type="ftr" sz="quarter" idx="39"/>
          </p:nvPr>
        </p:nvSpPr>
        <p:spPr/>
        <p:txBody>
          <a:bodyPr/>
          <a:lstStyle/>
          <a:p>
            <a:r>
              <a:rPr lang="en-US"/>
              <a:t>Copyright © 2025, Oracle and/or its affiliates.</a:t>
            </a:r>
          </a:p>
        </p:txBody>
      </p:sp>
      <p:sp>
        <p:nvSpPr>
          <p:cNvPr id="7" name="Title">
            <a:extLst>
              <a:ext uri="{FF2B5EF4-FFF2-40B4-BE49-F238E27FC236}">
                <a16:creationId xmlns:a16="http://schemas.microsoft.com/office/drawing/2014/main" id="{664B1E61-06D3-47B8-8894-F40801B92E69}"/>
              </a:ext>
            </a:extLst>
          </p:cNvPr>
          <p:cNvSpPr txBox="1"/>
          <p:nvPr>
            <p:custDataLst>
              <p:tags r:id="rId3"/>
            </p:custDataLst>
          </p:nvPr>
        </p:nvSpPr>
        <p:spPr>
          <a:xfrm>
            <a:off x="760475" y="3277487"/>
            <a:ext cx="2758332" cy="303026"/>
          </a:xfrm>
          <a:prstGeom prst="rect">
            <a:avLst/>
          </a:prstGeom>
          <a:noFill/>
        </p:spPr>
        <p:txBody>
          <a:bodyPr vert="horz" wrap="square" lIns="0" tIns="0" rIns="0" bIns="0" rtlCol="0" anchor="b" anchorCtr="0">
            <a:noAutofit/>
          </a:bodyPr>
          <a:lstStyle>
            <a:lvl1pPr algn="l" defTabSz="914400" rtl="0" eaLnBrk="1" latinLnBrk="0" hangingPunct="1">
              <a:lnSpc>
                <a:spcPct val="100000"/>
              </a:lnSpc>
              <a:spcBef>
                <a:spcPct val="0"/>
              </a:spcBef>
              <a:buNone/>
              <a:defRPr lang="en-US" sz="3200" b="0" i="0" kern="1200" baseline="0">
                <a:solidFill>
                  <a:schemeClr val="accent5"/>
                </a:solidFill>
                <a:latin typeface="+mj-lt"/>
                <a:ea typeface="+mn-ea"/>
                <a:cs typeface="Oracle Sans" panose="020B05030202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2000" b="1" dirty="0">
                <a:solidFill>
                  <a:schemeClr val="bg1"/>
                </a:solidFill>
              </a:rPr>
              <a:t>Networking Services</a:t>
            </a:r>
            <a:endParaRPr kumimoji="0" lang="en-IN" sz="2000" b="1" i="0" u="none" strike="noStrike" kern="1200" cap="none" spc="0" normalizeH="0" baseline="0" noProof="0" dirty="0">
              <a:ln>
                <a:noFill/>
              </a:ln>
              <a:solidFill>
                <a:schemeClr val="bg1"/>
              </a:solidFill>
              <a:effectLst/>
              <a:uLnTx/>
              <a:uFillTx/>
            </a:endParaRPr>
          </a:p>
        </p:txBody>
      </p:sp>
      <p:sp>
        <p:nvSpPr>
          <p:cNvPr id="2" name="Title">
            <a:extLst>
              <a:ext uri="{FF2B5EF4-FFF2-40B4-BE49-F238E27FC236}">
                <a16:creationId xmlns:a16="http://schemas.microsoft.com/office/drawing/2014/main" id="{53021CDC-5CCE-5C33-9CF1-022BA42F5C5F}"/>
              </a:ext>
            </a:extLst>
          </p:cNvPr>
          <p:cNvSpPr txBox="1"/>
          <p:nvPr>
            <p:custDataLst>
              <p:tags r:id="rId4"/>
            </p:custDataLst>
          </p:nvPr>
        </p:nvSpPr>
        <p:spPr>
          <a:xfrm>
            <a:off x="760475" y="4479137"/>
            <a:ext cx="3628646" cy="841325"/>
          </a:xfrm>
          <a:prstGeom prst="rect">
            <a:avLst/>
          </a:prstGeom>
          <a:noFill/>
        </p:spPr>
        <p:txBody>
          <a:bodyPr vert="horz" wrap="square" lIns="0" tIns="0" rIns="0" bIns="0" rtlCol="0" anchor="b" anchorCtr="0">
            <a:noAutofit/>
          </a:bodyPr>
          <a:lstStyle>
            <a:lvl1pPr algn="l" defTabSz="914400" rtl="0" eaLnBrk="1" latinLnBrk="0" hangingPunct="1">
              <a:lnSpc>
                <a:spcPct val="100000"/>
              </a:lnSpc>
              <a:spcBef>
                <a:spcPct val="0"/>
              </a:spcBef>
              <a:buNone/>
              <a:defRPr lang="en-US" sz="3200" b="0" i="0" kern="1200" baseline="0">
                <a:solidFill>
                  <a:schemeClr val="accent5"/>
                </a:solidFill>
                <a:latin typeface="+mj-lt"/>
                <a:ea typeface="+mn-ea"/>
                <a:cs typeface="Oracle Sans" panose="020B05030202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IN" sz="1800" b="1" dirty="0">
                <a:solidFill>
                  <a:srgbClr val="E5DBBE"/>
                </a:solidFill>
                <a:latin typeface="+mn-lt"/>
              </a:rPr>
              <a:t>Anas Abdallah</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IN" sz="1800" b="1" dirty="0">
              <a:solidFill>
                <a:srgbClr val="E5DBBE"/>
              </a:solidFill>
              <a:latin typeface="+mn-lt"/>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1800" i="0" u="none" strike="noStrike" kern="1200" cap="none" spc="0" normalizeH="0" baseline="0" noProof="0" dirty="0">
                <a:ln>
                  <a:noFill/>
                </a:ln>
                <a:solidFill>
                  <a:srgbClr val="E5DBBE"/>
                </a:solidFill>
                <a:effectLst/>
                <a:uLnTx/>
                <a:uFillTx/>
                <a:latin typeface="+mn-lt"/>
              </a:rPr>
              <a:t>Cloud Networking Specialist</a:t>
            </a:r>
          </a:p>
        </p:txBody>
      </p:sp>
      <p:sp>
        <p:nvSpPr>
          <p:cNvPr id="4" name="Title">
            <a:extLst>
              <a:ext uri="{FF2B5EF4-FFF2-40B4-BE49-F238E27FC236}">
                <a16:creationId xmlns:a16="http://schemas.microsoft.com/office/drawing/2014/main" id="{806E5AB3-6BD6-6140-2676-B0EBA13F3690}"/>
              </a:ext>
            </a:extLst>
          </p:cNvPr>
          <p:cNvSpPr txBox="1"/>
          <p:nvPr>
            <p:custDataLst>
              <p:tags r:id="rId5"/>
            </p:custDataLst>
          </p:nvPr>
        </p:nvSpPr>
        <p:spPr>
          <a:xfrm>
            <a:off x="4898948" y="4479137"/>
            <a:ext cx="3628646" cy="841325"/>
          </a:xfrm>
          <a:prstGeom prst="rect">
            <a:avLst/>
          </a:prstGeom>
          <a:noFill/>
        </p:spPr>
        <p:txBody>
          <a:bodyPr vert="horz" wrap="square" lIns="0" tIns="0" rIns="0" bIns="0" rtlCol="0" anchor="b" anchorCtr="0">
            <a:noAutofit/>
          </a:bodyPr>
          <a:lstStyle>
            <a:lvl1pPr algn="l" defTabSz="914400" rtl="0" eaLnBrk="1" latinLnBrk="0" hangingPunct="1">
              <a:lnSpc>
                <a:spcPct val="100000"/>
              </a:lnSpc>
              <a:spcBef>
                <a:spcPct val="0"/>
              </a:spcBef>
              <a:buNone/>
              <a:defRPr lang="en-US" sz="3200" b="0" i="0" kern="1200" baseline="0">
                <a:solidFill>
                  <a:schemeClr val="accent5"/>
                </a:solidFill>
                <a:latin typeface="+mj-lt"/>
                <a:ea typeface="+mn-ea"/>
                <a:cs typeface="Oracle Sans" panose="020B0503020204020204" pitchFamily="34" charset="0"/>
              </a:defRPr>
            </a:lvl1pPr>
          </a:lstStyle>
          <a:p>
            <a:r>
              <a:rPr lang="en-US" sz="1800" b="1" dirty="0">
                <a:solidFill>
                  <a:srgbClr val="E5DBBE"/>
                </a:solidFill>
                <a:latin typeface="+mn-lt"/>
              </a:rPr>
              <a:t>Luis Catalan Hernandez</a:t>
            </a:r>
          </a:p>
          <a:p>
            <a:endParaRPr lang="en-IN" sz="1800" b="1" dirty="0">
              <a:solidFill>
                <a:srgbClr val="E5DBBE"/>
              </a:solidFill>
              <a:latin typeface="+mn-lt"/>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1800" i="0" u="none" strike="noStrike" kern="1200" cap="none" spc="0" normalizeH="0" baseline="0" noProof="0" dirty="0">
                <a:ln>
                  <a:noFill/>
                </a:ln>
                <a:solidFill>
                  <a:srgbClr val="E5DBBE"/>
                </a:solidFill>
                <a:effectLst/>
                <a:uLnTx/>
                <a:uFillTx/>
                <a:latin typeface="+mn-lt"/>
              </a:rPr>
              <a:t>Cloud Networking Specialist</a:t>
            </a:r>
          </a:p>
        </p:txBody>
      </p:sp>
      <p:sp>
        <p:nvSpPr>
          <p:cNvPr id="9" name="TextBox 8">
            <a:extLst>
              <a:ext uri="{FF2B5EF4-FFF2-40B4-BE49-F238E27FC236}">
                <a16:creationId xmlns:a16="http://schemas.microsoft.com/office/drawing/2014/main" id="{18EC0C0A-B9C2-515E-29CD-FDF752679A52}"/>
              </a:ext>
            </a:extLst>
          </p:cNvPr>
          <p:cNvSpPr txBox="1"/>
          <p:nvPr/>
        </p:nvSpPr>
        <p:spPr>
          <a:xfrm>
            <a:off x="760475" y="5687236"/>
            <a:ext cx="2639673" cy="369332"/>
          </a:xfrm>
          <a:prstGeom prst="rect">
            <a:avLst/>
          </a:prstGeom>
          <a:noFill/>
        </p:spPr>
        <p:txBody>
          <a:bodyPr wrap="square">
            <a:spAutoFit/>
          </a:bodyPr>
          <a:lstStyle/>
          <a:p>
            <a:r>
              <a:rPr lang="en-US" dirty="0">
                <a:cs typeface="Oracle Sans" panose="020B0503020204020204" pitchFamily="34" charset="0"/>
              </a:rPr>
              <a:t>Apr 25, 2025</a:t>
            </a:r>
          </a:p>
        </p:txBody>
      </p:sp>
    </p:spTree>
    <p:extLst>
      <p:ext uri="{BB962C8B-B14F-4D97-AF65-F5344CB8AC3E}">
        <p14:creationId xmlns:p14="http://schemas.microsoft.com/office/powerpoint/2010/main" val="1331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5868993"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Network Security Group (NSG)</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10</a:t>
            </a:fld>
            <a:endParaRPr lang="en-US" dirty="0"/>
          </a:p>
        </p:txBody>
      </p:sp>
      <p:sp>
        <p:nvSpPr>
          <p:cNvPr id="10" name="Rectangle 9">
            <a:extLst>
              <a:ext uri="{FF2B5EF4-FFF2-40B4-BE49-F238E27FC236}">
                <a16:creationId xmlns:a16="http://schemas.microsoft.com/office/drawing/2014/main" id="{7F9D27CD-0ADC-595E-53EE-329B4030714C}"/>
              </a:ext>
            </a:extLst>
          </p:cNvPr>
          <p:cNvSpPr/>
          <p:nvPr/>
        </p:nvSpPr>
        <p:spPr>
          <a:xfrm>
            <a:off x="5679627" y="504825"/>
            <a:ext cx="6376905" cy="4031873"/>
          </a:xfrm>
          <a:prstGeom prst="rect">
            <a:avLst/>
          </a:prstGeom>
        </p:spPr>
        <p:txBody>
          <a:bodyPr wrap="square">
            <a:spAutoFit/>
          </a:bodyPr>
          <a:lstStyle/>
          <a:p>
            <a:pPr marL="285750" indent="-285750">
              <a:buFont typeface="Arial" panose="020B0604020202020204" pitchFamily="34" charset="0"/>
              <a:buChar char="•"/>
            </a:pPr>
            <a:r>
              <a:rPr lang="en-US" sz="1600" dirty="0"/>
              <a:t>A network security group (NSG) provides a virtual firewall for a set of cloud resources that all have the same security posture</a:t>
            </a:r>
          </a:p>
          <a:p>
            <a:endParaRPr lang="en-US" sz="1600" dirty="0"/>
          </a:p>
          <a:p>
            <a:pPr marL="285750" indent="-285750">
              <a:buFont typeface="Arial" panose="020B0604020202020204" pitchFamily="34" charset="0"/>
              <a:buChar char="•"/>
            </a:pPr>
            <a:r>
              <a:rPr lang="en-US" sz="1600" dirty="0"/>
              <a:t>NSG consists of set of rules that apply only to a set of VNICs of your choice in a single VCN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Currently, compute instances, load balancers and DB instances support NSG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When writing rules for an NSG, you can specify an NSG as the source or destination. Contrast this with SL rules, where you specify a CIDR as the source or destination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Oracle </a:t>
            </a:r>
            <a:r>
              <a:rPr lang="en-US" sz="1600" b="1" dirty="0"/>
              <a:t>recommends</a:t>
            </a:r>
            <a:r>
              <a:rPr lang="en-US" sz="1600" dirty="0"/>
              <a:t> using NSGs instead of SLs because NSGs let you separate the VCN's subnet architecture from your application security requirements</a:t>
            </a:r>
          </a:p>
        </p:txBody>
      </p:sp>
      <p:pic>
        <p:nvPicPr>
          <p:cNvPr id="4" name="Picture 10">
            <a:extLst>
              <a:ext uri="{FF2B5EF4-FFF2-40B4-BE49-F238E27FC236}">
                <a16:creationId xmlns:a16="http://schemas.microsoft.com/office/drawing/2014/main" id="{53F4D481-A0B4-218F-A01F-0C7A88F0D8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359" y="1722106"/>
            <a:ext cx="2697691" cy="40913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B851025-BB74-7E5F-A367-F54D3EF870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8133" y="2963334"/>
            <a:ext cx="301798" cy="3728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DF339F1-83E4-A3E0-7034-B7B3D079B8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746" y="2963334"/>
            <a:ext cx="301798" cy="37281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4620934-A28D-2487-1B38-804F9F71CF27}"/>
              </a:ext>
            </a:extLst>
          </p:cNvPr>
          <p:cNvSpPr txBox="1"/>
          <p:nvPr/>
        </p:nvSpPr>
        <p:spPr>
          <a:xfrm>
            <a:off x="2186345" y="2995850"/>
            <a:ext cx="880705" cy="307777"/>
          </a:xfrm>
          <a:prstGeom prst="rect">
            <a:avLst/>
          </a:prstGeom>
          <a:noFill/>
        </p:spPr>
        <p:txBody>
          <a:bodyPr wrap="square">
            <a:spAutoFit/>
          </a:bodyPr>
          <a:lstStyle/>
          <a:p>
            <a:r>
              <a:rPr lang="en-US" sz="1400" dirty="0">
                <a:highlight>
                  <a:srgbClr val="E0E2E1"/>
                </a:highlight>
              </a:rPr>
              <a:t>NSG-A</a:t>
            </a:r>
            <a:endParaRPr lang="en-US" sz="1600" dirty="0">
              <a:highlight>
                <a:srgbClr val="E0E2E1"/>
              </a:highlight>
            </a:endParaRPr>
          </a:p>
        </p:txBody>
      </p:sp>
      <p:sp>
        <p:nvSpPr>
          <p:cNvPr id="14" name="TextBox 13">
            <a:extLst>
              <a:ext uri="{FF2B5EF4-FFF2-40B4-BE49-F238E27FC236}">
                <a16:creationId xmlns:a16="http://schemas.microsoft.com/office/drawing/2014/main" id="{0D1BDDEA-1D62-11CF-0879-7851EFF1077C}"/>
              </a:ext>
            </a:extLst>
          </p:cNvPr>
          <p:cNvSpPr txBox="1"/>
          <p:nvPr/>
        </p:nvSpPr>
        <p:spPr>
          <a:xfrm>
            <a:off x="135468" y="2995849"/>
            <a:ext cx="838198" cy="307777"/>
          </a:xfrm>
          <a:prstGeom prst="rect">
            <a:avLst/>
          </a:prstGeom>
          <a:noFill/>
        </p:spPr>
        <p:txBody>
          <a:bodyPr wrap="square">
            <a:spAutoFit/>
          </a:bodyPr>
          <a:lstStyle/>
          <a:p>
            <a:r>
              <a:rPr lang="en-US" sz="1400" dirty="0">
                <a:highlight>
                  <a:srgbClr val="E0E2E1"/>
                </a:highlight>
              </a:rPr>
              <a:t>NSG-B</a:t>
            </a:r>
          </a:p>
        </p:txBody>
      </p:sp>
      <p:graphicFrame>
        <p:nvGraphicFramePr>
          <p:cNvPr id="15" name="Table 14">
            <a:extLst>
              <a:ext uri="{FF2B5EF4-FFF2-40B4-BE49-F238E27FC236}">
                <a16:creationId xmlns:a16="http://schemas.microsoft.com/office/drawing/2014/main" id="{C3305BBB-7350-82A8-6A95-80FADFD0C825}"/>
              </a:ext>
            </a:extLst>
          </p:cNvPr>
          <p:cNvGraphicFramePr>
            <a:graphicFrameLocks noGrp="1"/>
          </p:cNvGraphicFramePr>
          <p:nvPr>
            <p:extLst>
              <p:ext uri="{D42A27DB-BD31-4B8C-83A1-F6EECF244321}">
                <p14:modId xmlns:p14="http://schemas.microsoft.com/office/powerpoint/2010/main" val="2026516700"/>
              </p:ext>
            </p:extLst>
          </p:nvPr>
        </p:nvGraphicFramePr>
        <p:xfrm>
          <a:off x="6096000" y="4855007"/>
          <a:ext cx="5480381" cy="975360"/>
        </p:xfrm>
        <a:graphic>
          <a:graphicData uri="http://schemas.openxmlformats.org/drawingml/2006/table">
            <a:tbl>
              <a:tblPr firstRow="1" bandRow="1">
                <a:tableStyleId>{7E9639D4-E3E2-4D34-9284-5A2195B3D0D7}</a:tableStyleId>
              </a:tblPr>
              <a:tblGrid>
                <a:gridCol w="654382">
                  <a:extLst>
                    <a:ext uri="{9D8B030D-6E8A-4147-A177-3AD203B41FA5}">
                      <a16:colId xmlns:a16="http://schemas.microsoft.com/office/drawing/2014/main" val="450766731"/>
                    </a:ext>
                  </a:extLst>
                </a:gridCol>
                <a:gridCol w="778933">
                  <a:extLst>
                    <a:ext uri="{9D8B030D-6E8A-4147-A177-3AD203B41FA5}">
                      <a16:colId xmlns:a16="http://schemas.microsoft.com/office/drawing/2014/main" val="570182689"/>
                    </a:ext>
                  </a:extLst>
                </a:gridCol>
                <a:gridCol w="812800">
                  <a:extLst>
                    <a:ext uri="{9D8B030D-6E8A-4147-A177-3AD203B41FA5}">
                      <a16:colId xmlns:a16="http://schemas.microsoft.com/office/drawing/2014/main" val="1724879569"/>
                    </a:ext>
                  </a:extLst>
                </a:gridCol>
                <a:gridCol w="846667">
                  <a:extLst>
                    <a:ext uri="{9D8B030D-6E8A-4147-A177-3AD203B41FA5}">
                      <a16:colId xmlns:a16="http://schemas.microsoft.com/office/drawing/2014/main" val="1530110840"/>
                    </a:ext>
                  </a:extLst>
                </a:gridCol>
                <a:gridCol w="745066">
                  <a:extLst>
                    <a:ext uri="{9D8B030D-6E8A-4147-A177-3AD203B41FA5}">
                      <a16:colId xmlns:a16="http://schemas.microsoft.com/office/drawing/2014/main" val="2251893874"/>
                    </a:ext>
                  </a:extLst>
                </a:gridCol>
                <a:gridCol w="956734">
                  <a:extLst>
                    <a:ext uri="{9D8B030D-6E8A-4147-A177-3AD203B41FA5}">
                      <a16:colId xmlns:a16="http://schemas.microsoft.com/office/drawing/2014/main" val="353657290"/>
                    </a:ext>
                  </a:extLst>
                </a:gridCol>
                <a:gridCol w="685799">
                  <a:extLst>
                    <a:ext uri="{9D8B030D-6E8A-4147-A177-3AD203B41FA5}">
                      <a16:colId xmlns:a16="http://schemas.microsoft.com/office/drawing/2014/main" val="2264845585"/>
                    </a:ext>
                  </a:extLst>
                </a:gridCol>
              </a:tblGrid>
              <a:tr h="0">
                <a:tc>
                  <a:txBody>
                    <a:bodyPr/>
                    <a:lstStyle/>
                    <a:p>
                      <a:endParaRPr lang="en-US" sz="11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endParaRPr lang="en-US" sz="11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en-US" sz="1100" b="1" dirty="0"/>
                        <a:t>Direction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en-US" sz="1100" b="1" dirty="0"/>
                        <a:t>CIDR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en-US" sz="1100" b="1" dirty="0"/>
                        <a:t>Protocol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en-US" sz="1100" b="1" dirty="0"/>
                        <a:t>Source 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en-US" sz="1100" b="1" dirty="0"/>
                        <a:t>Dest</a:t>
                      </a:r>
                      <a:r>
                        <a:rPr lang="en-US" sz="1100" b="1" baseline="0" dirty="0"/>
                        <a:t> Port</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2623293157"/>
                  </a:ext>
                </a:extLst>
              </a:tr>
              <a:tr h="244532">
                <a:tc>
                  <a:txBody>
                    <a:bodyPr/>
                    <a:lstStyle/>
                    <a:p>
                      <a:r>
                        <a:rPr lang="en-US" sz="1200" b="0" dirty="0"/>
                        <a:t>NSG-A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Stateful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Ingress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t>0.0.0.0/0</a:t>
                      </a:r>
                      <a:endParaRPr lang="en-US"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t>TCP</a:t>
                      </a:r>
                      <a:endParaRPr lang="en-US"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6753208"/>
                  </a:ext>
                </a:extLst>
              </a:tr>
              <a:tr h="267509">
                <a:tc>
                  <a:txBody>
                    <a:bodyPr/>
                    <a:lstStyle/>
                    <a:p>
                      <a:r>
                        <a:rPr lang="en-US" sz="1200" b="0" dirty="0"/>
                        <a:t>NSG-B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Stateful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Ingress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t>0.0.0.0/0</a:t>
                      </a:r>
                      <a:endParaRPr lang="en-US"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TCP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1828247"/>
                  </a:ext>
                </a:extLst>
              </a:tr>
            </a:tbl>
          </a:graphicData>
        </a:graphic>
      </p:graphicFrame>
      <p:sp>
        <p:nvSpPr>
          <p:cNvPr id="31" name="Rectangle: Diagonal Corners Rounded 30">
            <a:extLst>
              <a:ext uri="{FF2B5EF4-FFF2-40B4-BE49-F238E27FC236}">
                <a16:creationId xmlns:a16="http://schemas.microsoft.com/office/drawing/2014/main" id="{A2A2C66A-CC7D-E699-B185-E04F7F4B8265}"/>
              </a:ext>
            </a:extLst>
          </p:cNvPr>
          <p:cNvSpPr/>
          <p:nvPr/>
        </p:nvSpPr>
        <p:spPr>
          <a:xfrm>
            <a:off x="78318" y="5935828"/>
            <a:ext cx="6062133" cy="365125"/>
          </a:xfrm>
          <a:prstGeom prst="round2Diag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You can use SLs alone, NSGs alone, or both together.</a:t>
            </a:r>
          </a:p>
        </p:txBody>
      </p:sp>
    </p:spTree>
    <p:extLst>
      <p:ext uri="{BB962C8B-B14F-4D97-AF65-F5344CB8AC3E}">
        <p14:creationId xmlns:p14="http://schemas.microsoft.com/office/powerpoint/2010/main" val="339320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4" y="359597"/>
            <a:ext cx="5245420" cy="645766"/>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DRG Routing Engine</a:t>
            </a:r>
          </a:p>
        </p:txBody>
      </p:sp>
      <p:sp>
        <p:nvSpPr>
          <p:cNvPr id="10" name="Rectangle 9">
            <a:extLst>
              <a:ext uri="{FF2B5EF4-FFF2-40B4-BE49-F238E27FC236}">
                <a16:creationId xmlns:a16="http://schemas.microsoft.com/office/drawing/2014/main" id="{DC50F8B0-7861-4F31-80A6-F27D72B03162}"/>
              </a:ext>
            </a:extLst>
          </p:cNvPr>
          <p:cNvSpPr/>
          <p:nvPr/>
        </p:nvSpPr>
        <p:spPr>
          <a:xfrm>
            <a:off x="311716" y="1452464"/>
            <a:ext cx="4191290" cy="2554545"/>
          </a:xfrm>
          <a:prstGeom prst="rect">
            <a:avLst/>
          </a:prstGeom>
        </p:spPr>
        <p:txBody>
          <a:bodyPr wrap="square">
            <a:spAutoFit/>
          </a:bodyPr>
          <a:lstStyle/>
          <a:p>
            <a:r>
              <a:rPr lang="en-US" sz="1600" dirty="0"/>
              <a:t>1)    An attachment connects a DRG to another network resource:</a:t>
            </a:r>
          </a:p>
          <a:p>
            <a:pPr marL="800100" lvl="1" indent="-342900">
              <a:buFont typeface="Wingdings" panose="05000000000000000000" pitchFamily="2" charset="2"/>
              <a:buChar char="§"/>
            </a:pPr>
            <a:r>
              <a:rPr lang="en-US" sz="1600" i="1" dirty="0"/>
              <a:t>Virtual Cloud Network (VCN).</a:t>
            </a:r>
          </a:p>
          <a:p>
            <a:pPr marL="800100" lvl="1" indent="-342900">
              <a:buFont typeface="Wingdings" panose="05000000000000000000" pitchFamily="2" charset="2"/>
              <a:buChar char="§"/>
            </a:pPr>
            <a:r>
              <a:rPr lang="en-US" sz="1600" i="1" dirty="0"/>
              <a:t>Remote Peering Connection (RPC).</a:t>
            </a:r>
          </a:p>
          <a:p>
            <a:pPr marL="800100" lvl="1" indent="-342900">
              <a:buFont typeface="Wingdings" panose="05000000000000000000" pitchFamily="2" charset="2"/>
              <a:buChar char="§"/>
            </a:pPr>
            <a:r>
              <a:rPr lang="en-US" sz="1600" i="1" dirty="0"/>
              <a:t>FastConnect (Virtual Circuit).</a:t>
            </a:r>
          </a:p>
          <a:p>
            <a:pPr marL="800100" lvl="1" indent="-342900">
              <a:buFont typeface="Wingdings" panose="05000000000000000000" pitchFamily="2" charset="2"/>
              <a:buChar char="§"/>
            </a:pPr>
            <a:r>
              <a:rPr lang="en-US" sz="1600" i="1" dirty="0"/>
              <a:t>IPSec VPN.</a:t>
            </a:r>
          </a:p>
          <a:p>
            <a:pPr lvl="1"/>
            <a:endParaRPr lang="en-US" sz="1600" i="1" dirty="0"/>
          </a:p>
          <a:p>
            <a:pPr lvl="1"/>
            <a:r>
              <a:rPr lang="en-US" sz="1600" dirty="0"/>
              <a:t>It enables traffic routing between OCI networks and external networks through the DRG.</a:t>
            </a:r>
          </a:p>
        </p:txBody>
      </p:sp>
      <p:sp>
        <p:nvSpPr>
          <p:cNvPr id="11" name="Rectangle 10">
            <a:extLst>
              <a:ext uri="{FF2B5EF4-FFF2-40B4-BE49-F238E27FC236}">
                <a16:creationId xmlns:a16="http://schemas.microsoft.com/office/drawing/2014/main" id="{75F95D99-7125-4AA8-B8A9-919BA262108B}"/>
              </a:ext>
            </a:extLst>
          </p:cNvPr>
          <p:cNvSpPr/>
          <p:nvPr/>
        </p:nvSpPr>
        <p:spPr>
          <a:xfrm>
            <a:off x="1678401" y="2563171"/>
            <a:ext cx="4394474" cy="369332"/>
          </a:xfrm>
          <a:prstGeom prst="rect">
            <a:avLst/>
          </a:prstGeom>
        </p:spPr>
        <p:txBody>
          <a:bodyPr wrap="square">
            <a:spAutoFit/>
          </a:bodyPr>
          <a:lstStyle/>
          <a:p>
            <a:endParaRPr lang="en-US" dirty="0"/>
          </a:p>
        </p:txBody>
      </p:sp>
      <p:sp>
        <p:nvSpPr>
          <p:cNvPr id="2" name="Footer Placeholder 1">
            <a:extLst>
              <a:ext uri="{FF2B5EF4-FFF2-40B4-BE49-F238E27FC236}">
                <a16:creationId xmlns:a16="http://schemas.microsoft.com/office/drawing/2014/main" id="{DA0709BD-7C73-470F-9DB3-11D02CF7EBF0}"/>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223045C5-6184-4212-AB8D-B85FD7B8874E}"/>
              </a:ext>
            </a:extLst>
          </p:cNvPr>
          <p:cNvSpPr>
            <a:spLocks noGrp="1"/>
          </p:cNvSpPr>
          <p:nvPr>
            <p:ph type="sldNum" sz="quarter" idx="4"/>
          </p:nvPr>
        </p:nvSpPr>
        <p:spPr/>
        <p:txBody>
          <a:bodyPr/>
          <a:lstStyle/>
          <a:p>
            <a:fld id="{345D60D9-5372-5F40-9443-0F9AE5BDC3C8}" type="slidenum">
              <a:rPr lang="en-US" smtClean="0"/>
              <a:pPr/>
              <a:t>100</a:t>
            </a:fld>
            <a:endParaRPr lang="en-US" dirty="0"/>
          </a:p>
        </p:txBody>
      </p:sp>
      <p:pic>
        <p:nvPicPr>
          <p:cNvPr id="5" name="Picture 4">
            <a:extLst>
              <a:ext uri="{FF2B5EF4-FFF2-40B4-BE49-F238E27FC236}">
                <a16:creationId xmlns:a16="http://schemas.microsoft.com/office/drawing/2014/main" id="{480A4223-EA24-F059-2255-E6E214401DA2}"/>
              </a:ext>
            </a:extLst>
          </p:cNvPr>
          <p:cNvPicPr>
            <a:picLocks noChangeAspect="1"/>
          </p:cNvPicPr>
          <p:nvPr/>
        </p:nvPicPr>
        <p:blipFill>
          <a:blip r:embed="rId5"/>
          <a:stretch>
            <a:fillRect/>
          </a:stretch>
        </p:blipFill>
        <p:spPr>
          <a:xfrm>
            <a:off x="5148882" y="1063263"/>
            <a:ext cx="6784720" cy="5238469"/>
          </a:xfrm>
          <a:prstGeom prst="rect">
            <a:avLst/>
          </a:prstGeom>
        </p:spPr>
      </p:pic>
      <p:sp>
        <p:nvSpPr>
          <p:cNvPr id="12" name="TextBox 11">
            <a:extLst>
              <a:ext uri="{FF2B5EF4-FFF2-40B4-BE49-F238E27FC236}">
                <a16:creationId xmlns:a16="http://schemas.microsoft.com/office/drawing/2014/main" id="{F386A6AA-7D69-4043-C39E-8621B42CF951}"/>
              </a:ext>
            </a:extLst>
          </p:cNvPr>
          <p:cNvSpPr txBox="1"/>
          <p:nvPr/>
        </p:nvSpPr>
        <p:spPr>
          <a:xfrm>
            <a:off x="-143934" y="4600524"/>
            <a:ext cx="4191290" cy="830997"/>
          </a:xfrm>
          <a:prstGeom prst="rect">
            <a:avLst/>
          </a:prstGeom>
          <a:noFill/>
        </p:spPr>
        <p:txBody>
          <a:bodyPr wrap="square">
            <a:spAutoFit/>
          </a:bodyPr>
          <a:lstStyle/>
          <a:p>
            <a:pPr lvl="1"/>
            <a:r>
              <a:rPr lang="en-US" sz="1600" dirty="0"/>
              <a:t>2)    Each “Attachment” has a route table assigned, which directs ingress traffic to a specific egress attachment.</a:t>
            </a:r>
          </a:p>
        </p:txBody>
      </p:sp>
    </p:spTree>
    <p:extLst>
      <p:ext uri="{BB962C8B-B14F-4D97-AF65-F5344CB8AC3E}">
        <p14:creationId xmlns:p14="http://schemas.microsoft.com/office/powerpoint/2010/main" val="120085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2CC070-6200-43A9-80F6-0FC60D4593AC}"/>
              </a:ext>
            </a:extLst>
          </p:cNvPr>
          <p:cNvSpPr>
            <a:spLocks noGrp="1"/>
          </p:cNvSpPr>
          <p:nvPr>
            <p:ph type="ftr" sz="quarter" idx="11"/>
          </p:nvPr>
        </p:nvSpPr>
        <p:spPr/>
        <p:txBody>
          <a:bodyPr/>
          <a:lstStyle/>
          <a:p>
            <a:r>
              <a:rPr lang="en-US"/>
              <a:t>Copyright © 2025, Oracle and/or its affiliates.</a:t>
            </a:r>
          </a:p>
        </p:txBody>
      </p:sp>
      <p:sp>
        <p:nvSpPr>
          <p:cNvPr id="3" name="Slide Number Placeholder 2">
            <a:extLst>
              <a:ext uri="{FF2B5EF4-FFF2-40B4-BE49-F238E27FC236}">
                <a16:creationId xmlns:a16="http://schemas.microsoft.com/office/drawing/2014/main" id="{7A06F596-B512-4AFE-9722-81D7AB6541CD}"/>
              </a:ext>
            </a:extLst>
          </p:cNvPr>
          <p:cNvSpPr>
            <a:spLocks noGrp="1"/>
          </p:cNvSpPr>
          <p:nvPr>
            <p:ph type="sldNum" sz="quarter" idx="12"/>
          </p:nvPr>
        </p:nvSpPr>
        <p:spPr/>
        <p:txBody>
          <a:bodyPr/>
          <a:lstStyle/>
          <a:p>
            <a:fld id="{345D60D9-5372-5F40-9443-0F9AE5BDC3C8}" type="slidenum">
              <a:rPr lang="en-US" smtClean="0"/>
              <a:t>101</a:t>
            </a:fld>
            <a:endParaRPr lang="en-US"/>
          </a:p>
        </p:txBody>
      </p:sp>
      <p:sp>
        <p:nvSpPr>
          <p:cNvPr id="4" name="Title 3">
            <a:extLst>
              <a:ext uri="{FF2B5EF4-FFF2-40B4-BE49-F238E27FC236}">
                <a16:creationId xmlns:a16="http://schemas.microsoft.com/office/drawing/2014/main" id="{945B38E0-BFB2-41E7-9728-12A1978AFC5F}"/>
              </a:ext>
            </a:extLst>
          </p:cNvPr>
          <p:cNvSpPr>
            <a:spLocks noGrp="1"/>
          </p:cNvSpPr>
          <p:nvPr>
            <p:ph type="title"/>
          </p:nvPr>
        </p:nvSpPr>
        <p:spPr/>
        <p:txBody>
          <a:bodyPr/>
          <a:lstStyle/>
          <a:p>
            <a:r>
              <a:rPr lang="en-US" dirty="0"/>
              <a:t>Site-to-Site VPN</a:t>
            </a:r>
          </a:p>
        </p:txBody>
      </p:sp>
    </p:spTree>
    <p:extLst>
      <p:ext uri="{BB962C8B-B14F-4D97-AF65-F5344CB8AC3E}">
        <p14:creationId xmlns:p14="http://schemas.microsoft.com/office/powerpoint/2010/main" val="4187253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2" y="504825"/>
            <a:ext cx="8933927"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VPN Basics</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102</a:t>
            </a:fld>
            <a:endParaRPr lang="en-US" dirty="0"/>
          </a:p>
        </p:txBody>
      </p:sp>
      <p:sp>
        <p:nvSpPr>
          <p:cNvPr id="4" name="object 3">
            <a:extLst>
              <a:ext uri="{FF2B5EF4-FFF2-40B4-BE49-F238E27FC236}">
                <a16:creationId xmlns:a16="http://schemas.microsoft.com/office/drawing/2014/main" id="{E779D6B8-95E7-F6A8-67D9-DABF4AE3C1F4}"/>
              </a:ext>
            </a:extLst>
          </p:cNvPr>
          <p:cNvSpPr txBox="1"/>
          <p:nvPr/>
        </p:nvSpPr>
        <p:spPr>
          <a:xfrm>
            <a:off x="6744466" y="2073464"/>
            <a:ext cx="5353854" cy="4045338"/>
          </a:xfrm>
          <a:prstGeom prst="rect">
            <a:avLst/>
          </a:prstGeom>
        </p:spPr>
        <p:txBody>
          <a:bodyPr vert="horz" wrap="square" lIns="0" tIns="43815" rIns="0" bIns="0" rtlCol="0">
            <a:spAutoFit/>
          </a:bodyPr>
          <a:lstStyle/>
          <a:p>
            <a:pPr marL="12700" marR="225425" indent="-342900">
              <a:spcBef>
                <a:spcPts val="345"/>
              </a:spcBef>
              <a:buFont typeface="Arial MT"/>
              <a:buChar char="•"/>
              <a:tabLst>
                <a:tab pos="355600" algn="l"/>
              </a:tabLst>
            </a:pPr>
            <a:r>
              <a:rPr sz="1600" b="1" dirty="0"/>
              <a:t>Tunnel</a:t>
            </a:r>
            <a:r>
              <a:rPr lang="en-US" sz="1600" b="1" dirty="0"/>
              <a:t>:</a:t>
            </a:r>
            <a:r>
              <a:rPr sz="1600" dirty="0"/>
              <a:t> </a:t>
            </a:r>
            <a:r>
              <a:rPr lang="en-US" sz="1600" dirty="0"/>
              <a:t>A</a:t>
            </a:r>
            <a:r>
              <a:rPr sz="1600" dirty="0"/>
              <a:t> way to deliver packets </a:t>
            </a:r>
            <a:r>
              <a:rPr lang="en-US" sz="1600" dirty="0"/>
              <a:t>securely </a:t>
            </a:r>
            <a:r>
              <a:rPr sz="1600" dirty="0"/>
              <a:t>through </a:t>
            </a:r>
            <a:r>
              <a:rPr lang="en-US" sz="1600" dirty="0"/>
              <a:t>	</a:t>
            </a:r>
            <a:r>
              <a:rPr sz="1600" dirty="0"/>
              <a:t>the internet to private RFC 1918</a:t>
            </a:r>
            <a:r>
              <a:rPr lang="en-US" sz="1600" dirty="0"/>
              <a:t> </a:t>
            </a:r>
            <a:r>
              <a:rPr sz="1600" dirty="0"/>
              <a:t>addresses</a:t>
            </a:r>
            <a:r>
              <a:rPr lang="en-US" sz="1600" dirty="0"/>
              <a:t>.</a:t>
            </a:r>
          </a:p>
          <a:p>
            <a:pPr marL="12700" marR="225425" indent="-342900">
              <a:spcBef>
                <a:spcPts val="345"/>
              </a:spcBef>
              <a:buFont typeface="Arial MT"/>
              <a:buChar char="•"/>
              <a:tabLst>
                <a:tab pos="355600" algn="l"/>
              </a:tabLst>
            </a:pPr>
            <a:endParaRPr lang="en-US" sz="1600" b="1" dirty="0"/>
          </a:p>
          <a:p>
            <a:pPr marL="12700" marR="225425" indent="-342900">
              <a:spcBef>
                <a:spcPts val="345"/>
              </a:spcBef>
              <a:buFont typeface="Arial MT"/>
              <a:buChar char="•"/>
              <a:tabLst>
                <a:tab pos="355600" algn="l"/>
              </a:tabLst>
            </a:pPr>
            <a:r>
              <a:rPr sz="1600" b="1" dirty="0"/>
              <a:t>Authentication</a:t>
            </a:r>
            <a:r>
              <a:rPr lang="en-US" sz="1600" b="1" dirty="0"/>
              <a:t>: </a:t>
            </a:r>
            <a:r>
              <a:rPr lang="en-US" sz="1600" dirty="0"/>
              <a:t>P</a:t>
            </a:r>
            <a:r>
              <a:rPr sz="1600" dirty="0"/>
              <a:t>rovides a mechanism to </a:t>
            </a:r>
            <a:r>
              <a:rPr lang="en-US" sz="1600" dirty="0"/>
              <a:t>	</a:t>
            </a:r>
            <a:r>
              <a:rPr sz="1600" dirty="0"/>
              <a:t>authenticate who you are</a:t>
            </a:r>
            <a:r>
              <a:rPr lang="en-US" sz="1600" dirty="0"/>
              <a:t>.</a:t>
            </a:r>
          </a:p>
          <a:p>
            <a:pPr marL="12700" marR="225425" indent="-342900">
              <a:spcBef>
                <a:spcPts val="345"/>
              </a:spcBef>
              <a:buFont typeface="Arial MT"/>
              <a:buChar char="•"/>
              <a:tabLst>
                <a:tab pos="355600" algn="l"/>
              </a:tabLst>
            </a:pPr>
            <a:endParaRPr lang="en-US" sz="1600" b="1" dirty="0"/>
          </a:p>
          <a:p>
            <a:pPr marL="12700" marR="225425" indent="-342900">
              <a:spcBef>
                <a:spcPts val="345"/>
              </a:spcBef>
              <a:buFont typeface="Arial MT"/>
              <a:buChar char="•"/>
              <a:tabLst>
                <a:tab pos="355600" algn="l"/>
              </a:tabLst>
            </a:pPr>
            <a:r>
              <a:rPr sz="1600" b="1" dirty="0"/>
              <a:t>Encryption</a:t>
            </a:r>
            <a:r>
              <a:rPr lang="en-US" sz="1600" b="1" dirty="0"/>
              <a:t>:</a:t>
            </a:r>
            <a:r>
              <a:rPr sz="1600" dirty="0"/>
              <a:t> </a:t>
            </a:r>
            <a:r>
              <a:rPr lang="en-US" sz="1600" dirty="0"/>
              <a:t>P</a:t>
            </a:r>
            <a:r>
              <a:rPr sz="1600" dirty="0"/>
              <a:t>ackets need to be encrypted, so they </a:t>
            </a:r>
            <a:r>
              <a:rPr lang="en-US" sz="1600" dirty="0"/>
              <a:t>	</a:t>
            </a:r>
            <a:r>
              <a:rPr sz="1600" dirty="0"/>
              <a:t>cannot be sniffed over the public internet</a:t>
            </a:r>
            <a:r>
              <a:rPr lang="en-US" sz="1600" dirty="0"/>
              <a:t>.</a:t>
            </a:r>
          </a:p>
          <a:p>
            <a:pPr marL="12700" marR="225425" indent="-342900">
              <a:spcBef>
                <a:spcPts val="345"/>
              </a:spcBef>
              <a:buFont typeface="Arial MT"/>
              <a:buChar char="•"/>
              <a:tabLst>
                <a:tab pos="355600" algn="l"/>
              </a:tabLst>
            </a:pPr>
            <a:endParaRPr lang="en-US" sz="1600" b="1" dirty="0"/>
          </a:p>
          <a:p>
            <a:pPr marL="12700" marR="225425" indent="-342900">
              <a:spcBef>
                <a:spcPts val="345"/>
              </a:spcBef>
              <a:buFont typeface="Arial MT"/>
              <a:buChar char="•"/>
              <a:tabLst>
                <a:tab pos="355600" algn="l"/>
              </a:tabLst>
            </a:pPr>
            <a:r>
              <a:rPr sz="1600" b="1" dirty="0"/>
              <a:t>Static routing: </a:t>
            </a:r>
            <a:r>
              <a:rPr lang="en-US" sz="1600" dirty="0"/>
              <a:t>C</a:t>
            </a:r>
            <a:r>
              <a:rPr sz="1600" dirty="0"/>
              <a:t>onfigure a router</a:t>
            </a:r>
            <a:r>
              <a:rPr lang="en-US" sz="1600" dirty="0"/>
              <a:t> manually</a:t>
            </a:r>
            <a:r>
              <a:rPr sz="1600" dirty="0"/>
              <a:t> to send </a:t>
            </a:r>
            <a:r>
              <a:rPr lang="en-US" sz="1600" dirty="0"/>
              <a:t>	</a:t>
            </a:r>
            <a:r>
              <a:rPr sz="1600" dirty="0"/>
              <a:t>traffic </a:t>
            </a:r>
            <a:r>
              <a:rPr lang="en-US" sz="1600" dirty="0"/>
              <a:t>to a</a:t>
            </a:r>
            <a:r>
              <a:rPr sz="1600" dirty="0"/>
              <a:t> particular destination in preconfigured </a:t>
            </a:r>
            <a:r>
              <a:rPr lang="en-US" sz="1600" dirty="0"/>
              <a:t>	</a:t>
            </a:r>
            <a:r>
              <a:rPr sz="1600" dirty="0"/>
              <a:t>directions</a:t>
            </a:r>
            <a:r>
              <a:rPr lang="en-US" sz="1600" dirty="0"/>
              <a:t>.</a:t>
            </a:r>
          </a:p>
          <a:p>
            <a:pPr marL="12700" marR="225425" indent="-342900">
              <a:spcBef>
                <a:spcPts val="345"/>
              </a:spcBef>
              <a:buFont typeface="Arial MT"/>
              <a:buChar char="•"/>
              <a:tabLst>
                <a:tab pos="355600" algn="l"/>
              </a:tabLst>
            </a:pPr>
            <a:endParaRPr lang="en-US" sz="1600" b="1" dirty="0"/>
          </a:p>
          <a:p>
            <a:pPr marL="12700" marR="225425" indent="-342900">
              <a:spcBef>
                <a:spcPts val="345"/>
              </a:spcBef>
              <a:buFont typeface="Arial MT"/>
              <a:buChar char="•"/>
              <a:tabLst>
                <a:tab pos="355600" algn="l"/>
              </a:tabLst>
            </a:pPr>
            <a:r>
              <a:rPr sz="1600" b="1" dirty="0"/>
              <a:t>Dynamic routing: </a:t>
            </a:r>
            <a:r>
              <a:rPr lang="en-US" sz="1600" dirty="0"/>
              <a:t>U</a:t>
            </a:r>
            <a:r>
              <a:rPr sz="1600" dirty="0"/>
              <a:t>se a routing protocol such as</a:t>
            </a:r>
            <a:r>
              <a:rPr lang="en-US" sz="1600" dirty="0"/>
              <a:t> 	</a:t>
            </a:r>
            <a:r>
              <a:rPr sz="1600" dirty="0"/>
              <a:t>BGP to figure out what paths traffic should take</a:t>
            </a:r>
            <a:r>
              <a:rPr lang="en-US" sz="1600" dirty="0"/>
              <a:t>.</a:t>
            </a:r>
            <a:endParaRPr sz="1600" dirty="0"/>
          </a:p>
        </p:txBody>
      </p:sp>
      <p:sp>
        <p:nvSpPr>
          <p:cNvPr id="5" name="object 4">
            <a:extLst>
              <a:ext uri="{FF2B5EF4-FFF2-40B4-BE49-F238E27FC236}">
                <a16:creationId xmlns:a16="http://schemas.microsoft.com/office/drawing/2014/main" id="{3D0C3AFD-B365-AE62-3766-FBDF29F015B2}"/>
              </a:ext>
            </a:extLst>
          </p:cNvPr>
          <p:cNvSpPr txBox="1"/>
          <p:nvPr/>
        </p:nvSpPr>
        <p:spPr>
          <a:xfrm>
            <a:off x="600307" y="1376551"/>
            <a:ext cx="10213023" cy="505267"/>
          </a:xfrm>
          <a:prstGeom prst="rect">
            <a:avLst/>
          </a:prstGeom>
        </p:spPr>
        <p:txBody>
          <a:bodyPr vert="horz" wrap="square" lIns="0" tIns="12700" rIns="0" bIns="0" rtlCol="0">
            <a:spAutoFit/>
          </a:bodyPr>
          <a:lstStyle/>
          <a:p>
            <a:pPr marL="12700">
              <a:lnSpc>
                <a:spcPct val="100000"/>
              </a:lnSpc>
              <a:spcBef>
                <a:spcPts val="100"/>
              </a:spcBef>
            </a:pPr>
            <a:r>
              <a:rPr sz="1600" dirty="0"/>
              <a:t>VPN </a:t>
            </a:r>
            <a:r>
              <a:rPr lang="en-US" sz="1600" dirty="0"/>
              <a:t>(Virtual Private Network): </a:t>
            </a:r>
            <a:r>
              <a:rPr sz="1600" dirty="0"/>
              <a:t>using a public network to make end to end connection between two private networks in a secure</a:t>
            </a:r>
            <a:r>
              <a:rPr lang="en-US" sz="1600" dirty="0"/>
              <a:t> f</a:t>
            </a:r>
            <a:r>
              <a:rPr sz="1600" dirty="0"/>
              <a:t>ashion</a:t>
            </a:r>
            <a:r>
              <a:rPr lang="en-US" sz="1600" dirty="0"/>
              <a:t>.</a:t>
            </a:r>
            <a:endParaRPr sz="1600" dirty="0"/>
          </a:p>
        </p:txBody>
      </p:sp>
      <p:sp>
        <p:nvSpPr>
          <p:cNvPr id="7" name="object 5">
            <a:extLst>
              <a:ext uri="{FF2B5EF4-FFF2-40B4-BE49-F238E27FC236}">
                <a16:creationId xmlns:a16="http://schemas.microsoft.com/office/drawing/2014/main" id="{5FCC417A-C7D4-99DF-9C90-C5458D022ECE}"/>
              </a:ext>
            </a:extLst>
          </p:cNvPr>
          <p:cNvSpPr txBox="1"/>
          <p:nvPr/>
        </p:nvSpPr>
        <p:spPr>
          <a:xfrm>
            <a:off x="4132809" y="2594739"/>
            <a:ext cx="153543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4E3629"/>
                </a:solidFill>
                <a:latin typeface="Calibri"/>
                <a:cs typeface="Calibri"/>
              </a:rPr>
              <a:t>VPN</a:t>
            </a:r>
            <a:r>
              <a:rPr sz="1800" spc="-15" dirty="0">
                <a:solidFill>
                  <a:srgbClr val="4E3629"/>
                </a:solidFill>
                <a:latin typeface="Calibri"/>
                <a:cs typeface="Calibri"/>
              </a:rPr>
              <a:t> </a:t>
            </a:r>
            <a:r>
              <a:rPr sz="1800" spc="-10" dirty="0">
                <a:solidFill>
                  <a:srgbClr val="4E3629"/>
                </a:solidFill>
                <a:latin typeface="Calibri"/>
                <a:cs typeface="Calibri"/>
              </a:rPr>
              <a:t>Connection</a:t>
            </a:r>
            <a:endParaRPr sz="1800">
              <a:latin typeface="Calibri"/>
              <a:cs typeface="Calibri"/>
            </a:endParaRPr>
          </a:p>
        </p:txBody>
      </p:sp>
      <p:grpSp>
        <p:nvGrpSpPr>
          <p:cNvPr id="9" name="object 6">
            <a:extLst>
              <a:ext uri="{FF2B5EF4-FFF2-40B4-BE49-F238E27FC236}">
                <a16:creationId xmlns:a16="http://schemas.microsoft.com/office/drawing/2014/main" id="{1297AB1B-90BD-9C98-9614-7BA21F98F5C2}"/>
              </a:ext>
            </a:extLst>
          </p:cNvPr>
          <p:cNvGrpSpPr/>
          <p:nvPr/>
        </p:nvGrpSpPr>
        <p:grpSpPr>
          <a:xfrm>
            <a:off x="339827" y="3031114"/>
            <a:ext cx="3947795" cy="1782445"/>
            <a:chOff x="565784" y="3017269"/>
            <a:chExt cx="3947795" cy="1782445"/>
          </a:xfrm>
        </p:grpSpPr>
        <p:sp>
          <p:nvSpPr>
            <p:cNvPr id="10" name="object 7">
              <a:extLst>
                <a:ext uri="{FF2B5EF4-FFF2-40B4-BE49-F238E27FC236}">
                  <a16:creationId xmlns:a16="http://schemas.microsoft.com/office/drawing/2014/main" id="{80897BFA-4675-EB2D-EB5C-822789752577}"/>
                </a:ext>
              </a:extLst>
            </p:cNvPr>
            <p:cNvSpPr/>
            <p:nvPr/>
          </p:nvSpPr>
          <p:spPr>
            <a:xfrm>
              <a:off x="2477524" y="3031557"/>
              <a:ext cx="2021839" cy="1753870"/>
            </a:xfrm>
            <a:custGeom>
              <a:avLst/>
              <a:gdLst/>
              <a:ahLst/>
              <a:cxnLst/>
              <a:rect l="l" t="t" r="r" b="b"/>
              <a:pathLst>
                <a:path w="2021839" h="1753870">
                  <a:moveTo>
                    <a:pt x="183506" y="577274"/>
                  </a:moveTo>
                  <a:lnTo>
                    <a:pt x="180589" y="526701"/>
                  </a:lnTo>
                  <a:lnTo>
                    <a:pt x="183372" y="477295"/>
                  </a:lnTo>
                  <a:lnTo>
                    <a:pt x="191532" y="429558"/>
                  </a:lnTo>
                  <a:lnTo>
                    <a:pt x="204747" y="383990"/>
                  </a:lnTo>
                  <a:lnTo>
                    <a:pt x="222695" y="341093"/>
                  </a:lnTo>
                  <a:lnTo>
                    <a:pt x="245053" y="301367"/>
                  </a:lnTo>
                  <a:lnTo>
                    <a:pt x="271499" y="265314"/>
                  </a:lnTo>
                  <a:lnTo>
                    <a:pt x="301710" y="233434"/>
                  </a:lnTo>
                  <a:lnTo>
                    <a:pt x="335364" y="206228"/>
                  </a:lnTo>
                  <a:lnTo>
                    <a:pt x="372139" y="184198"/>
                  </a:lnTo>
                  <a:lnTo>
                    <a:pt x="411712" y="167844"/>
                  </a:lnTo>
                  <a:lnTo>
                    <a:pt x="453762" y="157666"/>
                  </a:lnTo>
                  <a:lnTo>
                    <a:pt x="506302" y="154430"/>
                  </a:lnTo>
                  <a:lnTo>
                    <a:pt x="558235" y="161492"/>
                  </a:lnTo>
                  <a:lnTo>
                    <a:pt x="608477" y="178580"/>
                  </a:lnTo>
                  <a:lnTo>
                    <a:pt x="655946" y="205418"/>
                  </a:lnTo>
                  <a:lnTo>
                    <a:pt x="680495" y="160852"/>
                  </a:lnTo>
                  <a:lnTo>
                    <a:pt x="710497" y="123228"/>
                  </a:lnTo>
                  <a:lnTo>
                    <a:pt x="744996" y="92892"/>
                  </a:lnTo>
                  <a:lnTo>
                    <a:pt x="783039" y="70192"/>
                  </a:lnTo>
                  <a:lnTo>
                    <a:pt x="823671" y="55474"/>
                  </a:lnTo>
                  <a:lnTo>
                    <a:pt x="865938" y="49086"/>
                  </a:lnTo>
                  <a:lnTo>
                    <a:pt x="908885" y="51375"/>
                  </a:lnTo>
                  <a:lnTo>
                    <a:pt x="951558" y="62688"/>
                  </a:lnTo>
                  <a:lnTo>
                    <a:pt x="993004" y="83371"/>
                  </a:lnTo>
                  <a:lnTo>
                    <a:pt x="1037616" y="119162"/>
                  </a:lnTo>
                  <a:lnTo>
                    <a:pt x="1050916" y="133536"/>
                  </a:lnTo>
                  <a:lnTo>
                    <a:pt x="1076620" y="86915"/>
                  </a:lnTo>
                  <a:lnTo>
                    <a:pt x="1109528" y="49595"/>
                  </a:lnTo>
                  <a:lnTo>
                    <a:pt x="1147997" y="22232"/>
                  </a:lnTo>
                  <a:lnTo>
                    <a:pt x="1190383" y="5482"/>
                  </a:lnTo>
                  <a:lnTo>
                    <a:pt x="1235042" y="0"/>
                  </a:lnTo>
                  <a:lnTo>
                    <a:pt x="1280329" y="6440"/>
                  </a:lnTo>
                  <a:lnTo>
                    <a:pt x="1324601" y="25459"/>
                  </a:lnTo>
                  <a:lnTo>
                    <a:pt x="1363542" y="55384"/>
                  </a:lnTo>
                  <a:lnTo>
                    <a:pt x="1395721" y="94928"/>
                  </a:lnTo>
                  <a:lnTo>
                    <a:pt x="1428850" y="57332"/>
                  </a:lnTo>
                  <a:lnTo>
                    <a:pt x="1466515" y="29115"/>
                  </a:lnTo>
                  <a:lnTo>
                    <a:pt x="1507431" y="10405"/>
                  </a:lnTo>
                  <a:lnTo>
                    <a:pt x="1550311" y="1329"/>
                  </a:lnTo>
                  <a:lnTo>
                    <a:pt x="1593870" y="2018"/>
                  </a:lnTo>
                  <a:lnTo>
                    <a:pt x="1636822" y="12597"/>
                  </a:lnTo>
                  <a:lnTo>
                    <a:pt x="1677881" y="33195"/>
                  </a:lnTo>
                  <a:lnTo>
                    <a:pt x="1715761" y="63940"/>
                  </a:lnTo>
                  <a:lnTo>
                    <a:pt x="1743353" y="96748"/>
                  </a:lnTo>
                  <a:lnTo>
                    <a:pt x="1765624" y="134378"/>
                  </a:lnTo>
                  <a:lnTo>
                    <a:pt x="1782108" y="175937"/>
                  </a:lnTo>
                  <a:lnTo>
                    <a:pt x="1792342" y="220531"/>
                  </a:lnTo>
                  <a:lnTo>
                    <a:pt x="1834522" y="239049"/>
                  </a:lnTo>
                  <a:lnTo>
                    <a:pt x="1872172" y="265386"/>
                  </a:lnTo>
                  <a:lnTo>
                    <a:pt x="1904798" y="298519"/>
                  </a:lnTo>
                  <a:lnTo>
                    <a:pt x="1931904" y="337425"/>
                  </a:lnTo>
                  <a:lnTo>
                    <a:pt x="1952997" y="381081"/>
                  </a:lnTo>
                  <a:lnTo>
                    <a:pt x="1967583" y="428463"/>
                  </a:lnTo>
                  <a:lnTo>
                    <a:pt x="1975166" y="478549"/>
                  </a:lnTo>
                  <a:lnTo>
                    <a:pt x="1975252" y="530314"/>
                  </a:lnTo>
                  <a:lnTo>
                    <a:pt x="1967348" y="582735"/>
                  </a:lnTo>
                  <a:lnTo>
                    <a:pt x="1964919" y="592594"/>
                  </a:lnTo>
                  <a:lnTo>
                    <a:pt x="1962204" y="602357"/>
                  </a:lnTo>
                  <a:lnTo>
                    <a:pt x="1959204" y="612025"/>
                  </a:lnTo>
                  <a:lnTo>
                    <a:pt x="1955918" y="621597"/>
                  </a:lnTo>
                  <a:lnTo>
                    <a:pt x="1979805" y="663930"/>
                  </a:lnTo>
                  <a:lnTo>
                    <a:pt x="1998237" y="708595"/>
                  </a:lnTo>
                  <a:lnTo>
                    <a:pt x="2011284" y="754967"/>
                  </a:lnTo>
                  <a:lnTo>
                    <a:pt x="2019013" y="802422"/>
                  </a:lnTo>
                  <a:lnTo>
                    <a:pt x="2021495" y="850333"/>
                  </a:lnTo>
                  <a:lnTo>
                    <a:pt x="2018798" y="898076"/>
                  </a:lnTo>
                  <a:lnTo>
                    <a:pt x="2010993" y="945026"/>
                  </a:lnTo>
                  <a:lnTo>
                    <a:pt x="1998147" y="990556"/>
                  </a:lnTo>
                  <a:lnTo>
                    <a:pt x="1980331" y="1034042"/>
                  </a:lnTo>
                  <a:lnTo>
                    <a:pt x="1957614" y="1074858"/>
                  </a:lnTo>
                  <a:lnTo>
                    <a:pt x="1930064" y="1112379"/>
                  </a:lnTo>
                  <a:lnTo>
                    <a:pt x="1897752" y="1145980"/>
                  </a:lnTo>
                  <a:lnTo>
                    <a:pt x="1863970" y="1172777"/>
                  </a:lnTo>
                  <a:lnTo>
                    <a:pt x="1827711" y="1194145"/>
                  </a:lnTo>
                  <a:lnTo>
                    <a:pt x="1789452" y="1209846"/>
                  </a:lnTo>
                  <a:lnTo>
                    <a:pt x="1749670" y="1219640"/>
                  </a:lnTo>
                  <a:lnTo>
                    <a:pt x="1745762" y="1271378"/>
                  </a:lnTo>
                  <a:lnTo>
                    <a:pt x="1735175" y="1320392"/>
                  </a:lnTo>
                  <a:lnTo>
                    <a:pt x="1718468" y="1366030"/>
                  </a:lnTo>
                  <a:lnTo>
                    <a:pt x="1696200" y="1407641"/>
                  </a:lnTo>
                  <a:lnTo>
                    <a:pt x="1668929" y="1444573"/>
                  </a:lnTo>
                  <a:lnTo>
                    <a:pt x="1637217" y="1476175"/>
                  </a:lnTo>
                  <a:lnTo>
                    <a:pt x="1601621" y="1501796"/>
                  </a:lnTo>
                  <a:lnTo>
                    <a:pt x="1562701" y="1520783"/>
                  </a:lnTo>
                  <a:lnTo>
                    <a:pt x="1521017" y="1532485"/>
                  </a:lnTo>
                  <a:lnTo>
                    <a:pt x="1477128" y="1536251"/>
                  </a:lnTo>
                  <a:lnTo>
                    <a:pt x="1439972" y="1532852"/>
                  </a:lnTo>
                  <a:lnTo>
                    <a:pt x="1403722" y="1523536"/>
                  </a:lnTo>
                  <a:lnTo>
                    <a:pt x="1368900" y="1508480"/>
                  </a:lnTo>
                  <a:lnTo>
                    <a:pt x="1336031" y="1487864"/>
                  </a:lnTo>
                  <a:lnTo>
                    <a:pt x="1320855" y="1535427"/>
                  </a:lnTo>
                  <a:lnTo>
                    <a:pt x="1300916" y="1579110"/>
                  </a:lnTo>
                  <a:lnTo>
                    <a:pt x="1276680" y="1618617"/>
                  </a:lnTo>
                  <a:lnTo>
                    <a:pt x="1248617" y="1653651"/>
                  </a:lnTo>
                  <a:lnTo>
                    <a:pt x="1217196" y="1683916"/>
                  </a:lnTo>
                  <a:lnTo>
                    <a:pt x="1182884" y="1709114"/>
                  </a:lnTo>
                  <a:lnTo>
                    <a:pt x="1146152" y="1728950"/>
                  </a:lnTo>
                  <a:lnTo>
                    <a:pt x="1107468" y="1743125"/>
                  </a:lnTo>
                  <a:lnTo>
                    <a:pt x="1067301" y="1751344"/>
                  </a:lnTo>
                  <a:lnTo>
                    <a:pt x="1026118" y="1753309"/>
                  </a:lnTo>
                  <a:lnTo>
                    <a:pt x="984390" y="1748724"/>
                  </a:lnTo>
                  <a:lnTo>
                    <a:pt x="942585" y="1737292"/>
                  </a:lnTo>
                  <a:lnTo>
                    <a:pt x="901825" y="1718987"/>
                  </a:lnTo>
                  <a:lnTo>
                    <a:pt x="863851" y="1694391"/>
                  </a:lnTo>
                  <a:lnTo>
                    <a:pt x="829162" y="1663948"/>
                  </a:lnTo>
                  <a:lnTo>
                    <a:pt x="798260" y="1628105"/>
                  </a:lnTo>
                  <a:lnTo>
                    <a:pt x="771643" y="1587305"/>
                  </a:lnTo>
                  <a:lnTo>
                    <a:pt x="731397" y="1612084"/>
                  </a:lnTo>
                  <a:lnTo>
                    <a:pt x="689808" y="1630358"/>
                  </a:lnTo>
                  <a:lnTo>
                    <a:pt x="647340" y="1642262"/>
                  </a:lnTo>
                  <a:lnTo>
                    <a:pt x="604456" y="1647934"/>
                  </a:lnTo>
                  <a:lnTo>
                    <a:pt x="561623" y="1647509"/>
                  </a:lnTo>
                  <a:lnTo>
                    <a:pt x="519303" y="1641125"/>
                  </a:lnTo>
                  <a:lnTo>
                    <a:pt x="477962" y="1628917"/>
                  </a:lnTo>
                  <a:lnTo>
                    <a:pt x="438064" y="1611021"/>
                  </a:lnTo>
                  <a:lnTo>
                    <a:pt x="400073" y="1587574"/>
                  </a:lnTo>
                  <a:lnTo>
                    <a:pt x="364454" y="1558712"/>
                  </a:lnTo>
                  <a:lnTo>
                    <a:pt x="331670" y="1524572"/>
                  </a:lnTo>
                  <a:lnTo>
                    <a:pt x="302187" y="1485290"/>
                  </a:lnTo>
                  <a:lnTo>
                    <a:pt x="276470" y="1441001"/>
                  </a:lnTo>
                  <a:lnTo>
                    <a:pt x="272660" y="1433381"/>
                  </a:lnTo>
                  <a:lnTo>
                    <a:pt x="231353" y="1434147"/>
                  </a:lnTo>
                  <a:lnTo>
                    <a:pt x="191955" y="1425484"/>
                  </a:lnTo>
                  <a:lnTo>
                    <a:pt x="155373" y="1408235"/>
                  </a:lnTo>
                  <a:lnTo>
                    <a:pt x="122514" y="1383248"/>
                  </a:lnTo>
                  <a:lnTo>
                    <a:pt x="94287" y="1351367"/>
                  </a:lnTo>
                  <a:lnTo>
                    <a:pt x="71599" y="1313438"/>
                  </a:lnTo>
                  <a:lnTo>
                    <a:pt x="55358" y="1270306"/>
                  </a:lnTo>
                  <a:lnTo>
                    <a:pt x="46473" y="1222815"/>
                  </a:lnTo>
                  <a:lnTo>
                    <a:pt x="46131" y="1170505"/>
                  </a:lnTo>
                  <a:lnTo>
                    <a:pt x="55267" y="1119898"/>
                  </a:lnTo>
                  <a:lnTo>
                    <a:pt x="73405" y="1072743"/>
                  </a:lnTo>
                  <a:lnTo>
                    <a:pt x="100067" y="1030791"/>
                  </a:lnTo>
                  <a:lnTo>
                    <a:pt x="66837" y="1002003"/>
                  </a:lnTo>
                  <a:lnTo>
                    <a:pt x="39924" y="967004"/>
                  </a:lnTo>
                  <a:lnTo>
                    <a:pt x="19619" y="927120"/>
                  </a:lnTo>
                  <a:lnTo>
                    <a:pt x="6214" y="883678"/>
                  </a:lnTo>
                  <a:lnTo>
                    <a:pt x="0" y="838003"/>
                  </a:lnTo>
                  <a:lnTo>
                    <a:pt x="1269" y="791422"/>
                  </a:lnTo>
                  <a:lnTo>
                    <a:pt x="10312" y="745261"/>
                  </a:lnTo>
                  <a:lnTo>
                    <a:pt x="27423" y="700845"/>
                  </a:lnTo>
                  <a:lnTo>
                    <a:pt x="56321" y="655530"/>
                  </a:lnTo>
                  <a:lnTo>
                    <a:pt x="92780" y="619883"/>
                  </a:lnTo>
                  <a:lnTo>
                    <a:pt x="135168" y="595189"/>
                  </a:lnTo>
                  <a:lnTo>
                    <a:pt x="181855" y="582735"/>
                  </a:lnTo>
                  <a:lnTo>
                    <a:pt x="183506" y="577274"/>
                  </a:lnTo>
                  <a:close/>
                </a:path>
                <a:path w="2021839" h="1753870">
                  <a:moveTo>
                    <a:pt x="220590" y="1056318"/>
                  </a:moveTo>
                  <a:lnTo>
                    <a:pt x="189719" y="1056366"/>
                  </a:lnTo>
                  <a:lnTo>
                    <a:pt x="159360" y="1050889"/>
                  </a:lnTo>
                  <a:lnTo>
                    <a:pt x="130025" y="1040031"/>
                  </a:lnTo>
                  <a:lnTo>
                    <a:pt x="102226" y="1023933"/>
                  </a:lnTo>
                </a:path>
                <a:path w="2021839" h="1753870">
                  <a:moveTo>
                    <a:pt x="325111" y="1410140"/>
                  </a:moveTo>
                  <a:lnTo>
                    <a:pt x="312496" y="1415544"/>
                  </a:lnTo>
                  <a:lnTo>
                    <a:pt x="299631" y="1419935"/>
                  </a:lnTo>
                  <a:lnTo>
                    <a:pt x="286552" y="1423303"/>
                  </a:lnTo>
                  <a:lnTo>
                    <a:pt x="273295" y="1425634"/>
                  </a:lnTo>
                </a:path>
                <a:path w="2021839" h="1753870">
                  <a:moveTo>
                    <a:pt x="771516" y="1580193"/>
                  </a:moveTo>
                  <a:lnTo>
                    <a:pt x="762491" y="1563320"/>
                  </a:lnTo>
                  <a:lnTo>
                    <a:pt x="754275" y="1545888"/>
                  </a:lnTo>
                  <a:lnTo>
                    <a:pt x="746870" y="1527955"/>
                  </a:lnTo>
                  <a:lnTo>
                    <a:pt x="740274" y="1509581"/>
                  </a:lnTo>
                </a:path>
                <a:path w="2021839" h="1753870">
                  <a:moveTo>
                    <a:pt x="1348731" y="1404171"/>
                  </a:moveTo>
                  <a:lnTo>
                    <a:pt x="1346893" y="1423813"/>
                  </a:lnTo>
                  <a:lnTo>
                    <a:pt x="1344222" y="1443287"/>
                  </a:lnTo>
                  <a:lnTo>
                    <a:pt x="1340694" y="1462572"/>
                  </a:lnTo>
                  <a:lnTo>
                    <a:pt x="1336285" y="1481641"/>
                  </a:lnTo>
                </a:path>
                <a:path w="2021839" h="1753870">
                  <a:moveTo>
                    <a:pt x="1596508" y="925635"/>
                  </a:moveTo>
                  <a:lnTo>
                    <a:pt x="1634486" y="952165"/>
                  </a:lnTo>
                  <a:lnTo>
                    <a:pt x="1667789" y="985037"/>
                  </a:lnTo>
                  <a:lnTo>
                    <a:pt x="1695969" y="1023410"/>
                  </a:lnTo>
                  <a:lnTo>
                    <a:pt x="1718579" y="1066442"/>
                  </a:lnTo>
                  <a:lnTo>
                    <a:pt x="1735173" y="1113290"/>
                  </a:lnTo>
                  <a:lnTo>
                    <a:pt x="1745304" y="1163113"/>
                  </a:lnTo>
                  <a:lnTo>
                    <a:pt x="1748527" y="1215068"/>
                  </a:lnTo>
                </a:path>
                <a:path w="2021839" h="1753870">
                  <a:moveTo>
                    <a:pt x="1955029" y="617279"/>
                  </a:moveTo>
                  <a:lnTo>
                    <a:pt x="1942202" y="647763"/>
                  </a:lnTo>
                  <a:lnTo>
                    <a:pt x="1926517" y="676176"/>
                  </a:lnTo>
                  <a:lnTo>
                    <a:pt x="1908166" y="702254"/>
                  </a:lnTo>
                  <a:lnTo>
                    <a:pt x="1887338" y="725737"/>
                  </a:lnTo>
                </a:path>
                <a:path w="2021839" h="1753870">
                  <a:moveTo>
                    <a:pt x="1792596" y="214435"/>
                  </a:moveTo>
                  <a:lnTo>
                    <a:pt x="1794312" y="227167"/>
                  </a:lnTo>
                  <a:lnTo>
                    <a:pt x="1795469" y="239994"/>
                  </a:lnTo>
                  <a:lnTo>
                    <a:pt x="1796078" y="252869"/>
                  </a:lnTo>
                  <a:lnTo>
                    <a:pt x="1796152" y="265743"/>
                  </a:lnTo>
                </a:path>
                <a:path w="2021839" h="1753870">
                  <a:moveTo>
                    <a:pt x="1360415" y="154618"/>
                  </a:moveTo>
                  <a:lnTo>
                    <a:pt x="1367600" y="137221"/>
                  </a:lnTo>
                  <a:lnTo>
                    <a:pt x="1375797" y="120503"/>
                  </a:lnTo>
                  <a:lnTo>
                    <a:pt x="1384971" y="104523"/>
                  </a:lnTo>
                  <a:lnTo>
                    <a:pt x="1395086" y="89340"/>
                  </a:lnTo>
                </a:path>
                <a:path w="2021839" h="1753870">
                  <a:moveTo>
                    <a:pt x="1036184" y="185860"/>
                  </a:moveTo>
                  <a:lnTo>
                    <a:pt x="1039249" y="171317"/>
                  </a:lnTo>
                  <a:lnTo>
                    <a:pt x="1043089" y="157047"/>
                  </a:lnTo>
                  <a:lnTo>
                    <a:pt x="1047667" y="143087"/>
                  </a:lnTo>
                  <a:lnTo>
                    <a:pt x="1052948" y="129472"/>
                  </a:lnTo>
                </a:path>
                <a:path w="2021839" h="1753870">
                  <a:moveTo>
                    <a:pt x="655692" y="205037"/>
                  </a:moveTo>
                  <a:lnTo>
                    <a:pt x="671874" y="217035"/>
                  </a:lnTo>
                  <a:lnTo>
                    <a:pt x="687426" y="230152"/>
                  </a:lnTo>
                  <a:lnTo>
                    <a:pt x="702287" y="244364"/>
                  </a:lnTo>
                  <a:lnTo>
                    <a:pt x="716398" y="259647"/>
                  </a:lnTo>
                </a:path>
                <a:path w="2021839" h="1753870">
                  <a:moveTo>
                    <a:pt x="194174" y="634932"/>
                  </a:moveTo>
                  <a:lnTo>
                    <a:pt x="190792" y="620693"/>
                  </a:lnTo>
                  <a:lnTo>
                    <a:pt x="187887" y="606357"/>
                  </a:lnTo>
                  <a:lnTo>
                    <a:pt x="185458" y="591927"/>
                  </a:lnTo>
                  <a:lnTo>
                    <a:pt x="183506" y="577401"/>
                  </a:lnTo>
                </a:path>
              </a:pathLst>
            </a:custGeom>
            <a:ln w="28575">
              <a:solidFill>
                <a:srgbClr val="4E3629"/>
              </a:solidFill>
            </a:ln>
          </p:spPr>
          <p:txBody>
            <a:bodyPr wrap="square" lIns="0" tIns="0" rIns="0" bIns="0" rtlCol="0"/>
            <a:lstStyle/>
            <a:p>
              <a:endParaRPr/>
            </a:p>
          </p:txBody>
        </p:sp>
        <p:sp>
          <p:nvSpPr>
            <p:cNvPr id="11" name="object 8">
              <a:extLst>
                <a:ext uri="{FF2B5EF4-FFF2-40B4-BE49-F238E27FC236}">
                  <a16:creationId xmlns:a16="http://schemas.microsoft.com/office/drawing/2014/main" id="{5C681BB9-F66A-02B9-D4F3-1FD06333B4BF}"/>
                </a:ext>
              </a:extLst>
            </p:cNvPr>
            <p:cNvSpPr/>
            <p:nvPr/>
          </p:nvSpPr>
          <p:spPr>
            <a:xfrm>
              <a:off x="575309" y="3330702"/>
              <a:ext cx="1097280" cy="996950"/>
            </a:xfrm>
            <a:custGeom>
              <a:avLst/>
              <a:gdLst/>
              <a:ahLst/>
              <a:cxnLst/>
              <a:rect l="l" t="t" r="r" b="b"/>
              <a:pathLst>
                <a:path w="1097280" h="996950">
                  <a:moveTo>
                    <a:pt x="0" y="996696"/>
                  </a:moveTo>
                  <a:lnTo>
                    <a:pt x="1097280" y="996696"/>
                  </a:lnTo>
                  <a:lnTo>
                    <a:pt x="1097280" y="0"/>
                  </a:lnTo>
                  <a:lnTo>
                    <a:pt x="0" y="0"/>
                  </a:lnTo>
                  <a:lnTo>
                    <a:pt x="0" y="996696"/>
                  </a:lnTo>
                  <a:close/>
                </a:path>
              </a:pathLst>
            </a:custGeom>
            <a:ln w="19050">
              <a:solidFill>
                <a:srgbClr val="4E3629"/>
              </a:solidFill>
            </a:ln>
          </p:spPr>
          <p:txBody>
            <a:bodyPr wrap="square" lIns="0" tIns="0" rIns="0" bIns="0" rtlCol="0"/>
            <a:lstStyle/>
            <a:p>
              <a:endParaRPr/>
            </a:p>
          </p:txBody>
        </p:sp>
      </p:grpSp>
      <p:sp>
        <p:nvSpPr>
          <p:cNvPr id="12" name="object 9">
            <a:extLst>
              <a:ext uri="{FF2B5EF4-FFF2-40B4-BE49-F238E27FC236}">
                <a16:creationId xmlns:a16="http://schemas.microsoft.com/office/drawing/2014/main" id="{CD506572-3809-42B7-5979-408A467E6BA6}"/>
              </a:ext>
            </a:extLst>
          </p:cNvPr>
          <p:cNvSpPr txBox="1"/>
          <p:nvPr/>
        </p:nvSpPr>
        <p:spPr>
          <a:xfrm>
            <a:off x="506579" y="3603830"/>
            <a:ext cx="780415" cy="432434"/>
          </a:xfrm>
          <a:prstGeom prst="rect">
            <a:avLst/>
          </a:prstGeom>
        </p:spPr>
        <p:txBody>
          <a:bodyPr vert="horz" wrap="square" lIns="0" tIns="13335" rIns="0" bIns="0" rtlCol="0">
            <a:spAutoFit/>
          </a:bodyPr>
          <a:lstStyle/>
          <a:p>
            <a:pPr marL="1270" algn="ctr">
              <a:lnSpc>
                <a:spcPts val="1595"/>
              </a:lnSpc>
              <a:spcBef>
                <a:spcPts val="105"/>
              </a:spcBef>
            </a:pPr>
            <a:r>
              <a:rPr sz="1400" spc="-10" dirty="0">
                <a:solidFill>
                  <a:srgbClr val="4E3629"/>
                </a:solidFill>
                <a:latin typeface="Calibri"/>
                <a:cs typeface="Calibri"/>
              </a:rPr>
              <a:t>Private</a:t>
            </a:r>
            <a:endParaRPr sz="1400" dirty="0">
              <a:latin typeface="Calibri"/>
              <a:cs typeface="Calibri"/>
            </a:endParaRPr>
          </a:p>
          <a:p>
            <a:pPr algn="ctr">
              <a:lnSpc>
                <a:spcPts val="1595"/>
              </a:lnSpc>
            </a:pPr>
            <a:r>
              <a:rPr sz="1400" dirty="0">
                <a:solidFill>
                  <a:srgbClr val="4E3629"/>
                </a:solidFill>
                <a:latin typeface="Calibri"/>
                <a:cs typeface="Calibri"/>
              </a:rPr>
              <a:t>Network</a:t>
            </a:r>
            <a:r>
              <a:rPr sz="1400" spc="-70" dirty="0">
                <a:solidFill>
                  <a:srgbClr val="4E3629"/>
                </a:solidFill>
                <a:latin typeface="Calibri"/>
                <a:cs typeface="Calibri"/>
              </a:rPr>
              <a:t> </a:t>
            </a:r>
            <a:r>
              <a:rPr sz="1400" spc="-50" dirty="0">
                <a:solidFill>
                  <a:srgbClr val="4E3629"/>
                </a:solidFill>
                <a:latin typeface="Calibri"/>
                <a:cs typeface="Calibri"/>
              </a:rPr>
              <a:t>1</a:t>
            </a:r>
            <a:endParaRPr sz="1400" dirty="0">
              <a:latin typeface="Calibri"/>
              <a:cs typeface="Calibri"/>
            </a:endParaRPr>
          </a:p>
        </p:txBody>
      </p:sp>
      <p:grpSp>
        <p:nvGrpSpPr>
          <p:cNvPr id="14" name="object 10">
            <a:extLst>
              <a:ext uri="{FF2B5EF4-FFF2-40B4-BE49-F238E27FC236}">
                <a16:creationId xmlns:a16="http://schemas.microsoft.com/office/drawing/2014/main" id="{2DD8D18B-AB6D-65AC-8D46-5B7E4851B6C2}"/>
              </a:ext>
            </a:extLst>
          </p:cNvPr>
          <p:cNvGrpSpPr/>
          <p:nvPr/>
        </p:nvGrpSpPr>
        <p:grpSpPr>
          <a:xfrm>
            <a:off x="2058709" y="3335022"/>
            <a:ext cx="4311015" cy="1016000"/>
            <a:chOff x="2284666" y="3321177"/>
            <a:chExt cx="4311015" cy="1016000"/>
          </a:xfrm>
        </p:grpSpPr>
        <p:sp>
          <p:nvSpPr>
            <p:cNvPr id="15" name="object 11">
              <a:extLst>
                <a:ext uri="{FF2B5EF4-FFF2-40B4-BE49-F238E27FC236}">
                  <a16:creationId xmlns:a16="http://schemas.microsoft.com/office/drawing/2014/main" id="{830E8196-55D1-3439-0EAF-798A0DD79324}"/>
                </a:ext>
              </a:extLst>
            </p:cNvPr>
            <p:cNvSpPr/>
            <p:nvPr/>
          </p:nvSpPr>
          <p:spPr>
            <a:xfrm>
              <a:off x="2298954" y="3644645"/>
              <a:ext cx="2560320" cy="365760"/>
            </a:xfrm>
            <a:custGeom>
              <a:avLst/>
              <a:gdLst/>
              <a:ahLst/>
              <a:cxnLst/>
              <a:rect l="l" t="t" r="r" b="b"/>
              <a:pathLst>
                <a:path w="2560320" h="365760">
                  <a:moveTo>
                    <a:pt x="2560320" y="182880"/>
                  </a:moveTo>
                  <a:lnTo>
                    <a:pt x="2556726" y="111721"/>
                  </a:lnTo>
                  <a:lnTo>
                    <a:pt x="2546934" y="53581"/>
                  </a:lnTo>
                  <a:lnTo>
                    <a:pt x="2532405" y="14389"/>
                  </a:lnTo>
                  <a:lnTo>
                    <a:pt x="2514600" y="0"/>
                  </a:lnTo>
                  <a:lnTo>
                    <a:pt x="45720" y="0"/>
                  </a:lnTo>
                  <a:lnTo>
                    <a:pt x="27901" y="14389"/>
                  </a:lnTo>
                  <a:lnTo>
                    <a:pt x="13373" y="53581"/>
                  </a:lnTo>
                  <a:lnTo>
                    <a:pt x="3581" y="111721"/>
                  </a:lnTo>
                  <a:lnTo>
                    <a:pt x="0" y="182880"/>
                  </a:lnTo>
                  <a:lnTo>
                    <a:pt x="3581" y="254050"/>
                  </a:lnTo>
                  <a:lnTo>
                    <a:pt x="13373" y="312191"/>
                  </a:lnTo>
                  <a:lnTo>
                    <a:pt x="27901" y="351383"/>
                  </a:lnTo>
                  <a:lnTo>
                    <a:pt x="45720" y="365760"/>
                  </a:lnTo>
                  <a:lnTo>
                    <a:pt x="2514600" y="365760"/>
                  </a:lnTo>
                  <a:lnTo>
                    <a:pt x="2532405" y="351383"/>
                  </a:lnTo>
                  <a:lnTo>
                    <a:pt x="2546934" y="312191"/>
                  </a:lnTo>
                  <a:lnTo>
                    <a:pt x="2556726" y="254050"/>
                  </a:lnTo>
                  <a:lnTo>
                    <a:pt x="2560320" y="182880"/>
                  </a:lnTo>
                  <a:close/>
                </a:path>
              </a:pathLst>
            </a:custGeom>
            <a:solidFill>
              <a:srgbClr val="FFFFFF"/>
            </a:solidFill>
          </p:spPr>
          <p:txBody>
            <a:bodyPr wrap="square" lIns="0" tIns="0" rIns="0" bIns="0" rtlCol="0"/>
            <a:lstStyle/>
            <a:p>
              <a:endParaRPr/>
            </a:p>
          </p:txBody>
        </p:sp>
        <p:sp>
          <p:nvSpPr>
            <p:cNvPr id="16" name="object 12">
              <a:extLst>
                <a:ext uri="{FF2B5EF4-FFF2-40B4-BE49-F238E27FC236}">
                  <a16:creationId xmlns:a16="http://schemas.microsoft.com/office/drawing/2014/main" id="{F8D426B1-143C-C5D2-7A32-74B964D9996D}"/>
                </a:ext>
              </a:extLst>
            </p:cNvPr>
            <p:cNvSpPr/>
            <p:nvPr/>
          </p:nvSpPr>
          <p:spPr>
            <a:xfrm>
              <a:off x="2298954" y="3644646"/>
              <a:ext cx="2560320" cy="365760"/>
            </a:xfrm>
            <a:custGeom>
              <a:avLst/>
              <a:gdLst/>
              <a:ahLst/>
              <a:cxnLst/>
              <a:rect l="l" t="t" r="r" b="b"/>
              <a:pathLst>
                <a:path w="2560320" h="365760">
                  <a:moveTo>
                    <a:pt x="2514599" y="365759"/>
                  </a:moveTo>
                  <a:lnTo>
                    <a:pt x="2482262" y="312181"/>
                  </a:lnTo>
                  <a:lnTo>
                    <a:pt x="2472469" y="254049"/>
                  </a:lnTo>
                  <a:lnTo>
                    <a:pt x="2468880" y="182879"/>
                  </a:lnTo>
                  <a:lnTo>
                    <a:pt x="2472469" y="111710"/>
                  </a:lnTo>
                  <a:lnTo>
                    <a:pt x="2482262" y="53578"/>
                  </a:lnTo>
                  <a:lnTo>
                    <a:pt x="2496794" y="14376"/>
                  </a:lnTo>
                  <a:lnTo>
                    <a:pt x="2514599" y="0"/>
                  </a:lnTo>
                  <a:lnTo>
                    <a:pt x="2532405" y="14376"/>
                  </a:lnTo>
                  <a:lnTo>
                    <a:pt x="2546937" y="53578"/>
                  </a:lnTo>
                  <a:lnTo>
                    <a:pt x="2556730" y="111710"/>
                  </a:lnTo>
                  <a:lnTo>
                    <a:pt x="2560320" y="182879"/>
                  </a:lnTo>
                  <a:lnTo>
                    <a:pt x="2556730" y="254049"/>
                  </a:lnTo>
                  <a:lnTo>
                    <a:pt x="2546937" y="312181"/>
                  </a:lnTo>
                  <a:lnTo>
                    <a:pt x="2532405" y="351383"/>
                  </a:lnTo>
                  <a:lnTo>
                    <a:pt x="2514599" y="365759"/>
                  </a:lnTo>
                  <a:lnTo>
                    <a:pt x="45719" y="365759"/>
                  </a:lnTo>
                  <a:lnTo>
                    <a:pt x="27914" y="351383"/>
                  </a:lnTo>
                  <a:lnTo>
                    <a:pt x="13382" y="312181"/>
                  </a:lnTo>
                  <a:lnTo>
                    <a:pt x="3589" y="254049"/>
                  </a:lnTo>
                  <a:lnTo>
                    <a:pt x="0" y="182879"/>
                  </a:lnTo>
                  <a:lnTo>
                    <a:pt x="3589" y="111710"/>
                  </a:lnTo>
                  <a:lnTo>
                    <a:pt x="13382" y="53578"/>
                  </a:lnTo>
                  <a:lnTo>
                    <a:pt x="27914" y="14376"/>
                  </a:lnTo>
                  <a:lnTo>
                    <a:pt x="45719" y="0"/>
                  </a:lnTo>
                  <a:lnTo>
                    <a:pt x="2514599" y="0"/>
                  </a:lnTo>
                </a:path>
              </a:pathLst>
            </a:custGeom>
            <a:ln w="28575">
              <a:solidFill>
                <a:srgbClr val="4E3629"/>
              </a:solidFill>
            </a:ln>
          </p:spPr>
          <p:txBody>
            <a:bodyPr wrap="square" lIns="0" tIns="0" rIns="0" bIns="0" rtlCol="0"/>
            <a:lstStyle/>
            <a:p>
              <a:endParaRPr/>
            </a:p>
          </p:txBody>
        </p:sp>
        <p:sp>
          <p:nvSpPr>
            <p:cNvPr id="19" name="object 13">
              <a:extLst>
                <a:ext uri="{FF2B5EF4-FFF2-40B4-BE49-F238E27FC236}">
                  <a16:creationId xmlns:a16="http://schemas.microsoft.com/office/drawing/2014/main" id="{260CC5D0-3AC6-0CC0-8138-B25348E3F94C}"/>
                </a:ext>
              </a:extLst>
            </p:cNvPr>
            <p:cNvSpPr/>
            <p:nvPr/>
          </p:nvSpPr>
          <p:spPr>
            <a:xfrm>
              <a:off x="5488686" y="3330702"/>
              <a:ext cx="1097280" cy="996950"/>
            </a:xfrm>
            <a:custGeom>
              <a:avLst/>
              <a:gdLst/>
              <a:ahLst/>
              <a:cxnLst/>
              <a:rect l="l" t="t" r="r" b="b"/>
              <a:pathLst>
                <a:path w="1097279" h="996950">
                  <a:moveTo>
                    <a:pt x="0" y="996696"/>
                  </a:moveTo>
                  <a:lnTo>
                    <a:pt x="1097280" y="996696"/>
                  </a:lnTo>
                  <a:lnTo>
                    <a:pt x="1097280" y="0"/>
                  </a:lnTo>
                  <a:lnTo>
                    <a:pt x="0" y="0"/>
                  </a:lnTo>
                  <a:lnTo>
                    <a:pt x="0" y="996696"/>
                  </a:lnTo>
                  <a:close/>
                </a:path>
              </a:pathLst>
            </a:custGeom>
            <a:ln w="19050">
              <a:solidFill>
                <a:srgbClr val="4E3629"/>
              </a:solidFill>
            </a:ln>
          </p:spPr>
          <p:txBody>
            <a:bodyPr wrap="square" lIns="0" tIns="0" rIns="0" bIns="0" rtlCol="0"/>
            <a:lstStyle/>
            <a:p>
              <a:endParaRPr/>
            </a:p>
          </p:txBody>
        </p:sp>
      </p:grpSp>
      <p:sp>
        <p:nvSpPr>
          <p:cNvPr id="20" name="object 14">
            <a:extLst>
              <a:ext uri="{FF2B5EF4-FFF2-40B4-BE49-F238E27FC236}">
                <a16:creationId xmlns:a16="http://schemas.microsoft.com/office/drawing/2014/main" id="{B57A6D99-7BAF-9D39-28FF-0F019886250E}"/>
              </a:ext>
            </a:extLst>
          </p:cNvPr>
          <p:cNvSpPr txBox="1"/>
          <p:nvPr/>
        </p:nvSpPr>
        <p:spPr>
          <a:xfrm>
            <a:off x="5421225" y="3603830"/>
            <a:ext cx="780415" cy="432434"/>
          </a:xfrm>
          <a:prstGeom prst="rect">
            <a:avLst/>
          </a:prstGeom>
        </p:spPr>
        <p:txBody>
          <a:bodyPr vert="horz" wrap="square" lIns="0" tIns="13335" rIns="0" bIns="0" rtlCol="0">
            <a:spAutoFit/>
          </a:bodyPr>
          <a:lstStyle/>
          <a:p>
            <a:pPr marL="1270" algn="ctr">
              <a:lnSpc>
                <a:spcPts val="1595"/>
              </a:lnSpc>
              <a:spcBef>
                <a:spcPts val="105"/>
              </a:spcBef>
            </a:pPr>
            <a:r>
              <a:rPr sz="1400" spc="-10" dirty="0">
                <a:solidFill>
                  <a:srgbClr val="4E3629"/>
                </a:solidFill>
                <a:latin typeface="Calibri"/>
                <a:cs typeface="Calibri"/>
              </a:rPr>
              <a:t>Private</a:t>
            </a:r>
            <a:endParaRPr sz="1400">
              <a:latin typeface="Calibri"/>
              <a:cs typeface="Calibri"/>
            </a:endParaRPr>
          </a:p>
          <a:p>
            <a:pPr algn="ctr">
              <a:lnSpc>
                <a:spcPts val="1595"/>
              </a:lnSpc>
            </a:pPr>
            <a:r>
              <a:rPr sz="1400" dirty="0">
                <a:solidFill>
                  <a:srgbClr val="4E3629"/>
                </a:solidFill>
                <a:latin typeface="Calibri"/>
                <a:cs typeface="Calibri"/>
              </a:rPr>
              <a:t>Network</a:t>
            </a:r>
            <a:r>
              <a:rPr sz="1400" spc="-70" dirty="0">
                <a:solidFill>
                  <a:srgbClr val="4E3629"/>
                </a:solidFill>
                <a:latin typeface="Calibri"/>
                <a:cs typeface="Calibri"/>
              </a:rPr>
              <a:t> </a:t>
            </a:r>
            <a:r>
              <a:rPr sz="1400" spc="-50" dirty="0">
                <a:solidFill>
                  <a:srgbClr val="4E3629"/>
                </a:solidFill>
                <a:latin typeface="Calibri"/>
                <a:cs typeface="Calibri"/>
              </a:rPr>
              <a:t>2</a:t>
            </a:r>
            <a:endParaRPr sz="1400">
              <a:latin typeface="Calibri"/>
              <a:cs typeface="Calibri"/>
            </a:endParaRPr>
          </a:p>
        </p:txBody>
      </p:sp>
      <p:grpSp>
        <p:nvGrpSpPr>
          <p:cNvPr id="21" name="object 15">
            <a:extLst>
              <a:ext uri="{FF2B5EF4-FFF2-40B4-BE49-F238E27FC236}">
                <a16:creationId xmlns:a16="http://schemas.microsoft.com/office/drawing/2014/main" id="{7F01252A-22C0-1CF8-470B-9FBACE49CD88}"/>
              </a:ext>
            </a:extLst>
          </p:cNvPr>
          <p:cNvGrpSpPr/>
          <p:nvPr/>
        </p:nvGrpSpPr>
        <p:grpSpPr>
          <a:xfrm>
            <a:off x="1793533" y="3827083"/>
            <a:ext cx="3122295" cy="620395"/>
            <a:chOff x="2019490" y="3813238"/>
            <a:chExt cx="3122295" cy="620395"/>
          </a:xfrm>
        </p:grpSpPr>
        <p:sp>
          <p:nvSpPr>
            <p:cNvPr id="22" name="object 16">
              <a:extLst>
                <a:ext uri="{FF2B5EF4-FFF2-40B4-BE49-F238E27FC236}">
                  <a16:creationId xmlns:a16="http://schemas.microsoft.com/office/drawing/2014/main" id="{96ED2697-63D0-F51F-4E60-9D253B8541E2}"/>
                </a:ext>
              </a:extLst>
            </p:cNvPr>
            <p:cNvSpPr/>
            <p:nvPr/>
          </p:nvSpPr>
          <p:spPr>
            <a:xfrm>
              <a:off x="2033777" y="3827526"/>
              <a:ext cx="3093720" cy="635"/>
            </a:xfrm>
            <a:custGeom>
              <a:avLst/>
              <a:gdLst/>
              <a:ahLst/>
              <a:cxnLst/>
              <a:rect l="l" t="t" r="r" b="b"/>
              <a:pathLst>
                <a:path w="3093720" h="635">
                  <a:moveTo>
                    <a:pt x="0" y="635"/>
                  </a:moveTo>
                  <a:lnTo>
                    <a:pt x="3093720" y="0"/>
                  </a:lnTo>
                </a:path>
              </a:pathLst>
            </a:custGeom>
            <a:ln w="28575">
              <a:solidFill>
                <a:srgbClr val="4E3629"/>
              </a:solidFill>
              <a:prstDash val="sysDash"/>
            </a:ln>
          </p:spPr>
          <p:txBody>
            <a:bodyPr wrap="square" lIns="0" tIns="0" rIns="0" bIns="0" rtlCol="0"/>
            <a:lstStyle/>
            <a:p>
              <a:endParaRPr/>
            </a:p>
          </p:txBody>
        </p:sp>
        <p:sp>
          <p:nvSpPr>
            <p:cNvPr id="23" name="object 17">
              <a:extLst>
                <a:ext uri="{FF2B5EF4-FFF2-40B4-BE49-F238E27FC236}">
                  <a16:creationId xmlns:a16="http://schemas.microsoft.com/office/drawing/2014/main" id="{C7860B13-CBE4-DA46-CCA3-C256A7B65463}"/>
                </a:ext>
              </a:extLst>
            </p:cNvPr>
            <p:cNvSpPr/>
            <p:nvPr/>
          </p:nvSpPr>
          <p:spPr>
            <a:xfrm>
              <a:off x="2916936" y="4062984"/>
              <a:ext cx="1106805" cy="370840"/>
            </a:xfrm>
            <a:custGeom>
              <a:avLst/>
              <a:gdLst/>
              <a:ahLst/>
              <a:cxnLst/>
              <a:rect l="l" t="t" r="r" b="b"/>
              <a:pathLst>
                <a:path w="1106804" h="370839">
                  <a:moveTo>
                    <a:pt x="1106424" y="0"/>
                  </a:moveTo>
                  <a:lnTo>
                    <a:pt x="0" y="0"/>
                  </a:lnTo>
                  <a:lnTo>
                    <a:pt x="0" y="370331"/>
                  </a:lnTo>
                  <a:lnTo>
                    <a:pt x="1106424" y="370331"/>
                  </a:lnTo>
                  <a:lnTo>
                    <a:pt x="1106424" y="0"/>
                  </a:lnTo>
                  <a:close/>
                </a:path>
              </a:pathLst>
            </a:custGeom>
            <a:solidFill>
              <a:srgbClr val="FFFFFF"/>
            </a:solidFill>
          </p:spPr>
          <p:txBody>
            <a:bodyPr wrap="square" lIns="0" tIns="0" rIns="0" bIns="0" rtlCol="0"/>
            <a:lstStyle/>
            <a:p>
              <a:endParaRPr/>
            </a:p>
          </p:txBody>
        </p:sp>
      </p:grpSp>
      <p:sp>
        <p:nvSpPr>
          <p:cNvPr id="24" name="object 18">
            <a:extLst>
              <a:ext uri="{FF2B5EF4-FFF2-40B4-BE49-F238E27FC236}">
                <a16:creationId xmlns:a16="http://schemas.microsoft.com/office/drawing/2014/main" id="{19767E26-19B3-300F-492A-FAF4B740DE3D}"/>
              </a:ext>
            </a:extLst>
          </p:cNvPr>
          <p:cNvSpPr txBox="1"/>
          <p:nvPr/>
        </p:nvSpPr>
        <p:spPr>
          <a:xfrm>
            <a:off x="1835507" y="2576704"/>
            <a:ext cx="650875" cy="299720"/>
          </a:xfrm>
          <a:prstGeom prst="rect">
            <a:avLst/>
          </a:prstGeom>
        </p:spPr>
        <p:txBody>
          <a:bodyPr vert="horz" wrap="square" lIns="0" tIns="12700" rIns="0" bIns="0" rtlCol="0">
            <a:spAutoFit/>
          </a:bodyPr>
          <a:lstStyle/>
          <a:p>
            <a:pPr marL="12700">
              <a:lnSpc>
                <a:spcPct val="100000"/>
              </a:lnSpc>
              <a:spcBef>
                <a:spcPts val="100"/>
              </a:spcBef>
            </a:pPr>
            <a:r>
              <a:rPr sz="1800" spc="-20" dirty="0">
                <a:solidFill>
                  <a:srgbClr val="4E3629"/>
                </a:solidFill>
                <a:latin typeface="Calibri"/>
                <a:cs typeface="Calibri"/>
              </a:rPr>
              <a:t>Tunnel</a:t>
            </a:r>
            <a:endParaRPr sz="1800">
              <a:latin typeface="Calibri"/>
              <a:cs typeface="Calibri"/>
            </a:endParaRPr>
          </a:p>
        </p:txBody>
      </p:sp>
      <p:sp>
        <p:nvSpPr>
          <p:cNvPr id="25" name="object 19">
            <a:extLst>
              <a:ext uri="{FF2B5EF4-FFF2-40B4-BE49-F238E27FC236}">
                <a16:creationId xmlns:a16="http://schemas.microsoft.com/office/drawing/2014/main" id="{BB75D1B4-400E-3018-2E5A-9B71383A2571}"/>
              </a:ext>
            </a:extLst>
          </p:cNvPr>
          <p:cNvSpPr txBox="1"/>
          <p:nvPr/>
        </p:nvSpPr>
        <p:spPr>
          <a:xfrm>
            <a:off x="1392657" y="4710559"/>
            <a:ext cx="652145" cy="574040"/>
          </a:xfrm>
          <a:prstGeom prst="rect">
            <a:avLst/>
          </a:prstGeom>
        </p:spPr>
        <p:txBody>
          <a:bodyPr vert="horz" wrap="square" lIns="0" tIns="12700" rIns="0" bIns="0" rtlCol="0">
            <a:spAutoFit/>
          </a:bodyPr>
          <a:lstStyle/>
          <a:p>
            <a:pPr algn="ctr">
              <a:lnSpc>
                <a:spcPct val="100000"/>
              </a:lnSpc>
              <a:spcBef>
                <a:spcPts val="100"/>
              </a:spcBef>
            </a:pPr>
            <a:r>
              <a:rPr sz="1800" spc="-25" dirty="0">
                <a:solidFill>
                  <a:srgbClr val="4E3629"/>
                </a:solidFill>
                <a:latin typeface="Calibri"/>
                <a:cs typeface="Calibri"/>
              </a:rPr>
              <a:t>VPN</a:t>
            </a:r>
            <a:endParaRPr sz="1800">
              <a:latin typeface="Calibri"/>
              <a:cs typeface="Calibri"/>
            </a:endParaRPr>
          </a:p>
          <a:p>
            <a:pPr algn="ctr">
              <a:lnSpc>
                <a:spcPct val="100000"/>
              </a:lnSpc>
            </a:pPr>
            <a:r>
              <a:rPr sz="1800" spc="-10" dirty="0">
                <a:solidFill>
                  <a:srgbClr val="4E3629"/>
                </a:solidFill>
                <a:latin typeface="Calibri"/>
                <a:cs typeface="Calibri"/>
              </a:rPr>
              <a:t>Router</a:t>
            </a:r>
            <a:endParaRPr sz="1800">
              <a:latin typeface="Calibri"/>
              <a:cs typeface="Calibri"/>
            </a:endParaRPr>
          </a:p>
        </p:txBody>
      </p:sp>
      <p:sp>
        <p:nvSpPr>
          <p:cNvPr id="26" name="object 20">
            <a:extLst>
              <a:ext uri="{FF2B5EF4-FFF2-40B4-BE49-F238E27FC236}">
                <a16:creationId xmlns:a16="http://schemas.microsoft.com/office/drawing/2014/main" id="{8849D050-B1C5-886D-3656-D78AC3C7E556}"/>
              </a:ext>
            </a:extLst>
          </p:cNvPr>
          <p:cNvSpPr txBox="1"/>
          <p:nvPr/>
        </p:nvSpPr>
        <p:spPr>
          <a:xfrm>
            <a:off x="2770607" y="4096133"/>
            <a:ext cx="78041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4E3629"/>
                </a:solidFill>
                <a:latin typeface="Calibri"/>
                <a:cs typeface="Calibri"/>
              </a:rPr>
              <a:t>Internet</a:t>
            </a:r>
            <a:endParaRPr sz="1800">
              <a:latin typeface="Calibri"/>
              <a:cs typeface="Calibri"/>
            </a:endParaRPr>
          </a:p>
        </p:txBody>
      </p:sp>
      <p:grpSp>
        <p:nvGrpSpPr>
          <p:cNvPr id="27" name="object 21">
            <a:extLst>
              <a:ext uri="{FF2B5EF4-FFF2-40B4-BE49-F238E27FC236}">
                <a16:creationId xmlns:a16="http://schemas.microsoft.com/office/drawing/2014/main" id="{6EB865E0-FFFE-9F9B-495B-941F0D4E5D47}"/>
              </a:ext>
            </a:extLst>
          </p:cNvPr>
          <p:cNvGrpSpPr/>
          <p:nvPr/>
        </p:nvGrpSpPr>
        <p:grpSpPr>
          <a:xfrm>
            <a:off x="1293470" y="3074545"/>
            <a:ext cx="4043679" cy="1537970"/>
            <a:chOff x="1519427" y="3060700"/>
            <a:chExt cx="4043679" cy="1537970"/>
          </a:xfrm>
        </p:grpSpPr>
        <p:sp>
          <p:nvSpPr>
            <p:cNvPr id="28" name="object 22">
              <a:extLst>
                <a:ext uri="{FF2B5EF4-FFF2-40B4-BE49-F238E27FC236}">
                  <a16:creationId xmlns:a16="http://schemas.microsoft.com/office/drawing/2014/main" id="{4A54F2B6-B6AA-B525-1F1E-B98FDB52F099}"/>
                </a:ext>
              </a:extLst>
            </p:cNvPr>
            <p:cNvSpPr/>
            <p:nvPr/>
          </p:nvSpPr>
          <p:spPr>
            <a:xfrm>
              <a:off x="1940687" y="3060699"/>
              <a:ext cx="3229610" cy="1537970"/>
            </a:xfrm>
            <a:custGeom>
              <a:avLst/>
              <a:gdLst/>
              <a:ahLst/>
              <a:cxnLst/>
              <a:rect l="l" t="t" r="r" b="b"/>
              <a:pathLst>
                <a:path w="3229610" h="1537970">
                  <a:moveTo>
                    <a:pt x="85725" y="1072007"/>
                  </a:moveTo>
                  <a:lnTo>
                    <a:pt x="78536" y="1057656"/>
                  </a:lnTo>
                  <a:lnTo>
                    <a:pt x="42799" y="986282"/>
                  </a:lnTo>
                  <a:lnTo>
                    <a:pt x="0" y="1072007"/>
                  </a:lnTo>
                  <a:lnTo>
                    <a:pt x="28562" y="1072007"/>
                  </a:lnTo>
                  <a:lnTo>
                    <a:pt x="28448" y="1534922"/>
                  </a:lnTo>
                  <a:lnTo>
                    <a:pt x="57023" y="1534922"/>
                  </a:lnTo>
                  <a:lnTo>
                    <a:pt x="57137" y="1072007"/>
                  </a:lnTo>
                  <a:lnTo>
                    <a:pt x="85725" y="1072007"/>
                  </a:lnTo>
                  <a:close/>
                </a:path>
                <a:path w="3229610" h="1537970">
                  <a:moveTo>
                    <a:pt x="546354" y="462407"/>
                  </a:moveTo>
                  <a:lnTo>
                    <a:pt x="517779" y="462915"/>
                  </a:lnTo>
                  <a:lnTo>
                    <a:pt x="509651" y="508"/>
                  </a:lnTo>
                  <a:lnTo>
                    <a:pt x="509651" y="0"/>
                  </a:lnTo>
                  <a:lnTo>
                    <a:pt x="481203" y="508"/>
                  </a:lnTo>
                  <a:lnTo>
                    <a:pt x="489191" y="462407"/>
                  </a:lnTo>
                  <a:lnTo>
                    <a:pt x="489204" y="463423"/>
                  </a:lnTo>
                  <a:lnTo>
                    <a:pt x="460629" y="463931"/>
                  </a:lnTo>
                  <a:lnTo>
                    <a:pt x="504952" y="548894"/>
                  </a:lnTo>
                  <a:lnTo>
                    <a:pt x="538988" y="477774"/>
                  </a:lnTo>
                  <a:lnTo>
                    <a:pt x="546354" y="462407"/>
                  </a:lnTo>
                  <a:close/>
                </a:path>
                <a:path w="3229610" h="1537970">
                  <a:moveTo>
                    <a:pt x="2658618" y="649859"/>
                  </a:moveTo>
                  <a:lnTo>
                    <a:pt x="2630043" y="650367"/>
                  </a:lnTo>
                  <a:lnTo>
                    <a:pt x="2621915" y="187960"/>
                  </a:lnTo>
                  <a:lnTo>
                    <a:pt x="2621915" y="187452"/>
                  </a:lnTo>
                  <a:lnTo>
                    <a:pt x="2593467" y="187960"/>
                  </a:lnTo>
                  <a:lnTo>
                    <a:pt x="2601455" y="649859"/>
                  </a:lnTo>
                  <a:lnTo>
                    <a:pt x="2601468" y="650875"/>
                  </a:lnTo>
                  <a:lnTo>
                    <a:pt x="2572893" y="651383"/>
                  </a:lnTo>
                  <a:lnTo>
                    <a:pt x="2617216" y="736346"/>
                  </a:lnTo>
                  <a:lnTo>
                    <a:pt x="2651252" y="665226"/>
                  </a:lnTo>
                  <a:lnTo>
                    <a:pt x="2658618" y="649859"/>
                  </a:lnTo>
                  <a:close/>
                </a:path>
                <a:path w="3229610" h="1537970">
                  <a:moveTo>
                    <a:pt x="3229610" y="1075055"/>
                  </a:moveTo>
                  <a:lnTo>
                    <a:pt x="3222434" y="1060704"/>
                  </a:lnTo>
                  <a:lnTo>
                    <a:pt x="3186811" y="989330"/>
                  </a:lnTo>
                  <a:lnTo>
                    <a:pt x="3143885" y="1075055"/>
                  </a:lnTo>
                  <a:lnTo>
                    <a:pt x="3172460" y="1075055"/>
                  </a:lnTo>
                  <a:lnTo>
                    <a:pt x="3172460" y="1537970"/>
                  </a:lnTo>
                  <a:lnTo>
                    <a:pt x="3201035" y="1537970"/>
                  </a:lnTo>
                  <a:lnTo>
                    <a:pt x="3201035" y="1075055"/>
                  </a:lnTo>
                  <a:lnTo>
                    <a:pt x="3229610" y="1075055"/>
                  </a:lnTo>
                  <a:close/>
                </a:path>
              </a:pathLst>
            </a:custGeom>
            <a:solidFill>
              <a:srgbClr val="4E3629"/>
            </a:solidFill>
          </p:spPr>
          <p:txBody>
            <a:bodyPr wrap="square" lIns="0" tIns="0" rIns="0" bIns="0" rtlCol="0"/>
            <a:lstStyle/>
            <a:p>
              <a:endParaRPr/>
            </a:p>
          </p:txBody>
        </p:sp>
        <p:pic>
          <p:nvPicPr>
            <p:cNvPr id="29" name="object 23">
              <a:extLst>
                <a:ext uri="{FF2B5EF4-FFF2-40B4-BE49-F238E27FC236}">
                  <a16:creationId xmlns:a16="http://schemas.microsoft.com/office/drawing/2014/main" id="{DD31CB5C-1C8A-BF4F-18B5-0CFC6C48B33E}"/>
                </a:ext>
              </a:extLst>
            </p:cNvPr>
            <p:cNvPicPr/>
            <p:nvPr/>
          </p:nvPicPr>
          <p:blipFill>
            <a:blip r:embed="rId5" cstate="print"/>
            <a:stretch>
              <a:fillRect/>
            </a:stretch>
          </p:blipFill>
          <p:spPr>
            <a:xfrm>
              <a:off x="1519427" y="3649980"/>
              <a:ext cx="548640" cy="324612"/>
            </a:xfrm>
            <a:prstGeom prst="rect">
              <a:avLst/>
            </a:prstGeom>
          </p:spPr>
        </p:pic>
        <p:pic>
          <p:nvPicPr>
            <p:cNvPr id="30" name="object 24">
              <a:extLst>
                <a:ext uri="{FF2B5EF4-FFF2-40B4-BE49-F238E27FC236}">
                  <a16:creationId xmlns:a16="http://schemas.microsoft.com/office/drawing/2014/main" id="{398F7A79-E1BB-72E1-9CC5-B47A8D22CAF5}"/>
                </a:ext>
              </a:extLst>
            </p:cNvPr>
            <p:cNvPicPr/>
            <p:nvPr/>
          </p:nvPicPr>
          <p:blipFill>
            <a:blip r:embed="rId5" cstate="print"/>
            <a:stretch>
              <a:fillRect/>
            </a:stretch>
          </p:blipFill>
          <p:spPr>
            <a:xfrm>
              <a:off x="5013960" y="3669791"/>
              <a:ext cx="548639" cy="324612"/>
            </a:xfrm>
            <a:prstGeom prst="rect">
              <a:avLst/>
            </a:prstGeom>
          </p:spPr>
        </p:pic>
      </p:grpSp>
      <p:sp>
        <p:nvSpPr>
          <p:cNvPr id="31" name="object 25">
            <a:extLst>
              <a:ext uri="{FF2B5EF4-FFF2-40B4-BE49-F238E27FC236}">
                <a16:creationId xmlns:a16="http://schemas.microsoft.com/office/drawing/2014/main" id="{58A4F315-DA47-2055-94C2-9F6F9EA2B073}"/>
              </a:ext>
            </a:extLst>
          </p:cNvPr>
          <p:cNvSpPr txBox="1"/>
          <p:nvPr/>
        </p:nvSpPr>
        <p:spPr>
          <a:xfrm>
            <a:off x="4537558" y="4713606"/>
            <a:ext cx="652145" cy="574040"/>
          </a:xfrm>
          <a:prstGeom prst="rect">
            <a:avLst/>
          </a:prstGeom>
        </p:spPr>
        <p:txBody>
          <a:bodyPr vert="horz" wrap="square" lIns="0" tIns="12700" rIns="0" bIns="0" rtlCol="0">
            <a:spAutoFit/>
          </a:bodyPr>
          <a:lstStyle/>
          <a:p>
            <a:pPr algn="ctr">
              <a:lnSpc>
                <a:spcPct val="100000"/>
              </a:lnSpc>
              <a:spcBef>
                <a:spcPts val="100"/>
              </a:spcBef>
            </a:pPr>
            <a:r>
              <a:rPr sz="1800" spc="-25" dirty="0">
                <a:solidFill>
                  <a:srgbClr val="4E3629"/>
                </a:solidFill>
                <a:latin typeface="Calibri"/>
                <a:cs typeface="Calibri"/>
              </a:rPr>
              <a:t>VPN</a:t>
            </a:r>
            <a:endParaRPr sz="1800">
              <a:latin typeface="Calibri"/>
              <a:cs typeface="Calibri"/>
            </a:endParaRPr>
          </a:p>
          <a:p>
            <a:pPr algn="ctr">
              <a:lnSpc>
                <a:spcPct val="100000"/>
              </a:lnSpc>
            </a:pPr>
            <a:r>
              <a:rPr sz="1800" spc="-10" dirty="0">
                <a:solidFill>
                  <a:srgbClr val="4E3629"/>
                </a:solidFill>
                <a:latin typeface="Calibri"/>
                <a:cs typeface="Calibri"/>
              </a:rPr>
              <a:t>Router</a:t>
            </a:r>
            <a:endParaRPr sz="1800">
              <a:latin typeface="Calibri"/>
              <a:cs typeface="Calibri"/>
            </a:endParaRPr>
          </a:p>
        </p:txBody>
      </p:sp>
    </p:spTree>
    <p:extLst>
      <p:ext uri="{BB962C8B-B14F-4D97-AF65-F5344CB8AC3E}">
        <p14:creationId xmlns:p14="http://schemas.microsoft.com/office/powerpoint/2010/main" val="364246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2" y="504825"/>
            <a:ext cx="8933927"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Site-to-Site VPN </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103</a:t>
            </a:fld>
            <a:endParaRPr lang="en-US" dirty="0"/>
          </a:p>
        </p:txBody>
      </p:sp>
      <p:sp>
        <p:nvSpPr>
          <p:cNvPr id="18" name="TextBox 17">
            <a:extLst>
              <a:ext uri="{FF2B5EF4-FFF2-40B4-BE49-F238E27FC236}">
                <a16:creationId xmlns:a16="http://schemas.microsoft.com/office/drawing/2014/main" id="{D285739D-70DF-B007-A5C0-5DFE340A4EC6}"/>
              </a:ext>
            </a:extLst>
          </p:cNvPr>
          <p:cNvSpPr txBox="1"/>
          <p:nvPr/>
        </p:nvSpPr>
        <p:spPr>
          <a:xfrm>
            <a:off x="398667" y="1386979"/>
            <a:ext cx="11333412"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t>A managed OCI service that encrypts your data and tunnels it through the public internet for enhanced security and privacy with an IPSec VPN connection.</a:t>
            </a:r>
          </a:p>
          <a:p>
            <a:endParaRPr lang="en-US" sz="1600" dirty="0"/>
          </a:p>
          <a:p>
            <a:pPr marL="285750" indent="-285750">
              <a:buFont typeface="Arial" panose="020B0604020202020204" pitchFamily="34" charset="0"/>
              <a:buChar char="•"/>
            </a:pPr>
            <a:r>
              <a:rPr lang="en-US" sz="1600" dirty="0"/>
              <a:t>Bandwidth depends on the customer’s access to the Internet and general Internet congestion (Typically less than 250 Mbps – but your mileage may vary).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OCI provisions redundant VPN tunnels located on physically and logically isolate tunnel endpoints.</a:t>
            </a:r>
          </a:p>
          <a:p>
            <a:endParaRPr lang="en-US" sz="1600" dirty="0"/>
          </a:p>
          <a:p>
            <a:pPr marL="285750" indent="-285750">
              <a:buFont typeface="Arial" panose="020B0604020202020204" pitchFamily="34" charset="0"/>
              <a:buChar char="•"/>
            </a:pPr>
            <a:r>
              <a:rPr lang="en-US" sz="1600" dirty="0"/>
              <a:t>Free service.</a:t>
            </a:r>
            <a:endParaRPr lang="en-SE" sz="1600" dirty="0"/>
          </a:p>
        </p:txBody>
      </p:sp>
    </p:spTree>
    <p:extLst>
      <p:ext uri="{BB962C8B-B14F-4D97-AF65-F5344CB8AC3E}">
        <p14:creationId xmlns:p14="http://schemas.microsoft.com/office/powerpoint/2010/main" val="241996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2" y="504825"/>
            <a:ext cx="8933927"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Site-to-Site VPN </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104</a:t>
            </a:fld>
            <a:endParaRPr lang="en-US" dirty="0"/>
          </a:p>
        </p:txBody>
      </p:sp>
      <p:pic>
        <p:nvPicPr>
          <p:cNvPr id="17" name="Picture 16">
            <a:extLst>
              <a:ext uri="{FF2B5EF4-FFF2-40B4-BE49-F238E27FC236}">
                <a16:creationId xmlns:a16="http://schemas.microsoft.com/office/drawing/2014/main" id="{4038DB00-2A51-C85B-9B40-FB2F9D886A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940524"/>
            <a:ext cx="5500812" cy="2772148"/>
          </a:xfrm>
          <a:prstGeom prst="rect">
            <a:avLst/>
          </a:prstGeom>
        </p:spPr>
      </p:pic>
      <p:sp>
        <p:nvSpPr>
          <p:cNvPr id="18" name="TextBox 17">
            <a:extLst>
              <a:ext uri="{FF2B5EF4-FFF2-40B4-BE49-F238E27FC236}">
                <a16:creationId xmlns:a16="http://schemas.microsoft.com/office/drawing/2014/main" id="{D285739D-70DF-B007-A5C0-5DFE340A4EC6}"/>
              </a:ext>
            </a:extLst>
          </p:cNvPr>
          <p:cNvSpPr txBox="1"/>
          <p:nvPr/>
        </p:nvSpPr>
        <p:spPr>
          <a:xfrm>
            <a:off x="82215" y="1737060"/>
            <a:ext cx="6112209" cy="3046988"/>
          </a:xfrm>
          <a:prstGeom prst="rect">
            <a:avLst/>
          </a:prstGeom>
          <a:noFill/>
        </p:spPr>
        <p:txBody>
          <a:bodyPr wrap="square" rtlCol="0">
            <a:spAutoFit/>
          </a:bodyPr>
          <a:lstStyle/>
          <a:p>
            <a:endParaRPr lang="en-US" sz="1600" dirty="0"/>
          </a:p>
          <a:p>
            <a:pPr marL="742950" lvl="1" indent="-285750">
              <a:buFont typeface="Wingdings" panose="05000000000000000000" pitchFamily="2" charset="2"/>
              <a:buChar char="§"/>
            </a:pPr>
            <a:r>
              <a:rPr lang="en-US" sz="1600" dirty="0"/>
              <a:t>Customer Proof of Concepts usually start as a VPN and then morph into FastConnect designs.</a:t>
            </a:r>
          </a:p>
          <a:p>
            <a:pPr marL="742950" lvl="1" indent="-285750">
              <a:buFont typeface="Wingdings" panose="05000000000000000000" pitchFamily="2" charset="2"/>
              <a:buChar char="§"/>
            </a:pPr>
            <a:endParaRPr lang="en-US" sz="1600" dirty="0"/>
          </a:p>
          <a:p>
            <a:pPr marL="742950" lvl="1" indent="-285750">
              <a:buFont typeface="Wingdings" panose="05000000000000000000" pitchFamily="2" charset="2"/>
              <a:buChar char="§"/>
            </a:pPr>
            <a:r>
              <a:rPr lang="en-US" sz="1600" dirty="0"/>
              <a:t>Connect your headquarters branch locations, and private datacenters to the Oracle Cloud so all of your offices can access applications.</a:t>
            </a:r>
          </a:p>
          <a:p>
            <a:pPr marL="742950" lvl="1" indent="-285750">
              <a:buFont typeface="Wingdings" panose="05000000000000000000" pitchFamily="2" charset="2"/>
              <a:buChar char="§"/>
            </a:pPr>
            <a:endParaRPr lang="en-US" sz="1600" dirty="0"/>
          </a:p>
          <a:p>
            <a:pPr marL="742950" lvl="1" indent="-285750">
              <a:buFont typeface="Wingdings" panose="05000000000000000000" pitchFamily="2" charset="2"/>
              <a:buChar char="§"/>
            </a:pPr>
            <a:r>
              <a:rPr lang="en-US" sz="1600" dirty="0"/>
              <a:t>Securely connect your existing infrastructure to the cloud or connect multiple clouds.</a:t>
            </a:r>
          </a:p>
          <a:p>
            <a:pPr marL="742950" lvl="1" indent="-285750">
              <a:buFont typeface="Wingdings" panose="05000000000000000000" pitchFamily="2" charset="2"/>
              <a:buChar char="§"/>
            </a:pPr>
            <a:endParaRPr lang="en-US" sz="1600" dirty="0"/>
          </a:p>
          <a:p>
            <a:pPr marL="742950" lvl="1" indent="-285750">
              <a:buFont typeface="Wingdings" panose="05000000000000000000" pitchFamily="2" charset="2"/>
              <a:buChar char="§"/>
            </a:pPr>
            <a:r>
              <a:rPr lang="en-US" sz="1600" dirty="0"/>
              <a:t>Use VPN as a backup connection for FastConnect.</a:t>
            </a:r>
          </a:p>
        </p:txBody>
      </p:sp>
      <p:pic>
        <p:nvPicPr>
          <p:cNvPr id="8" name="Picture 7">
            <a:extLst>
              <a:ext uri="{FF2B5EF4-FFF2-40B4-BE49-F238E27FC236}">
                <a16:creationId xmlns:a16="http://schemas.microsoft.com/office/drawing/2014/main" id="{026263F8-6E22-08E0-2F13-6D359F6C4832}"/>
              </a:ext>
            </a:extLst>
          </p:cNvPr>
          <p:cNvPicPr>
            <a:picLocks noChangeAspect="1"/>
          </p:cNvPicPr>
          <p:nvPr/>
        </p:nvPicPr>
        <p:blipFill>
          <a:blip r:embed="rId6"/>
          <a:stretch>
            <a:fillRect/>
          </a:stretch>
        </p:blipFill>
        <p:spPr>
          <a:xfrm>
            <a:off x="7303501" y="2669076"/>
            <a:ext cx="819264" cy="571580"/>
          </a:xfrm>
          <a:prstGeom prst="rect">
            <a:avLst/>
          </a:prstGeom>
        </p:spPr>
      </p:pic>
      <p:pic>
        <p:nvPicPr>
          <p:cNvPr id="4102" name="Picture 6">
            <a:extLst>
              <a:ext uri="{FF2B5EF4-FFF2-40B4-BE49-F238E27FC236}">
                <a16:creationId xmlns:a16="http://schemas.microsoft.com/office/drawing/2014/main" id="{2E31A476-57BE-34F0-7193-9518D1E7D9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1548" y="2353930"/>
            <a:ext cx="1250450" cy="89876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6A1228D7-40EC-8338-2BDD-6868EB0C0FD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9149" y="3002747"/>
            <a:ext cx="654252" cy="8112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5F73DB-F8C5-0177-11FC-37016CFFA0F3}"/>
              </a:ext>
            </a:extLst>
          </p:cNvPr>
          <p:cNvSpPr txBox="1"/>
          <p:nvPr/>
        </p:nvSpPr>
        <p:spPr>
          <a:xfrm>
            <a:off x="7345836" y="3019681"/>
            <a:ext cx="846667" cy="261610"/>
          </a:xfrm>
          <a:prstGeom prst="rect">
            <a:avLst/>
          </a:prstGeom>
          <a:noFill/>
        </p:spPr>
        <p:txBody>
          <a:bodyPr wrap="square">
            <a:spAutoFit/>
          </a:bodyPr>
          <a:lstStyle/>
          <a:p>
            <a:r>
              <a:rPr lang="en-US" sz="1100" b="1" dirty="0">
                <a:solidFill>
                  <a:srgbClr val="C00000"/>
                </a:solidFill>
              </a:rPr>
              <a:t>Tunnel 1</a:t>
            </a:r>
          </a:p>
        </p:txBody>
      </p:sp>
      <p:sp>
        <p:nvSpPr>
          <p:cNvPr id="12" name="TextBox 11">
            <a:extLst>
              <a:ext uri="{FF2B5EF4-FFF2-40B4-BE49-F238E27FC236}">
                <a16:creationId xmlns:a16="http://schemas.microsoft.com/office/drawing/2014/main" id="{53093875-DA7B-7956-9DA0-312E3F5949C4}"/>
              </a:ext>
            </a:extLst>
          </p:cNvPr>
          <p:cNvSpPr txBox="1"/>
          <p:nvPr/>
        </p:nvSpPr>
        <p:spPr>
          <a:xfrm>
            <a:off x="7345836" y="3296338"/>
            <a:ext cx="846667" cy="261610"/>
          </a:xfrm>
          <a:prstGeom prst="rect">
            <a:avLst/>
          </a:prstGeom>
          <a:noFill/>
        </p:spPr>
        <p:txBody>
          <a:bodyPr wrap="square">
            <a:spAutoFit/>
          </a:bodyPr>
          <a:lstStyle/>
          <a:p>
            <a:r>
              <a:rPr lang="en-US" sz="1100" b="1" dirty="0">
                <a:solidFill>
                  <a:srgbClr val="C00000"/>
                </a:solidFill>
              </a:rPr>
              <a:t>Tunnel 2</a:t>
            </a:r>
          </a:p>
        </p:txBody>
      </p:sp>
      <p:sp>
        <p:nvSpPr>
          <p:cNvPr id="4" name="Flowchart: Alternate Process 3">
            <a:extLst>
              <a:ext uri="{FF2B5EF4-FFF2-40B4-BE49-F238E27FC236}">
                <a16:creationId xmlns:a16="http://schemas.microsoft.com/office/drawing/2014/main" id="{C49FC0EF-7E20-36D5-B7A9-81DDE29C72EA}"/>
              </a:ext>
            </a:extLst>
          </p:cNvPr>
          <p:cNvSpPr/>
          <p:nvPr/>
        </p:nvSpPr>
        <p:spPr>
          <a:xfrm>
            <a:off x="768872" y="1352140"/>
            <a:ext cx="1347795" cy="462439"/>
          </a:xfrm>
          <a:prstGeom prst="flowChartAlternateProcess">
            <a:avLst/>
          </a:prstGeom>
          <a:solidFill>
            <a:srgbClr val="2C59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Use Cases</a:t>
            </a:r>
          </a:p>
        </p:txBody>
      </p:sp>
      <p:sp>
        <p:nvSpPr>
          <p:cNvPr id="5" name="TextBox 4">
            <a:extLst>
              <a:ext uri="{FF2B5EF4-FFF2-40B4-BE49-F238E27FC236}">
                <a16:creationId xmlns:a16="http://schemas.microsoft.com/office/drawing/2014/main" id="{750F720A-9018-FD6A-3BD1-922838712475}"/>
              </a:ext>
            </a:extLst>
          </p:cNvPr>
          <p:cNvSpPr txBox="1"/>
          <p:nvPr/>
        </p:nvSpPr>
        <p:spPr>
          <a:xfrm>
            <a:off x="7411954" y="4790658"/>
            <a:ext cx="1561098" cy="1815882"/>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t>Check Point</a:t>
            </a:r>
          </a:p>
          <a:p>
            <a:pPr marL="285750" indent="-285750">
              <a:buFont typeface="Wingdings" panose="05000000000000000000" pitchFamily="2" charset="2"/>
              <a:buChar char="Ø"/>
            </a:pPr>
            <a:r>
              <a:rPr lang="en-US" sz="1600" dirty="0"/>
              <a:t>Cisco</a:t>
            </a:r>
          </a:p>
          <a:p>
            <a:pPr marL="285750" indent="-285750">
              <a:buFont typeface="Wingdings" panose="05000000000000000000" pitchFamily="2" charset="2"/>
              <a:buChar char="Ø"/>
            </a:pPr>
            <a:r>
              <a:rPr lang="en-US" sz="1600" dirty="0"/>
              <a:t>FortiGate</a:t>
            </a:r>
          </a:p>
          <a:p>
            <a:pPr marL="285750" indent="-285750">
              <a:buFont typeface="Wingdings" panose="05000000000000000000" pitchFamily="2" charset="2"/>
              <a:buChar char="Ø"/>
            </a:pPr>
            <a:r>
              <a:rPr lang="en-US" sz="1600" dirty="0"/>
              <a:t>Palo Alto</a:t>
            </a:r>
          </a:p>
          <a:p>
            <a:pPr marL="285750" indent="-285750">
              <a:buFont typeface="Wingdings" panose="05000000000000000000" pitchFamily="2" charset="2"/>
              <a:buChar char="Ø"/>
            </a:pPr>
            <a:r>
              <a:rPr lang="en-US" sz="1600" dirty="0"/>
              <a:t>Libreswan</a:t>
            </a:r>
          </a:p>
          <a:p>
            <a:pPr marL="285750" indent="-285750">
              <a:buFont typeface="Wingdings" panose="05000000000000000000" pitchFamily="2" charset="2"/>
              <a:buChar char="Ø"/>
            </a:pPr>
            <a:r>
              <a:rPr lang="en-US" sz="1600" dirty="0"/>
              <a:t>Openswan</a:t>
            </a:r>
          </a:p>
          <a:p>
            <a:pPr marL="285750" indent="-285750">
              <a:buFont typeface="Wingdings" panose="05000000000000000000" pitchFamily="2" charset="2"/>
              <a:buChar char="Ø"/>
            </a:pPr>
            <a:r>
              <a:rPr lang="en-US" sz="1600" dirty="0"/>
              <a:t>Strongswan</a:t>
            </a:r>
          </a:p>
        </p:txBody>
      </p:sp>
      <p:sp>
        <p:nvSpPr>
          <p:cNvPr id="7" name="Flowchart: Alternate Process 6">
            <a:extLst>
              <a:ext uri="{FF2B5EF4-FFF2-40B4-BE49-F238E27FC236}">
                <a16:creationId xmlns:a16="http://schemas.microsoft.com/office/drawing/2014/main" id="{1753186B-2BC4-1BA7-5BC3-E85DEDD92D12}"/>
              </a:ext>
            </a:extLst>
          </p:cNvPr>
          <p:cNvSpPr/>
          <p:nvPr/>
        </p:nvSpPr>
        <p:spPr>
          <a:xfrm>
            <a:off x="4900810" y="5416021"/>
            <a:ext cx="2390379" cy="462439"/>
          </a:xfrm>
          <a:prstGeom prst="flowChartAlternateProcess">
            <a:avLst/>
          </a:prstGeom>
          <a:solidFill>
            <a:srgbClr val="2C59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Verified CPE Devices</a:t>
            </a:r>
          </a:p>
        </p:txBody>
      </p:sp>
      <p:sp>
        <p:nvSpPr>
          <p:cNvPr id="10" name="TextBox 9">
            <a:extLst>
              <a:ext uri="{FF2B5EF4-FFF2-40B4-BE49-F238E27FC236}">
                <a16:creationId xmlns:a16="http://schemas.microsoft.com/office/drawing/2014/main" id="{ACC3FA04-A1CE-EE4F-3E2A-58B3F56B36CD}"/>
              </a:ext>
            </a:extLst>
          </p:cNvPr>
          <p:cNvSpPr txBox="1"/>
          <p:nvPr/>
        </p:nvSpPr>
        <p:spPr>
          <a:xfrm>
            <a:off x="9276945" y="4985520"/>
            <a:ext cx="2319867" cy="1323439"/>
          </a:xfrm>
          <a:prstGeom prst="rect">
            <a:avLst/>
          </a:prstGeom>
          <a:noFill/>
        </p:spPr>
        <p:txBody>
          <a:bodyPr wrap="square">
            <a:spAutoFit/>
          </a:bodyPr>
          <a:lstStyle/>
          <a:p>
            <a:pPr marL="285750" indent="-285750">
              <a:buFont typeface="Wingdings" panose="05000000000000000000" pitchFamily="2" charset="2"/>
              <a:buChar char="Ø"/>
            </a:pPr>
            <a:r>
              <a:rPr lang="en-US" sz="1600" dirty="0"/>
              <a:t>Juniper</a:t>
            </a:r>
          </a:p>
          <a:p>
            <a:pPr marL="285750" indent="-285750">
              <a:buFont typeface="Wingdings" panose="05000000000000000000" pitchFamily="2" charset="2"/>
              <a:buChar char="Ø"/>
            </a:pPr>
            <a:r>
              <a:rPr lang="en-US" sz="1600" dirty="0"/>
              <a:t>WatchGuard</a:t>
            </a:r>
          </a:p>
          <a:p>
            <a:pPr marL="285750" indent="-285750">
              <a:buFont typeface="Wingdings" panose="05000000000000000000" pitchFamily="2" charset="2"/>
              <a:buChar char="Ø"/>
            </a:pPr>
            <a:r>
              <a:rPr lang="en-US" sz="1600" dirty="0"/>
              <a:t>Yamaha</a:t>
            </a:r>
          </a:p>
          <a:p>
            <a:pPr marL="285750" indent="-285750">
              <a:buFont typeface="Wingdings" panose="05000000000000000000" pitchFamily="2" charset="2"/>
              <a:buChar char="Ø"/>
            </a:pPr>
            <a:r>
              <a:rPr lang="en-US" sz="1600" dirty="0"/>
              <a:t>Furukawa Electric</a:t>
            </a:r>
          </a:p>
          <a:p>
            <a:pPr marL="285750" indent="-285750">
              <a:buFont typeface="Wingdings" panose="05000000000000000000" pitchFamily="2" charset="2"/>
              <a:buChar char="Ø"/>
            </a:pPr>
            <a:r>
              <a:rPr lang="en-US" sz="1600" dirty="0"/>
              <a:t>NEC</a:t>
            </a:r>
          </a:p>
        </p:txBody>
      </p:sp>
      <p:cxnSp>
        <p:nvCxnSpPr>
          <p:cNvPr id="15" name="Connector: Curved 14">
            <a:extLst>
              <a:ext uri="{FF2B5EF4-FFF2-40B4-BE49-F238E27FC236}">
                <a16:creationId xmlns:a16="http://schemas.microsoft.com/office/drawing/2014/main" id="{49BE8D63-7A71-CB93-838C-E277541ABD4C}"/>
              </a:ext>
            </a:extLst>
          </p:cNvPr>
          <p:cNvCxnSpPr>
            <a:cxnSpLocks/>
          </p:cNvCxnSpPr>
          <p:nvPr/>
        </p:nvCxnSpPr>
        <p:spPr>
          <a:xfrm rot="16200000" flipH="1">
            <a:off x="6517719" y="4218015"/>
            <a:ext cx="1303865" cy="352368"/>
          </a:xfrm>
          <a:prstGeom prst="curvedConnector3">
            <a:avLst>
              <a:gd name="adj1" fmla="val 50000"/>
            </a:avLst>
          </a:prstGeom>
          <a:ln>
            <a:prstDash val="dashDot"/>
            <a:tailEnd type="triangle"/>
          </a:ln>
        </p:spPr>
        <p:style>
          <a:lnRef idx="1">
            <a:schemeClr val="dk1"/>
          </a:lnRef>
          <a:fillRef idx="0">
            <a:schemeClr val="dk1"/>
          </a:fillRef>
          <a:effectRef idx="0">
            <a:schemeClr val="dk1"/>
          </a:effectRef>
          <a:fontRef idx="minor">
            <a:schemeClr val="tx1"/>
          </a:fontRef>
        </p:style>
      </p:cxnSp>
      <p:sp>
        <p:nvSpPr>
          <p:cNvPr id="25" name="Rectangle: Rounded Corners 24">
            <a:extLst>
              <a:ext uri="{FF2B5EF4-FFF2-40B4-BE49-F238E27FC236}">
                <a16:creationId xmlns:a16="http://schemas.microsoft.com/office/drawing/2014/main" id="{979B3DFD-B3CB-9151-75E5-F4930C9345D3}"/>
              </a:ext>
            </a:extLst>
          </p:cNvPr>
          <p:cNvSpPr/>
          <p:nvPr/>
        </p:nvSpPr>
        <p:spPr>
          <a:xfrm>
            <a:off x="6730999" y="3002747"/>
            <a:ext cx="502763" cy="739520"/>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381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2" y="504825"/>
            <a:ext cx="8933927"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Site-to-Site VPN </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105</a:t>
            </a:fld>
            <a:endParaRPr lang="en-US" dirty="0"/>
          </a:p>
        </p:txBody>
      </p:sp>
      <p:pic>
        <p:nvPicPr>
          <p:cNvPr id="17" name="Picture 16">
            <a:extLst>
              <a:ext uri="{FF2B5EF4-FFF2-40B4-BE49-F238E27FC236}">
                <a16:creationId xmlns:a16="http://schemas.microsoft.com/office/drawing/2014/main" id="{4038DB00-2A51-C85B-9B40-FB2F9D886A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940524"/>
            <a:ext cx="5500812" cy="2772148"/>
          </a:xfrm>
          <a:prstGeom prst="rect">
            <a:avLst/>
          </a:prstGeom>
        </p:spPr>
      </p:pic>
      <p:sp>
        <p:nvSpPr>
          <p:cNvPr id="18" name="TextBox 17">
            <a:extLst>
              <a:ext uri="{FF2B5EF4-FFF2-40B4-BE49-F238E27FC236}">
                <a16:creationId xmlns:a16="http://schemas.microsoft.com/office/drawing/2014/main" id="{D285739D-70DF-B007-A5C0-5DFE340A4EC6}"/>
              </a:ext>
            </a:extLst>
          </p:cNvPr>
          <p:cNvSpPr txBox="1"/>
          <p:nvPr/>
        </p:nvSpPr>
        <p:spPr>
          <a:xfrm>
            <a:off x="595188" y="2099095"/>
            <a:ext cx="5170612" cy="3659976"/>
          </a:xfrm>
          <a:prstGeom prst="rect">
            <a:avLst/>
          </a:prstGeom>
          <a:noFill/>
        </p:spPr>
        <p:txBody>
          <a:bodyPr wrap="square" rtlCol="0">
            <a:spAutoFit/>
          </a:bodyPr>
          <a:lstStyle/>
          <a:p>
            <a:pPr marL="354965" indent="-342265">
              <a:lnSpc>
                <a:spcPct val="100000"/>
              </a:lnSpc>
              <a:spcBef>
                <a:spcPts val="1180"/>
              </a:spcBef>
              <a:buClr>
                <a:srgbClr val="4E3629"/>
              </a:buClr>
              <a:buFont typeface="Calibri"/>
              <a:buAutoNum type="arabicPeriod"/>
              <a:tabLst>
                <a:tab pos="354965" algn="l"/>
              </a:tabLst>
            </a:pPr>
            <a:r>
              <a:rPr lang="en-US" sz="1600" dirty="0"/>
              <a:t>Create a Virtual Cloud Network (VCN).</a:t>
            </a:r>
          </a:p>
          <a:p>
            <a:pPr marL="354965" indent="-342265">
              <a:lnSpc>
                <a:spcPct val="100000"/>
              </a:lnSpc>
              <a:spcBef>
                <a:spcPts val="1180"/>
              </a:spcBef>
              <a:buClr>
                <a:srgbClr val="4E3629"/>
              </a:buClr>
              <a:buFont typeface="Calibri"/>
              <a:buAutoNum type="arabicPeriod"/>
              <a:tabLst>
                <a:tab pos="354965" algn="l"/>
              </a:tabLst>
            </a:pPr>
            <a:r>
              <a:rPr lang="en-US" sz="1600" dirty="0"/>
              <a:t>Create a Dynamic Routing Gateway (DRG).</a:t>
            </a:r>
          </a:p>
          <a:p>
            <a:pPr marL="354965" indent="-342265">
              <a:lnSpc>
                <a:spcPct val="100000"/>
              </a:lnSpc>
              <a:spcBef>
                <a:spcPts val="1080"/>
              </a:spcBef>
              <a:buAutoNum type="arabicPeriod"/>
              <a:tabLst>
                <a:tab pos="354965" algn="l"/>
              </a:tabLst>
            </a:pPr>
            <a:r>
              <a:rPr lang="en-US" sz="1600" dirty="0"/>
              <a:t>Attach DRG to your VCN.</a:t>
            </a:r>
          </a:p>
          <a:p>
            <a:pPr marL="354965" indent="-342265">
              <a:lnSpc>
                <a:spcPct val="100000"/>
              </a:lnSpc>
              <a:spcBef>
                <a:spcPts val="1080"/>
              </a:spcBef>
              <a:buAutoNum type="arabicPeriod"/>
              <a:tabLst>
                <a:tab pos="354965" algn="l"/>
              </a:tabLst>
            </a:pPr>
            <a:r>
              <a:rPr lang="en-US" sz="1600" dirty="0"/>
              <a:t>Update VCN routing to send traffic to DRG.</a:t>
            </a:r>
          </a:p>
          <a:p>
            <a:pPr marL="354965" indent="-342265">
              <a:lnSpc>
                <a:spcPct val="100000"/>
              </a:lnSpc>
              <a:spcBef>
                <a:spcPts val="1080"/>
              </a:spcBef>
              <a:buAutoNum type="arabicPeriod"/>
              <a:tabLst>
                <a:tab pos="354965" algn="l"/>
              </a:tabLst>
            </a:pPr>
            <a:r>
              <a:rPr lang="en-US" sz="1600" dirty="0"/>
              <a:t>Create a CPE Object and add on-premises router (firewall) Public IP address.</a:t>
            </a:r>
          </a:p>
          <a:p>
            <a:pPr marL="354965" indent="-342265">
              <a:lnSpc>
                <a:spcPct val="100000"/>
              </a:lnSpc>
              <a:spcBef>
                <a:spcPts val="1080"/>
              </a:spcBef>
              <a:buAutoNum type="arabicPeriod"/>
              <a:tabLst>
                <a:tab pos="354965" algn="l"/>
              </a:tabLst>
            </a:pPr>
            <a:r>
              <a:rPr lang="en-US" sz="1600" dirty="0"/>
              <a:t>Create an IPsec Connection between CPE and DRG and provide a Static Route or use BGP routing.</a:t>
            </a:r>
          </a:p>
          <a:p>
            <a:pPr marL="354965" indent="-342265">
              <a:lnSpc>
                <a:spcPct val="100000"/>
              </a:lnSpc>
              <a:spcBef>
                <a:spcPts val="1080"/>
              </a:spcBef>
              <a:buAutoNum type="arabicPeriod"/>
              <a:tabLst>
                <a:tab pos="354965" algn="l"/>
              </a:tabLst>
            </a:pPr>
            <a:r>
              <a:rPr lang="en-US" sz="1600" dirty="0"/>
              <a:t>Configure on-premises CPE Router. Make sure to configure the appropriate IPSec parameters on both ends.</a:t>
            </a:r>
          </a:p>
        </p:txBody>
      </p:sp>
      <p:pic>
        <p:nvPicPr>
          <p:cNvPr id="8" name="Picture 7">
            <a:extLst>
              <a:ext uri="{FF2B5EF4-FFF2-40B4-BE49-F238E27FC236}">
                <a16:creationId xmlns:a16="http://schemas.microsoft.com/office/drawing/2014/main" id="{026263F8-6E22-08E0-2F13-6D359F6C4832}"/>
              </a:ext>
            </a:extLst>
          </p:cNvPr>
          <p:cNvPicPr>
            <a:picLocks noChangeAspect="1"/>
          </p:cNvPicPr>
          <p:nvPr/>
        </p:nvPicPr>
        <p:blipFill>
          <a:blip r:embed="rId6"/>
          <a:stretch>
            <a:fillRect/>
          </a:stretch>
        </p:blipFill>
        <p:spPr>
          <a:xfrm>
            <a:off x="7303501" y="2669076"/>
            <a:ext cx="819264" cy="571580"/>
          </a:xfrm>
          <a:prstGeom prst="rect">
            <a:avLst/>
          </a:prstGeom>
        </p:spPr>
      </p:pic>
      <p:pic>
        <p:nvPicPr>
          <p:cNvPr id="4102" name="Picture 6">
            <a:extLst>
              <a:ext uri="{FF2B5EF4-FFF2-40B4-BE49-F238E27FC236}">
                <a16:creationId xmlns:a16="http://schemas.microsoft.com/office/drawing/2014/main" id="{2E31A476-57BE-34F0-7193-9518D1E7D9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1548" y="2353930"/>
            <a:ext cx="1250450" cy="8987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B5F73DB-F8C5-0177-11FC-37016CFFA0F3}"/>
              </a:ext>
            </a:extLst>
          </p:cNvPr>
          <p:cNvSpPr txBox="1"/>
          <p:nvPr/>
        </p:nvSpPr>
        <p:spPr>
          <a:xfrm>
            <a:off x="7345836" y="3019681"/>
            <a:ext cx="846667" cy="261610"/>
          </a:xfrm>
          <a:prstGeom prst="rect">
            <a:avLst/>
          </a:prstGeom>
          <a:noFill/>
        </p:spPr>
        <p:txBody>
          <a:bodyPr wrap="square">
            <a:spAutoFit/>
          </a:bodyPr>
          <a:lstStyle/>
          <a:p>
            <a:r>
              <a:rPr lang="en-US" sz="1100" b="1" dirty="0">
                <a:solidFill>
                  <a:srgbClr val="C00000"/>
                </a:solidFill>
              </a:rPr>
              <a:t>Tunnel 1</a:t>
            </a:r>
          </a:p>
        </p:txBody>
      </p:sp>
      <p:sp>
        <p:nvSpPr>
          <p:cNvPr id="12" name="TextBox 11">
            <a:extLst>
              <a:ext uri="{FF2B5EF4-FFF2-40B4-BE49-F238E27FC236}">
                <a16:creationId xmlns:a16="http://schemas.microsoft.com/office/drawing/2014/main" id="{53093875-DA7B-7956-9DA0-312E3F5949C4}"/>
              </a:ext>
            </a:extLst>
          </p:cNvPr>
          <p:cNvSpPr txBox="1"/>
          <p:nvPr/>
        </p:nvSpPr>
        <p:spPr>
          <a:xfrm>
            <a:off x="7345836" y="3296338"/>
            <a:ext cx="846667" cy="261610"/>
          </a:xfrm>
          <a:prstGeom prst="rect">
            <a:avLst/>
          </a:prstGeom>
          <a:noFill/>
        </p:spPr>
        <p:txBody>
          <a:bodyPr wrap="square">
            <a:spAutoFit/>
          </a:bodyPr>
          <a:lstStyle/>
          <a:p>
            <a:r>
              <a:rPr lang="en-US" sz="1100" b="1" dirty="0">
                <a:solidFill>
                  <a:srgbClr val="C00000"/>
                </a:solidFill>
              </a:rPr>
              <a:t>Tunnel 2</a:t>
            </a:r>
          </a:p>
        </p:txBody>
      </p:sp>
      <p:sp>
        <p:nvSpPr>
          <p:cNvPr id="9" name="Flowchart: Alternate Process 8">
            <a:extLst>
              <a:ext uri="{FF2B5EF4-FFF2-40B4-BE49-F238E27FC236}">
                <a16:creationId xmlns:a16="http://schemas.microsoft.com/office/drawing/2014/main" id="{81DBE7F2-62A0-C558-3E5A-766BEEF74CBC}"/>
              </a:ext>
            </a:extLst>
          </p:cNvPr>
          <p:cNvSpPr/>
          <p:nvPr/>
        </p:nvSpPr>
        <p:spPr>
          <a:xfrm>
            <a:off x="762000" y="1392314"/>
            <a:ext cx="1264930" cy="462439"/>
          </a:xfrm>
          <a:prstGeom prst="flowChartAlternateProcess">
            <a:avLst/>
          </a:prstGeom>
          <a:solidFill>
            <a:srgbClr val="2C59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t>Workflow</a:t>
            </a:r>
          </a:p>
        </p:txBody>
      </p:sp>
      <p:pic>
        <p:nvPicPr>
          <p:cNvPr id="20" name="Picture 8">
            <a:extLst>
              <a:ext uri="{FF2B5EF4-FFF2-40B4-BE49-F238E27FC236}">
                <a16:creationId xmlns:a16="http://schemas.microsoft.com/office/drawing/2014/main" id="{9CDFFC4C-09B6-5BDD-2DD0-1475C5A06D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9149" y="3002747"/>
            <a:ext cx="654252" cy="811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74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2CC070-6200-43A9-80F6-0FC60D4593AC}"/>
              </a:ext>
            </a:extLst>
          </p:cNvPr>
          <p:cNvSpPr>
            <a:spLocks noGrp="1"/>
          </p:cNvSpPr>
          <p:nvPr>
            <p:ph type="ftr" sz="quarter" idx="11"/>
          </p:nvPr>
        </p:nvSpPr>
        <p:spPr/>
        <p:txBody>
          <a:bodyPr/>
          <a:lstStyle/>
          <a:p>
            <a:r>
              <a:rPr lang="en-US"/>
              <a:t>Copyright © 2025, Oracle and/or its affiliates.</a:t>
            </a:r>
          </a:p>
        </p:txBody>
      </p:sp>
      <p:sp>
        <p:nvSpPr>
          <p:cNvPr id="3" name="Slide Number Placeholder 2">
            <a:extLst>
              <a:ext uri="{FF2B5EF4-FFF2-40B4-BE49-F238E27FC236}">
                <a16:creationId xmlns:a16="http://schemas.microsoft.com/office/drawing/2014/main" id="{7A06F596-B512-4AFE-9722-81D7AB6541CD}"/>
              </a:ext>
            </a:extLst>
          </p:cNvPr>
          <p:cNvSpPr>
            <a:spLocks noGrp="1"/>
          </p:cNvSpPr>
          <p:nvPr>
            <p:ph type="sldNum" sz="quarter" idx="12"/>
          </p:nvPr>
        </p:nvSpPr>
        <p:spPr/>
        <p:txBody>
          <a:bodyPr/>
          <a:lstStyle/>
          <a:p>
            <a:fld id="{345D60D9-5372-5F40-9443-0F9AE5BDC3C8}" type="slidenum">
              <a:rPr lang="en-US" smtClean="0"/>
              <a:t>106</a:t>
            </a:fld>
            <a:endParaRPr lang="en-US"/>
          </a:p>
        </p:txBody>
      </p:sp>
      <p:sp>
        <p:nvSpPr>
          <p:cNvPr id="4" name="Title 3">
            <a:extLst>
              <a:ext uri="{FF2B5EF4-FFF2-40B4-BE49-F238E27FC236}">
                <a16:creationId xmlns:a16="http://schemas.microsoft.com/office/drawing/2014/main" id="{945B38E0-BFB2-41E7-9728-12A1978AFC5F}"/>
              </a:ext>
            </a:extLst>
          </p:cNvPr>
          <p:cNvSpPr>
            <a:spLocks noGrp="1"/>
          </p:cNvSpPr>
          <p:nvPr>
            <p:ph type="title"/>
          </p:nvPr>
        </p:nvSpPr>
        <p:spPr/>
        <p:txBody>
          <a:bodyPr/>
          <a:lstStyle/>
          <a:p>
            <a:r>
              <a:rPr lang="en-US" dirty="0"/>
              <a:t>FastConnect</a:t>
            </a:r>
          </a:p>
        </p:txBody>
      </p:sp>
    </p:spTree>
    <p:extLst>
      <p:ext uri="{BB962C8B-B14F-4D97-AF65-F5344CB8AC3E}">
        <p14:creationId xmlns:p14="http://schemas.microsoft.com/office/powerpoint/2010/main" val="223184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81126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FastConnect</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107</a:t>
            </a:fld>
            <a:endParaRPr lang="en-US" dirty="0"/>
          </a:p>
        </p:txBody>
      </p:sp>
      <p:pic>
        <p:nvPicPr>
          <p:cNvPr id="17" name="Picture 16">
            <a:extLst>
              <a:ext uri="{FF2B5EF4-FFF2-40B4-BE49-F238E27FC236}">
                <a16:creationId xmlns:a16="http://schemas.microsoft.com/office/drawing/2014/main" id="{4038DB00-2A51-C85B-9B40-FB2F9D886A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940524"/>
            <a:ext cx="5500812" cy="2772148"/>
          </a:xfrm>
          <a:prstGeom prst="rect">
            <a:avLst/>
          </a:prstGeom>
        </p:spPr>
      </p:pic>
      <p:sp>
        <p:nvSpPr>
          <p:cNvPr id="18" name="TextBox 17">
            <a:extLst>
              <a:ext uri="{FF2B5EF4-FFF2-40B4-BE49-F238E27FC236}">
                <a16:creationId xmlns:a16="http://schemas.microsoft.com/office/drawing/2014/main" id="{D285739D-70DF-B007-A5C0-5DFE340A4EC6}"/>
              </a:ext>
            </a:extLst>
          </p:cNvPr>
          <p:cNvSpPr txBox="1"/>
          <p:nvPr/>
        </p:nvSpPr>
        <p:spPr>
          <a:xfrm>
            <a:off x="406113" y="1373374"/>
            <a:ext cx="5562887"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t>Dedicated, private, secure network connectivity from customer locations to OCI via integrated Network Partners.</a:t>
            </a:r>
          </a:p>
          <a:p>
            <a:endParaRPr lang="en-SE" sz="1600" dirty="0"/>
          </a:p>
          <a:p>
            <a:pPr marL="285750" indent="-285750">
              <a:buFont typeface="Arial" panose="020B0604020202020204" pitchFamily="34" charset="0"/>
              <a:buChar char="•"/>
            </a:pPr>
            <a:r>
              <a:rPr lang="en-US" sz="1600" dirty="0"/>
              <a:t>Port speeds of </a:t>
            </a:r>
            <a:r>
              <a:rPr lang="en-SE" sz="1600" dirty="0"/>
              <a:t>1Gbps, 10Gbps, 100Gbps</a:t>
            </a:r>
            <a:r>
              <a:rPr lang="en-US" sz="1600" dirty="0"/>
              <a:t>, or 400Gbps are available.</a:t>
            </a:r>
          </a:p>
          <a:p>
            <a:endParaRPr lang="en-SE" sz="1600" dirty="0"/>
          </a:p>
          <a:p>
            <a:pPr marL="285750" indent="-285750">
              <a:buFont typeface="Arial" panose="020B0604020202020204" pitchFamily="34" charset="0"/>
              <a:buChar char="•"/>
            </a:pPr>
            <a:r>
              <a:rPr lang="en-SE" sz="1600" dirty="0"/>
              <a:t>Recommended to use 2x for redundancy</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Use BGP protocol.</a:t>
            </a:r>
          </a:p>
        </p:txBody>
      </p:sp>
      <p:pic>
        <p:nvPicPr>
          <p:cNvPr id="4" name="Picture 8">
            <a:extLst>
              <a:ext uri="{FF2B5EF4-FFF2-40B4-BE49-F238E27FC236}">
                <a16:creationId xmlns:a16="http://schemas.microsoft.com/office/drawing/2014/main" id="{B9D04C47-7B8F-2913-1141-96863BBB80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9149" y="3002747"/>
            <a:ext cx="654252" cy="81127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7B1F5EB-8901-9701-203F-EA9886C39AA6}"/>
              </a:ext>
            </a:extLst>
          </p:cNvPr>
          <p:cNvSpPr txBox="1"/>
          <p:nvPr/>
        </p:nvSpPr>
        <p:spPr>
          <a:xfrm>
            <a:off x="406112" y="4097203"/>
            <a:ext cx="5156487" cy="830997"/>
          </a:xfrm>
          <a:prstGeom prst="rect">
            <a:avLst/>
          </a:prstGeom>
          <a:noFill/>
        </p:spPr>
        <p:txBody>
          <a:bodyPr wrap="square">
            <a:spAutoFit/>
          </a:bodyPr>
          <a:lstStyle/>
          <a:p>
            <a:pPr marL="285750" indent="-285750" algn="l">
              <a:buFont typeface="Arial" panose="020B0604020202020204" pitchFamily="34" charset="0"/>
              <a:buChar char="•"/>
            </a:pPr>
            <a:r>
              <a:rPr lang="en-US" sz="1600" dirty="0"/>
              <a:t>No charges for inbound/outbound data transfer. FastConnect only charges a per-hour port fee based on the port speed.</a:t>
            </a:r>
          </a:p>
        </p:txBody>
      </p:sp>
    </p:spTree>
    <p:extLst>
      <p:ext uri="{BB962C8B-B14F-4D97-AF65-F5344CB8AC3E}">
        <p14:creationId xmlns:p14="http://schemas.microsoft.com/office/powerpoint/2010/main" val="230846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81126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FastConnect </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108</a:t>
            </a:fld>
            <a:endParaRPr lang="en-US" dirty="0"/>
          </a:p>
        </p:txBody>
      </p:sp>
      <p:sp>
        <p:nvSpPr>
          <p:cNvPr id="18" name="TextBox 17">
            <a:extLst>
              <a:ext uri="{FF2B5EF4-FFF2-40B4-BE49-F238E27FC236}">
                <a16:creationId xmlns:a16="http://schemas.microsoft.com/office/drawing/2014/main" id="{D285739D-70DF-B007-A5C0-5DFE340A4EC6}"/>
              </a:ext>
            </a:extLst>
          </p:cNvPr>
          <p:cNvSpPr txBox="1"/>
          <p:nvPr/>
        </p:nvSpPr>
        <p:spPr>
          <a:xfrm>
            <a:off x="726540" y="2108784"/>
            <a:ext cx="10933558" cy="3539430"/>
          </a:xfrm>
          <a:prstGeom prst="rect">
            <a:avLst/>
          </a:prstGeom>
          <a:noFill/>
        </p:spPr>
        <p:txBody>
          <a:bodyPr wrap="square" rtlCol="0">
            <a:spAutoFit/>
          </a:bodyPr>
          <a:lstStyle/>
          <a:p>
            <a:pPr marL="285750" indent="-285750">
              <a:buFont typeface="Wingdings" panose="05000000000000000000" pitchFamily="2" charset="2"/>
              <a:buChar char="§"/>
            </a:pPr>
            <a:r>
              <a:rPr lang="en-US" sz="1600" dirty="0"/>
              <a:t>Latency-sensitive enterprise applications.</a:t>
            </a:r>
          </a:p>
          <a:p>
            <a:pPr lvl="1"/>
            <a:r>
              <a:rPr lang="en-US" sz="1600" dirty="0"/>
              <a:t>- Ensures consistent network performance and low latency.</a:t>
            </a:r>
          </a:p>
          <a:p>
            <a:endParaRPr lang="en-US" sz="1600" dirty="0"/>
          </a:p>
          <a:p>
            <a:pPr marL="285750" indent="-285750">
              <a:buFont typeface="Wingdings" panose="05000000000000000000" pitchFamily="2" charset="2"/>
              <a:buChar char="§"/>
            </a:pPr>
            <a:r>
              <a:rPr lang="en-US" sz="1600" dirty="0"/>
              <a:t>Big data and high-performance computing.</a:t>
            </a:r>
          </a:p>
          <a:p>
            <a:pPr lvl="1"/>
            <a:r>
              <a:rPr lang="en-US" sz="1600" dirty="0"/>
              <a:t>- When transferring large amounts of data, FastConnect provides the throughput and consistency required for data-intensive jobs.</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Sensitive data that cannot traverse the internet.</a:t>
            </a:r>
          </a:p>
          <a:p>
            <a:pPr lvl="1"/>
            <a:r>
              <a:rPr lang="en-US" sz="1600" dirty="0"/>
              <a:t>- FastConnect isolates sensitive data traffic and improves security and privacy because data traffic flows strictly over trusted endpoints.</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Lift and shift to the cloud.</a:t>
            </a:r>
          </a:p>
          <a:p>
            <a:pPr lvl="1"/>
            <a:r>
              <a:rPr lang="en-US" sz="1600" dirty="0"/>
              <a:t>- Migration involves large data transfers and short-time windows. FastConnect provides high performance and dedicated network connectivity.</a:t>
            </a:r>
          </a:p>
        </p:txBody>
      </p:sp>
      <p:sp>
        <p:nvSpPr>
          <p:cNvPr id="7" name="Flowchart: Alternate Process 6">
            <a:extLst>
              <a:ext uri="{FF2B5EF4-FFF2-40B4-BE49-F238E27FC236}">
                <a16:creationId xmlns:a16="http://schemas.microsoft.com/office/drawing/2014/main" id="{4587E017-817C-422D-A2C7-00F38CA68058}"/>
              </a:ext>
            </a:extLst>
          </p:cNvPr>
          <p:cNvSpPr/>
          <p:nvPr/>
        </p:nvSpPr>
        <p:spPr>
          <a:xfrm>
            <a:off x="768873" y="1381196"/>
            <a:ext cx="1854200" cy="462439"/>
          </a:xfrm>
          <a:prstGeom prst="flowChartAlternateProcess">
            <a:avLst/>
          </a:prstGeom>
          <a:solidFill>
            <a:srgbClr val="2C59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Use Cases</a:t>
            </a:r>
          </a:p>
        </p:txBody>
      </p:sp>
    </p:spTree>
    <p:extLst>
      <p:ext uri="{BB962C8B-B14F-4D97-AF65-F5344CB8AC3E}">
        <p14:creationId xmlns:p14="http://schemas.microsoft.com/office/powerpoint/2010/main" val="269716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3303594"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FastConnect Models</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109</a:t>
            </a:fld>
            <a:endParaRPr lang="en-US" dirty="0"/>
          </a:p>
        </p:txBody>
      </p:sp>
      <p:sp>
        <p:nvSpPr>
          <p:cNvPr id="4" name="Flowchart: Alternate Process 3">
            <a:extLst>
              <a:ext uri="{FF2B5EF4-FFF2-40B4-BE49-F238E27FC236}">
                <a16:creationId xmlns:a16="http://schemas.microsoft.com/office/drawing/2014/main" id="{DFBC8F13-582A-8E0C-96E7-970CB76A3FA1}"/>
              </a:ext>
            </a:extLst>
          </p:cNvPr>
          <p:cNvSpPr/>
          <p:nvPr/>
        </p:nvSpPr>
        <p:spPr>
          <a:xfrm>
            <a:off x="163919" y="1292528"/>
            <a:ext cx="5758030" cy="2356117"/>
          </a:xfrm>
          <a:prstGeom prst="flowChartAlternateProcess">
            <a:avLst/>
          </a:prstGeom>
          <a:solidFill>
            <a:srgbClr val="2C59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t>1)   Oracle FastConnect Partner Network</a:t>
            </a:r>
            <a:endParaRPr lang="en-US" dirty="0"/>
          </a:p>
          <a:p>
            <a:pPr marL="320040" marR="260350" lvl="1" indent="-228600">
              <a:lnSpc>
                <a:spcPts val="1939"/>
              </a:lnSpc>
              <a:spcBef>
                <a:spcPts val="1210"/>
              </a:spcBef>
              <a:buClr>
                <a:srgbClr val="AD7E64"/>
              </a:buClr>
              <a:buFont typeface="Arial MT"/>
              <a:buChar char="•"/>
              <a:tabLst>
                <a:tab pos="320040" algn="l"/>
              </a:tabLst>
            </a:pPr>
            <a:r>
              <a:rPr lang="en-US" sz="1600" dirty="0"/>
              <a:t>Direct connection between the customer and Oracle through a pre-established FastConnect partner.</a:t>
            </a:r>
          </a:p>
          <a:p>
            <a:pPr marL="320040" marR="339725" lvl="1" indent="-228600">
              <a:lnSpc>
                <a:spcPts val="1939"/>
              </a:lnSpc>
              <a:spcBef>
                <a:spcPts val="1215"/>
              </a:spcBef>
              <a:buClr>
                <a:srgbClr val="AD7E64"/>
              </a:buClr>
              <a:buFont typeface="Arial MT"/>
              <a:buChar char="•"/>
              <a:tabLst>
                <a:tab pos="320040" algn="l"/>
              </a:tabLst>
            </a:pPr>
            <a:r>
              <a:rPr lang="en-US" sz="1600" dirty="0"/>
              <a:t>The most flexible and typically least expensive to set up.</a:t>
            </a:r>
          </a:p>
        </p:txBody>
      </p:sp>
      <p:sp>
        <p:nvSpPr>
          <p:cNvPr id="5" name="Flowchart: Alternate Process 4">
            <a:extLst>
              <a:ext uri="{FF2B5EF4-FFF2-40B4-BE49-F238E27FC236}">
                <a16:creationId xmlns:a16="http://schemas.microsoft.com/office/drawing/2014/main" id="{601EB4E7-F462-0E77-D5AA-5D16FF7FDBF2}"/>
              </a:ext>
            </a:extLst>
          </p:cNvPr>
          <p:cNvSpPr/>
          <p:nvPr/>
        </p:nvSpPr>
        <p:spPr>
          <a:xfrm>
            <a:off x="163919" y="3788384"/>
            <a:ext cx="5758030" cy="2356117"/>
          </a:xfrm>
          <a:prstGeom prst="flowChartAlternateProcess">
            <a:avLst/>
          </a:prstGeom>
          <a:solidFill>
            <a:srgbClr val="2C59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2)   Direct Cross-Connect (Colocation)</a:t>
            </a:r>
            <a:endParaRPr lang="en-US" dirty="0"/>
          </a:p>
          <a:p>
            <a:pPr marL="320675" marR="156845" lvl="1" indent="-228600">
              <a:lnSpc>
                <a:spcPts val="1939"/>
              </a:lnSpc>
              <a:spcBef>
                <a:spcPts val="1210"/>
              </a:spcBef>
              <a:buClr>
                <a:srgbClr val="AD7E64"/>
              </a:buClr>
              <a:buFont typeface="Arial MT"/>
              <a:buChar char="•"/>
              <a:tabLst>
                <a:tab pos="320675" algn="l"/>
              </a:tabLst>
            </a:pPr>
            <a:r>
              <a:rPr lang="en-US" sz="1600" dirty="0"/>
              <a:t>Direct connection between the customer and Oracle when both are in the same FastConnect facility.</a:t>
            </a:r>
          </a:p>
          <a:p>
            <a:pPr marL="320675" marR="129539" lvl="1" indent="-228600">
              <a:lnSpc>
                <a:spcPts val="1939"/>
              </a:lnSpc>
              <a:spcBef>
                <a:spcPts val="1215"/>
              </a:spcBef>
              <a:buClr>
                <a:srgbClr val="AD7E64"/>
              </a:buClr>
              <a:buFont typeface="Arial MT"/>
              <a:buChar char="•"/>
              <a:tabLst>
                <a:tab pos="320675" algn="l"/>
              </a:tabLst>
            </a:pPr>
            <a:r>
              <a:rPr lang="en-US" sz="1600" dirty="0"/>
              <a:t>Good model if the customer and Oracle are already collocated.</a:t>
            </a:r>
          </a:p>
        </p:txBody>
      </p:sp>
      <p:sp>
        <p:nvSpPr>
          <p:cNvPr id="8" name="Flowchart: Alternate Process 7">
            <a:extLst>
              <a:ext uri="{FF2B5EF4-FFF2-40B4-BE49-F238E27FC236}">
                <a16:creationId xmlns:a16="http://schemas.microsoft.com/office/drawing/2014/main" id="{983D11C0-0540-E220-3767-EA8905CA30A8}"/>
              </a:ext>
            </a:extLst>
          </p:cNvPr>
          <p:cNvSpPr/>
          <p:nvPr/>
        </p:nvSpPr>
        <p:spPr>
          <a:xfrm>
            <a:off x="6264637" y="3783805"/>
            <a:ext cx="5758030" cy="2356117"/>
          </a:xfrm>
          <a:prstGeom prst="flowChartAlternateProcess">
            <a:avLst/>
          </a:prstGeom>
          <a:solidFill>
            <a:srgbClr val="2C59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t>3)   Direct Cross-Connect (Third-Party Provider)</a:t>
            </a:r>
            <a:endParaRPr lang="en-US" sz="1600" dirty="0"/>
          </a:p>
          <a:p>
            <a:pPr marL="320675" marR="459740" lvl="1" indent="-228600">
              <a:lnSpc>
                <a:spcPts val="1939"/>
              </a:lnSpc>
              <a:spcBef>
                <a:spcPts val="1210"/>
              </a:spcBef>
              <a:buClr>
                <a:srgbClr val="AD7E64"/>
              </a:buClr>
              <a:buFont typeface="Arial MT"/>
              <a:buChar char="•"/>
              <a:tabLst>
                <a:tab pos="320675" algn="l"/>
              </a:tabLst>
            </a:pPr>
            <a:r>
              <a:rPr lang="en-US" sz="1600" dirty="0"/>
              <a:t>Connection between the customer’s network provider and Oracle using a dedicated circuit.</a:t>
            </a:r>
          </a:p>
          <a:p>
            <a:pPr marL="320675" marR="195580" lvl="1" indent="-228600">
              <a:lnSpc>
                <a:spcPts val="1939"/>
              </a:lnSpc>
              <a:spcBef>
                <a:spcPts val="1215"/>
              </a:spcBef>
              <a:buClr>
                <a:srgbClr val="AD7E64"/>
              </a:buClr>
              <a:buFont typeface="Arial MT"/>
              <a:buChar char="•"/>
              <a:tabLst>
                <a:tab pos="320675" algn="l"/>
              </a:tabLst>
            </a:pPr>
            <a:r>
              <a:rPr lang="en-US" sz="1600" dirty="0"/>
              <a:t>Least flexible and typically most expensive to set up.</a:t>
            </a:r>
          </a:p>
        </p:txBody>
      </p:sp>
      <p:sp>
        <p:nvSpPr>
          <p:cNvPr id="10" name="TextBox 9">
            <a:extLst>
              <a:ext uri="{FF2B5EF4-FFF2-40B4-BE49-F238E27FC236}">
                <a16:creationId xmlns:a16="http://schemas.microsoft.com/office/drawing/2014/main" id="{4AC07C70-EE9D-28AC-E7FC-5EAADF52F931}"/>
              </a:ext>
            </a:extLst>
          </p:cNvPr>
          <p:cNvSpPr txBox="1"/>
          <p:nvPr/>
        </p:nvSpPr>
        <p:spPr>
          <a:xfrm>
            <a:off x="7264399" y="1490007"/>
            <a:ext cx="2561779" cy="1815882"/>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t>AT&amp;T Business</a:t>
            </a:r>
          </a:p>
          <a:p>
            <a:pPr marL="285750" indent="-285750">
              <a:buFont typeface="Wingdings" panose="05000000000000000000" pitchFamily="2" charset="2"/>
              <a:buChar char="Ø"/>
            </a:pPr>
            <a:r>
              <a:rPr lang="en-US" sz="1600" dirty="0"/>
              <a:t>BT</a:t>
            </a:r>
          </a:p>
          <a:p>
            <a:pPr marL="285750" indent="-285750">
              <a:buFont typeface="Wingdings" panose="05000000000000000000" pitchFamily="2" charset="2"/>
              <a:buChar char="Ø"/>
            </a:pPr>
            <a:r>
              <a:rPr lang="en-US" sz="1600" dirty="0"/>
              <a:t>Digital Realty</a:t>
            </a:r>
          </a:p>
          <a:p>
            <a:pPr marL="285750" indent="-285750">
              <a:buFont typeface="Wingdings" panose="05000000000000000000" pitchFamily="2" charset="2"/>
              <a:buChar char="Ø"/>
            </a:pPr>
            <a:r>
              <a:rPr lang="en-US" sz="1600" dirty="0" err="1"/>
              <a:t>EdgeConnex</a:t>
            </a:r>
            <a:endParaRPr lang="en-US" sz="1600" dirty="0"/>
          </a:p>
          <a:p>
            <a:pPr marL="285750" indent="-285750">
              <a:buFont typeface="Wingdings" panose="05000000000000000000" pitchFamily="2" charset="2"/>
              <a:buChar char="Ø"/>
            </a:pPr>
            <a:r>
              <a:rPr lang="en-US" sz="1600" dirty="0"/>
              <a:t>Equinix</a:t>
            </a:r>
          </a:p>
          <a:p>
            <a:pPr marL="285750" indent="-285750">
              <a:buFont typeface="Wingdings" panose="05000000000000000000" pitchFamily="2" charset="2"/>
              <a:buChar char="Ø"/>
            </a:pPr>
            <a:r>
              <a:rPr lang="en-US" sz="1600" dirty="0" err="1"/>
              <a:t>InterCloud</a:t>
            </a:r>
            <a:endParaRPr lang="en-US" sz="1600" dirty="0"/>
          </a:p>
          <a:p>
            <a:pPr marL="285750" indent="-285750">
              <a:buFont typeface="Wingdings" panose="05000000000000000000" pitchFamily="2" charset="2"/>
              <a:buChar char="Ø"/>
            </a:pPr>
            <a:r>
              <a:rPr lang="en-US" sz="1600" dirty="0"/>
              <a:t>Interxion</a:t>
            </a:r>
          </a:p>
        </p:txBody>
      </p:sp>
      <p:sp>
        <p:nvSpPr>
          <p:cNvPr id="12" name="TextBox 11">
            <a:extLst>
              <a:ext uri="{FF2B5EF4-FFF2-40B4-BE49-F238E27FC236}">
                <a16:creationId xmlns:a16="http://schemas.microsoft.com/office/drawing/2014/main" id="{2AFA9917-04BC-0927-77D7-2F5DDCCCA3DD}"/>
              </a:ext>
            </a:extLst>
          </p:cNvPr>
          <p:cNvSpPr txBox="1"/>
          <p:nvPr/>
        </p:nvSpPr>
        <p:spPr>
          <a:xfrm>
            <a:off x="9245598" y="1613118"/>
            <a:ext cx="3047167" cy="1569660"/>
          </a:xfrm>
          <a:prstGeom prst="rect">
            <a:avLst/>
          </a:prstGeom>
          <a:noFill/>
        </p:spPr>
        <p:txBody>
          <a:bodyPr wrap="square">
            <a:spAutoFit/>
          </a:bodyPr>
          <a:lstStyle/>
          <a:p>
            <a:pPr marL="285750" indent="-285750">
              <a:buFont typeface="Wingdings" panose="05000000000000000000" pitchFamily="2" charset="2"/>
              <a:buChar char="Ø"/>
            </a:pPr>
            <a:r>
              <a:rPr lang="en-US" sz="1600" dirty="0"/>
              <a:t>Megaport</a:t>
            </a:r>
          </a:p>
          <a:p>
            <a:pPr marL="285750" indent="-285750">
              <a:buFont typeface="Wingdings" panose="05000000000000000000" pitchFamily="2" charset="2"/>
              <a:buChar char="Ø"/>
            </a:pPr>
            <a:r>
              <a:rPr lang="en-US" sz="1600" dirty="0" err="1"/>
              <a:t>NextDC</a:t>
            </a:r>
            <a:endParaRPr lang="en-US" sz="1600" dirty="0"/>
          </a:p>
          <a:p>
            <a:pPr marL="285750" indent="-285750">
              <a:buFont typeface="Wingdings" panose="05000000000000000000" pitchFamily="2" charset="2"/>
              <a:buChar char="Ø"/>
            </a:pPr>
            <a:r>
              <a:rPr lang="en-US" sz="1600" dirty="0"/>
              <a:t>NTT Communications</a:t>
            </a:r>
          </a:p>
          <a:p>
            <a:pPr marL="285750" indent="-285750">
              <a:buFont typeface="Wingdings" panose="05000000000000000000" pitchFamily="2" charset="2"/>
              <a:buChar char="Ø"/>
            </a:pPr>
            <a:r>
              <a:rPr lang="en-US" sz="1600" dirty="0"/>
              <a:t>Orange Business Services</a:t>
            </a:r>
          </a:p>
          <a:p>
            <a:pPr marL="285750" indent="-285750">
              <a:buFont typeface="Wingdings" panose="05000000000000000000" pitchFamily="2" charset="2"/>
              <a:buChar char="Ø"/>
            </a:pPr>
            <a:r>
              <a:rPr lang="en-US" sz="1600" dirty="0"/>
              <a:t>TATA Communications</a:t>
            </a:r>
          </a:p>
          <a:p>
            <a:pPr marL="285750" indent="-285750">
              <a:buFont typeface="Wingdings" panose="05000000000000000000" pitchFamily="2" charset="2"/>
              <a:buChar char="Ø"/>
            </a:pPr>
            <a:r>
              <a:rPr lang="en-US" sz="1600" dirty="0"/>
              <a:t>Verizon</a:t>
            </a:r>
          </a:p>
        </p:txBody>
      </p:sp>
      <p:sp>
        <p:nvSpPr>
          <p:cNvPr id="7" name="Arrow: Right 6">
            <a:extLst>
              <a:ext uri="{FF2B5EF4-FFF2-40B4-BE49-F238E27FC236}">
                <a16:creationId xmlns:a16="http://schemas.microsoft.com/office/drawing/2014/main" id="{FFA826BB-8C23-36D2-9D44-3990F33D4A5F}"/>
              </a:ext>
            </a:extLst>
          </p:cNvPr>
          <p:cNvSpPr/>
          <p:nvPr/>
        </p:nvSpPr>
        <p:spPr>
          <a:xfrm>
            <a:off x="5987323" y="2286001"/>
            <a:ext cx="1006144" cy="304799"/>
          </a:xfrm>
          <a:prstGeom prst="rightArrow">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t>Partners like:</a:t>
            </a:r>
          </a:p>
        </p:txBody>
      </p:sp>
    </p:spTree>
    <p:extLst>
      <p:ext uri="{BB962C8B-B14F-4D97-AF65-F5344CB8AC3E}">
        <p14:creationId xmlns:p14="http://schemas.microsoft.com/office/powerpoint/2010/main" val="96282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5868993"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Zero Trust Packet Routing (ZPR)</a:t>
            </a:r>
            <a:endParaRPr lang="en-US" dirty="0">
              <a:latin typeface="Oracle Sans" panose="020B0503020204020204" pitchFamily="34" charset="0"/>
              <a:cs typeface="Oracle Sans" panose="020B0503020204020204" pitchFamily="34" charset="0"/>
            </a:endParaRP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11</a:t>
            </a:fld>
            <a:endParaRPr lang="en-US" dirty="0"/>
          </a:p>
        </p:txBody>
      </p:sp>
      <p:pic>
        <p:nvPicPr>
          <p:cNvPr id="5" name="Picture 2" descr="Zero Trust Packet Routing | Oracle">
            <a:extLst>
              <a:ext uri="{FF2B5EF4-FFF2-40B4-BE49-F238E27FC236}">
                <a16:creationId xmlns:a16="http://schemas.microsoft.com/office/drawing/2014/main" id="{8A0FB347-3E31-A75A-513F-73443439F7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5368" y="1339798"/>
            <a:ext cx="6281231" cy="43836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875F71E-AC01-BF68-2A03-2C75D3171706}"/>
              </a:ext>
            </a:extLst>
          </p:cNvPr>
          <p:cNvSpPr txBox="1"/>
          <p:nvPr/>
        </p:nvSpPr>
        <p:spPr>
          <a:xfrm>
            <a:off x="364066" y="1284404"/>
            <a:ext cx="5613401" cy="5047536"/>
          </a:xfrm>
          <a:prstGeom prst="rect">
            <a:avLst/>
          </a:prstGeom>
          <a:noFill/>
        </p:spPr>
        <p:txBody>
          <a:bodyPr wrap="square">
            <a:spAutoFit/>
          </a:bodyPr>
          <a:lstStyle/>
          <a:p>
            <a:pPr algn="just"/>
            <a:r>
              <a:rPr lang="en-US" sz="1600" dirty="0"/>
              <a:t>OCI ZPR provides internal and external threat protection from attackers, controlled with an additional network level security layer. It enables customers to define and enforce an intent-based, data-centric security policy, natively integrated with user and application attributes for resources within OCI and On-premises resources.</a:t>
            </a:r>
          </a:p>
          <a:p>
            <a:endParaRPr lang="en-US" dirty="0"/>
          </a:p>
          <a:p>
            <a:pPr marL="285750" indent="-285750">
              <a:buFont typeface="Arial" panose="020B0604020202020204" pitchFamily="34" charset="0"/>
              <a:buChar char="•"/>
            </a:pPr>
            <a:r>
              <a:rPr lang="en-US" sz="1600" b="1" dirty="0"/>
              <a:t>Simple, clear policies: </a:t>
            </a:r>
            <a:r>
              <a:rPr lang="en-US" sz="1600" dirty="0"/>
              <a:t>Protect your data with one easy-to-understand policy.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Data tagging for seamless protection: </a:t>
            </a:r>
            <a:r>
              <a:rPr lang="en-US" sz="1600" dirty="0"/>
              <a:t>Tag your sensitive data, and let the network enforce security policies automatically.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Future-proofed security: </a:t>
            </a:r>
            <a:r>
              <a:rPr lang="en-US" sz="1600" dirty="0"/>
              <a:t>Even if your network configuration changes, ZPR ensures data remains protected.</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Provable security compliance: </a:t>
            </a:r>
            <a:r>
              <a:rPr lang="en-US" sz="1600" dirty="0"/>
              <a:t>Validate policies and prove they are working as intended.</a:t>
            </a:r>
            <a:endParaRPr lang="en-US" dirty="0"/>
          </a:p>
        </p:txBody>
      </p:sp>
    </p:spTree>
    <p:extLst>
      <p:ext uri="{BB962C8B-B14F-4D97-AF65-F5344CB8AC3E}">
        <p14:creationId xmlns:p14="http://schemas.microsoft.com/office/powerpoint/2010/main" val="425001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3303594"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FastConnect Models</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110</a:t>
            </a:fld>
            <a:endParaRPr lang="en-US" dirty="0"/>
          </a:p>
        </p:txBody>
      </p:sp>
      <p:pic>
        <p:nvPicPr>
          <p:cNvPr id="5122" name="Picture 2" descr="FastConnect diagram, description below">
            <a:extLst>
              <a:ext uri="{FF2B5EF4-FFF2-40B4-BE49-F238E27FC236}">
                <a16:creationId xmlns:a16="http://schemas.microsoft.com/office/drawing/2014/main" id="{CA8455FE-2DD7-0915-4510-00CD26B7B2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9532" y="1646809"/>
            <a:ext cx="10671326" cy="4097622"/>
          </a:xfrm>
          <a:prstGeom prst="rect">
            <a:avLst/>
          </a:prstGeom>
          <a:noFill/>
          <a:extLst>
            <a:ext uri="{909E8E84-426E-40DD-AFC4-6F175D3DCCD1}">
              <a14:hiddenFill xmlns:a14="http://schemas.microsoft.com/office/drawing/2010/main">
                <a:solidFill>
                  <a:srgbClr val="FFFFFF"/>
                </a:solidFill>
              </a14:hiddenFill>
            </a:ext>
          </a:extLst>
        </p:spPr>
      </p:pic>
      <p:sp>
        <p:nvSpPr>
          <p:cNvPr id="4" name="Flowchart: Alternate Process 3">
            <a:extLst>
              <a:ext uri="{FF2B5EF4-FFF2-40B4-BE49-F238E27FC236}">
                <a16:creationId xmlns:a16="http://schemas.microsoft.com/office/drawing/2014/main" id="{27CCE7E2-FADF-D229-7C16-3A5FDDD2E218}"/>
              </a:ext>
            </a:extLst>
          </p:cNvPr>
          <p:cNvSpPr/>
          <p:nvPr/>
        </p:nvSpPr>
        <p:spPr>
          <a:xfrm>
            <a:off x="185163" y="3774473"/>
            <a:ext cx="861318" cy="242610"/>
          </a:xfrm>
          <a:prstGeom prst="flowChartAlternateProcess">
            <a:avLst/>
          </a:prstGeom>
          <a:solidFill>
            <a:srgbClr val="2C59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Partner</a:t>
            </a:r>
            <a:endParaRPr lang="en-US" sz="1050" dirty="0"/>
          </a:p>
        </p:txBody>
      </p:sp>
      <p:sp>
        <p:nvSpPr>
          <p:cNvPr id="5" name="Flowchart: Alternate Process 4">
            <a:extLst>
              <a:ext uri="{FF2B5EF4-FFF2-40B4-BE49-F238E27FC236}">
                <a16:creationId xmlns:a16="http://schemas.microsoft.com/office/drawing/2014/main" id="{3269D77B-9C88-DDDF-9D3A-3C3B3115A5B4}"/>
              </a:ext>
            </a:extLst>
          </p:cNvPr>
          <p:cNvSpPr/>
          <p:nvPr/>
        </p:nvSpPr>
        <p:spPr>
          <a:xfrm>
            <a:off x="185163" y="4819029"/>
            <a:ext cx="861318" cy="420409"/>
          </a:xfrm>
          <a:prstGeom prst="flowChartAlternateProcess">
            <a:avLst/>
          </a:prstGeom>
          <a:solidFill>
            <a:srgbClr val="2C59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3</a:t>
            </a:r>
            <a:r>
              <a:rPr lang="en-US" sz="1100" b="1" baseline="30000" dirty="0"/>
              <a:t>rd</a:t>
            </a:r>
            <a:r>
              <a:rPr lang="en-US" sz="1100" b="1" dirty="0"/>
              <a:t> Party Provider</a:t>
            </a:r>
            <a:endParaRPr lang="en-US" sz="1050" dirty="0"/>
          </a:p>
        </p:txBody>
      </p:sp>
      <p:sp>
        <p:nvSpPr>
          <p:cNvPr id="8" name="Flowchart: Alternate Process 7">
            <a:extLst>
              <a:ext uri="{FF2B5EF4-FFF2-40B4-BE49-F238E27FC236}">
                <a16:creationId xmlns:a16="http://schemas.microsoft.com/office/drawing/2014/main" id="{55796E02-776B-799B-2084-D5BC3DE513D8}"/>
              </a:ext>
            </a:extLst>
          </p:cNvPr>
          <p:cNvSpPr/>
          <p:nvPr/>
        </p:nvSpPr>
        <p:spPr>
          <a:xfrm>
            <a:off x="96106" y="2494824"/>
            <a:ext cx="954452" cy="242609"/>
          </a:xfrm>
          <a:prstGeom prst="flowChartAlternateProcess">
            <a:avLst/>
          </a:prstGeom>
          <a:solidFill>
            <a:srgbClr val="2C59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Colocation</a:t>
            </a:r>
            <a:endParaRPr lang="en-US" sz="1050" dirty="0"/>
          </a:p>
        </p:txBody>
      </p:sp>
    </p:spTree>
    <p:extLst>
      <p:ext uri="{BB962C8B-B14F-4D97-AF65-F5344CB8AC3E}">
        <p14:creationId xmlns:p14="http://schemas.microsoft.com/office/powerpoint/2010/main" val="44035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46582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FastConnect Peering Types</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111</a:t>
            </a:fld>
            <a:endParaRPr lang="en-US" dirty="0"/>
          </a:p>
        </p:txBody>
      </p:sp>
      <p:pic>
        <p:nvPicPr>
          <p:cNvPr id="11" name="Picture 10">
            <a:extLst>
              <a:ext uri="{FF2B5EF4-FFF2-40B4-BE49-F238E27FC236}">
                <a16:creationId xmlns:a16="http://schemas.microsoft.com/office/drawing/2014/main" id="{7FDC4988-2295-9C1C-C91D-E9C1EFBC7D71}"/>
              </a:ext>
            </a:extLst>
          </p:cNvPr>
          <p:cNvPicPr>
            <a:picLocks noChangeAspect="1"/>
          </p:cNvPicPr>
          <p:nvPr/>
        </p:nvPicPr>
        <p:blipFill>
          <a:blip r:embed="rId5"/>
          <a:stretch>
            <a:fillRect/>
          </a:stretch>
        </p:blipFill>
        <p:spPr>
          <a:xfrm>
            <a:off x="0" y="2168250"/>
            <a:ext cx="12192000" cy="4206910"/>
          </a:xfrm>
          <a:prstGeom prst="rect">
            <a:avLst/>
          </a:prstGeom>
        </p:spPr>
      </p:pic>
      <p:sp>
        <p:nvSpPr>
          <p:cNvPr id="14" name="TextBox 13">
            <a:extLst>
              <a:ext uri="{FF2B5EF4-FFF2-40B4-BE49-F238E27FC236}">
                <a16:creationId xmlns:a16="http://schemas.microsoft.com/office/drawing/2014/main" id="{DBED742B-1407-14DA-438B-6B6C934715EC}"/>
              </a:ext>
            </a:extLst>
          </p:cNvPr>
          <p:cNvSpPr txBox="1"/>
          <p:nvPr/>
        </p:nvSpPr>
        <p:spPr>
          <a:xfrm>
            <a:off x="6849531" y="1217117"/>
            <a:ext cx="5308600" cy="830997"/>
          </a:xfrm>
          <a:prstGeom prst="rect">
            <a:avLst/>
          </a:prstGeom>
          <a:noFill/>
        </p:spPr>
        <p:txBody>
          <a:bodyPr wrap="square">
            <a:spAutoFit/>
          </a:bodyPr>
          <a:lstStyle/>
          <a:p>
            <a:pPr marL="285750" indent="-285750">
              <a:buFont typeface="Arial" panose="020B0604020202020204" pitchFamily="34" charset="0"/>
              <a:buChar char="•"/>
            </a:pPr>
            <a:r>
              <a:rPr lang="en-US" sz="1600" b="1" dirty="0"/>
              <a:t>Public Peering (Internet Alternative):</a:t>
            </a:r>
            <a:r>
              <a:rPr lang="en-US" sz="1600" dirty="0"/>
              <a:t> I</a:t>
            </a:r>
            <a:r>
              <a:rPr lang="en-SE" sz="1600" dirty="0"/>
              <a:t>f </a:t>
            </a:r>
            <a:r>
              <a:rPr lang="en-US" sz="1600" dirty="0"/>
              <a:t>customer requires only</a:t>
            </a:r>
            <a:r>
              <a:rPr lang="en-SE" sz="1600" dirty="0"/>
              <a:t> direct access to Oracle Service Network</a:t>
            </a:r>
            <a:r>
              <a:rPr lang="en-US" sz="1600" dirty="0"/>
              <a:t> from on-premise.</a:t>
            </a:r>
            <a:endParaRPr lang="en-SE" sz="1600" dirty="0"/>
          </a:p>
        </p:txBody>
      </p:sp>
      <p:sp>
        <p:nvSpPr>
          <p:cNvPr id="16" name="TextBox 15">
            <a:extLst>
              <a:ext uri="{FF2B5EF4-FFF2-40B4-BE49-F238E27FC236}">
                <a16:creationId xmlns:a16="http://schemas.microsoft.com/office/drawing/2014/main" id="{C380E966-AF58-3042-75B1-9090F640C61F}"/>
              </a:ext>
            </a:extLst>
          </p:cNvPr>
          <p:cNvSpPr txBox="1"/>
          <p:nvPr/>
        </p:nvSpPr>
        <p:spPr>
          <a:xfrm>
            <a:off x="378189" y="1215601"/>
            <a:ext cx="5692412" cy="830997"/>
          </a:xfrm>
          <a:prstGeom prst="rect">
            <a:avLst/>
          </a:prstGeom>
          <a:noFill/>
        </p:spPr>
        <p:txBody>
          <a:bodyPr wrap="square">
            <a:spAutoFit/>
          </a:bodyPr>
          <a:lstStyle/>
          <a:p>
            <a:pPr marL="285750" indent="-285750">
              <a:buFont typeface="Arial" panose="020B0604020202020204" pitchFamily="34" charset="0"/>
              <a:buChar char="•"/>
            </a:pPr>
            <a:r>
              <a:rPr lang="en-US" sz="1600" b="1" dirty="0"/>
              <a:t>Private Peering (Infrastructure Extension): </a:t>
            </a:r>
            <a:r>
              <a:rPr lang="en-SE" sz="1600" dirty="0"/>
              <a:t>When a dedicated connection between on-premise and OCI</a:t>
            </a:r>
            <a:r>
              <a:rPr lang="en-US" sz="1600" dirty="0"/>
              <a:t> VCN</a:t>
            </a:r>
            <a:r>
              <a:rPr lang="en-SE" sz="1600" dirty="0"/>
              <a:t> </a:t>
            </a:r>
            <a:r>
              <a:rPr lang="en-US" sz="1600" dirty="0"/>
              <a:t>is</a:t>
            </a:r>
            <a:r>
              <a:rPr lang="en-SE" sz="1600" dirty="0"/>
              <a:t> needed. Traffic does not go over public internet</a:t>
            </a:r>
            <a:r>
              <a:rPr lang="en-US" sz="1600" dirty="0"/>
              <a:t>.</a:t>
            </a:r>
          </a:p>
        </p:txBody>
      </p:sp>
    </p:spTree>
    <p:extLst>
      <p:ext uri="{BB962C8B-B14F-4D97-AF65-F5344CB8AC3E}">
        <p14:creationId xmlns:p14="http://schemas.microsoft.com/office/powerpoint/2010/main" val="276154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46582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Private Peering Network Design</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112</a:t>
            </a:fld>
            <a:endParaRPr lang="en-US" dirty="0"/>
          </a:p>
        </p:txBody>
      </p:sp>
      <p:sp>
        <p:nvSpPr>
          <p:cNvPr id="14" name="TextBox 13">
            <a:extLst>
              <a:ext uri="{FF2B5EF4-FFF2-40B4-BE49-F238E27FC236}">
                <a16:creationId xmlns:a16="http://schemas.microsoft.com/office/drawing/2014/main" id="{DBED742B-1407-14DA-438B-6B6C934715EC}"/>
              </a:ext>
            </a:extLst>
          </p:cNvPr>
          <p:cNvSpPr txBox="1"/>
          <p:nvPr/>
        </p:nvSpPr>
        <p:spPr>
          <a:xfrm>
            <a:off x="453663" y="1364074"/>
            <a:ext cx="9390438" cy="3939540"/>
          </a:xfrm>
          <a:prstGeom prst="rect">
            <a:avLst/>
          </a:prstGeom>
          <a:noFill/>
        </p:spPr>
        <p:txBody>
          <a:bodyPr wrap="square">
            <a:spAutoFit/>
          </a:bodyPr>
          <a:lstStyle/>
          <a:p>
            <a:pPr marL="298450" indent="-285750">
              <a:lnSpc>
                <a:spcPct val="100000"/>
              </a:lnSpc>
              <a:spcBef>
                <a:spcPts val="1165"/>
              </a:spcBef>
              <a:buFont typeface="Arial" panose="020B0604020202020204" pitchFamily="34" charset="0"/>
              <a:buChar char="•"/>
              <a:tabLst>
                <a:tab pos="299085" algn="l"/>
              </a:tabLst>
            </a:pPr>
            <a:r>
              <a:rPr lang="en-US" sz="1600" b="1" dirty="0"/>
              <a:t>Routing Protocol</a:t>
            </a:r>
          </a:p>
          <a:p>
            <a:pPr marL="755650" lvl="1" indent="-285750">
              <a:spcBef>
                <a:spcPts val="1165"/>
              </a:spcBef>
              <a:buFont typeface="Wingdings" panose="05000000000000000000" pitchFamily="2" charset="2"/>
              <a:buChar char="§"/>
              <a:tabLst>
                <a:tab pos="299085" algn="l"/>
              </a:tabLst>
            </a:pPr>
            <a:r>
              <a:rPr lang="en-US" sz="1600" dirty="0"/>
              <a:t>OCI currently supporting BGP (Border Gateway protocol) as a routing protocol for FastConnect connectivity to connect to partners as well as customers.</a:t>
            </a:r>
          </a:p>
          <a:p>
            <a:pPr marL="755650" lvl="1" indent="-285750">
              <a:spcBef>
                <a:spcPts val="1165"/>
              </a:spcBef>
              <a:buFont typeface="Wingdings" panose="05000000000000000000" pitchFamily="2" charset="2"/>
              <a:buChar char="§"/>
              <a:tabLst>
                <a:tab pos="299085" algn="l"/>
              </a:tabLst>
            </a:pPr>
            <a:r>
              <a:rPr lang="en-US" sz="1600" dirty="0"/>
              <a:t>BGP is standardized exterior gateway protocols designed to exchange routing and reachability information between ASNs.</a:t>
            </a:r>
          </a:p>
          <a:p>
            <a:pPr marL="755650" lvl="1" indent="-285750">
              <a:spcBef>
                <a:spcPts val="1165"/>
              </a:spcBef>
              <a:buFont typeface="Wingdings" panose="05000000000000000000" pitchFamily="2" charset="2"/>
              <a:buChar char="§"/>
              <a:tabLst>
                <a:tab pos="299085" algn="l"/>
              </a:tabLst>
            </a:pPr>
            <a:r>
              <a:rPr lang="en-US" sz="1600" dirty="0"/>
              <a:t>BGP is open standard protocol supported by all hardware vendor.</a:t>
            </a:r>
          </a:p>
          <a:p>
            <a:pPr marL="469900" lvl="1">
              <a:spcBef>
                <a:spcPts val="1165"/>
              </a:spcBef>
              <a:tabLst>
                <a:tab pos="299085" algn="l"/>
              </a:tabLst>
            </a:pPr>
            <a:endParaRPr lang="en-US" sz="1600" dirty="0"/>
          </a:p>
          <a:p>
            <a:pPr marL="285750" indent="-285750">
              <a:lnSpc>
                <a:spcPct val="100000"/>
              </a:lnSpc>
              <a:spcBef>
                <a:spcPts val="2039"/>
              </a:spcBef>
              <a:buFont typeface="Arial" panose="020B0604020202020204" pitchFamily="34" charset="0"/>
              <a:buChar char="•"/>
            </a:pPr>
            <a:r>
              <a:rPr lang="en-US" sz="1600" b="1" dirty="0"/>
              <a:t>BGP IP address assignment</a:t>
            </a:r>
          </a:p>
          <a:p>
            <a:pPr marL="742950" lvl="1" indent="-285750">
              <a:spcBef>
                <a:spcPts val="2039"/>
              </a:spcBef>
              <a:buFont typeface="Wingdings" panose="05000000000000000000" pitchFamily="2" charset="2"/>
              <a:buChar char="§"/>
            </a:pPr>
            <a:r>
              <a:rPr lang="en-US" sz="1600" dirty="0"/>
              <a:t>Customer/L3 Provider can use any /30 or /31 IP address that they want to use.</a:t>
            </a:r>
          </a:p>
          <a:p>
            <a:pPr marL="742950" lvl="1" indent="-285750">
              <a:spcBef>
                <a:spcPts val="2039"/>
              </a:spcBef>
              <a:buFont typeface="Wingdings" panose="05000000000000000000" pitchFamily="2" charset="2"/>
              <a:buChar char="§"/>
            </a:pPr>
            <a:r>
              <a:rPr lang="en-US" sz="1600" dirty="0"/>
              <a:t>This IP address is used for point-to-point addressing as well as BGP peer addresses.</a:t>
            </a:r>
          </a:p>
        </p:txBody>
      </p:sp>
    </p:spTree>
    <p:extLst>
      <p:ext uri="{BB962C8B-B14F-4D97-AF65-F5344CB8AC3E}">
        <p14:creationId xmlns:p14="http://schemas.microsoft.com/office/powerpoint/2010/main" val="157377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46582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Private Peering Network Design</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113</a:t>
            </a:fld>
            <a:endParaRPr lang="en-US" dirty="0"/>
          </a:p>
        </p:txBody>
      </p:sp>
      <p:sp>
        <p:nvSpPr>
          <p:cNvPr id="14" name="TextBox 13">
            <a:extLst>
              <a:ext uri="{FF2B5EF4-FFF2-40B4-BE49-F238E27FC236}">
                <a16:creationId xmlns:a16="http://schemas.microsoft.com/office/drawing/2014/main" id="{DBED742B-1407-14DA-438B-6B6C934715EC}"/>
              </a:ext>
            </a:extLst>
          </p:cNvPr>
          <p:cNvSpPr txBox="1"/>
          <p:nvPr/>
        </p:nvSpPr>
        <p:spPr>
          <a:xfrm>
            <a:off x="453663" y="1364074"/>
            <a:ext cx="10323194" cy="4031873"/>
          </a:xfrm>
          <a:prstGeom prst="rect">
            <a:avLst/>
          </a:prstGeom>
          <a:noFill/>
        </p:spPr>
        <p:txBody>
          <a:bodyPr wrap="square">
            <a:spAutoFit/>
          </a:bodyPr>
          <a:lstStyle/>
          <a:p>
            <a:pPr marL="299085" indent="-286385">
              <a:lnSpc>
                <a:spcPct val="100000"/>
              </a:lnSpc>
              <a:spcBef>
                <a:spcPts val="1155"/>
              </a:spcBef>
              <a:buFont typeface="Arial MT"/>
              <a:buChar char="•"/>
              <a:tabLst>
                <a:tab pos="299085" algn="l"/>
              </a:tabLst>
            </a:pPr>
            <a:r>
              <a:rPr lang="en-US" sz="1600" b="1" dirty="0"/>
              <a:t>BGP ASN</a:t>
            </a:r>
          </a:p>
          <a:p>
            <a:pPr marL="756285" lvl="1" indent="-286385">
              <a:spcBef>
                <a:spcPts val="1155"/>
              </a:spcBef>
              <a:buFont typeface="Wingdings" panose="05000000000000000000" pitchFamily="2" charset="2"/>
              <a:buChar char="§"/>
              <a:tabLst>
                <a:tab pos="299085" algn="l"/>
              </a:tabLst>
            </a:pPr>
            <a:r>
              <a:rPr lang="en-US" sz="1600" dirty="0"/>
              <a:t>Similar to public and private addresses there are private (64512- 65535) &amp; public ASN allocation.</a:t>
            </a:r>
          </a:p>
          <a:p>
            <a:pPr marL="756285" lvl="1" indent="-286385">
              <a:spcBef>
                <a:spcPts val="1155"/>
              </a:spcBef>
              <a:buFont typeface="Wingdings" panose="05000000000000000000" pitchFamily="2" charset="2"/>
              <a:buChar char="§"/>
              <a:tabLst>
                <a:tab pos="299085" algn="l"/>
              </a:tabLst>
            </a:pPr>
            <a:r>
              <a:rPr lang="en-US" sz="1600" dirty="0"/>
              <a:t>2-byte or 4-byte ASNs are supported.</a:t>
            </a:r>
          </a:p>
          <a:p>
            <a:pPr marL="756285" lvl="1" indent="-286385">
              <a:spcBef>
                <a:spcPts val="1155"/>
              </a:spcBef>
              <a:buFont typeface="Wingdings" panose="05000000000000000000" pitchFamily="2" charset="2"/>
              <a:buChar char="§"/>
              <a:tabLst>
                <a:tab pos="299085" algn="l"/>
              </a:tabLst>
            </a:pPr>
            <a:r>
              <a:rPr lang="en-US" sz="1600" dirty="0"/>
              <a:t>Oracle's BGP ASN for the commercial cloud is 31898.</a:t>
            </a:r>
          </a:p>
          <a:p>
            <a:pPr marL="756285" lvl="1" indent="-286385">
              <a:spcBef>
                <a:spcPts val="1155"/>
              </a:spcBef>
              <a:buFont typeface="Wingdings" panose="05000000000000000000" pitchFamily="2" charset="2"/>
              <a:buChar char="§"/>
              <a:tabLst>
                <a:tab pos="299085" algn="l"/>
              </a:tabLst>
            </a:pPr>
            <a:r>
              <a:rPr lang="en-US" sz="1600" dirty="0"/>
              <a:t>Customer can use any ASN that they comfortable using.</a:t>
            </a:r>
          </a:p>
          <a:p>
            <a:pPr marL="756285" lvl="1" indent="-286385">
              <a:spcBef>
                <a:spcPts val="1155"/>
              </a:spcBef>
              <a:buFont typeface="Arial MT"/>
              <a:buChar char="•"/>
              <a:tabLst>
                <a:tab pos="299085" algn="l"/>
              </a:tabLst>
            </a:pPr>
            <a:endParaRPr lang="en-US" sz="1600" dirty="0"/>
          </a:p>
          <a:p>
            <a:pPr marL="299085" indent="-286385">
              <a:lnSpc>
                <a:spcPct val="100000"/>
              </a:lnSpc>
              <a:spcBef>
                <a:spcPts val="1155"/>
              </a:spcBef>
              <a:buFont typeface="Arial MT"/>
              <a:buChar char="•"/>
              <a:tabLst>
                <a:tab pos="299085" algn="l"/>
              </a:tabLst>
            </a:pPr>
            <a:r>
              <a:rPr lang="en-US" sz="1600" b="1" dirty="0"/>
              <a:t>LAG Support (Cross-Connect Groups)</a:t>
            </a:r>
          </a:p>
          <a:p>
            <a:pPr marL="756285" lvl="1" indent="-286385">
              <a:spcBef>
                <a:spcPts val="1155"/>
              </a:spcBef>
              <a:buFont typeface="Wingdings" panose="05000000000000000000" pitchFamily="2" charset="2"/>
              <a:buChar char="§"/>
              <a:tabLst>
                <a:tab pos="299085" algn="l"/>
              </a:tabLst>
            </a:pPr>
            <a:r>
              <a:rPr lang="en-US" sz="1600" dirty="0"/>
              <a:t>You can aggregate multiple physical links into a single logical channel based on IEEE 802.3ad also known as LACP (Link Aggregation Control Protocol).</a:t>
            </a:r>
          </a:p>
          <a:p>
            <a:pPr marL="756285" lvl="1" indent="-286385">
              <a:spcBef>
                <a:spcPts val="1155"/>
              </a:spcBef>
              <a:buFont typeface="Wingdings" panose="05000000000000000000" pitchFamily="2" charset="2"/>
              <a:buChar char="§"/>
              <a:tabLst>
                <a:tab pos="299085" algn="l"/>
              </a:tabLst>
            </a:pPr>
            <a:r>
              <a:rPr lang="en-US" sz="1600" dirty="0"/>
              <a:t>LAG provides link level redundancy and OCI always recommend partners and customer to build LAG even with a single physical member so when we have to scale up there is no downtime.</a:t>
            </a:r>
          </a:p>
        </p:txBody>
      </p:sp>
    </p:spTree>
    <p:extLst>
      <p:ext uri="{BB962C8B-B14F-4D97-AF65-F5344CB8AC3E}">
        <p14:creationId xmlns:p14="http://schemas.microsoft.com/office/powerpoint/2010/main" val="178614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46582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Private Peering Network Design</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114</a:t>
            </a:fld>
            <a:endParaRPr lang="en-US" dirty="0"/>
          </a:p>
        </p:txBody>
      </p:sp>
      <p:sp>
        <p:nvSpPr>
          <p:cNvPr id="14" name="TextBox 13">
            <a:extLst>
              <a:ext uri="{FF2B5EF4-FFF2-40B4-BE49-F238E27FC236}">
                <a16:creationId xmlns:a16="http://schemas.microsoft.com/office/drawing/2014/main" id="{DBED742B-1407-14DA-438B-6B6C934715EC}"/>
              </a:ext>
            </a:extLst>
          </p:cNvPr>
          <p:cNvSpPr txBox="1"/>
          <p:nvPr/>
        </p:nvSpPr>
        <p:spPr>
          <a:xfrm>
            <a:off x="453663" y="1364074"/>
            <a:ext cx="10323194" cy="4549964"/>
          </a:xfrm>
          <a:prstGeom prst="rect">
            <a:avLst/>
          </a:prstGeom>
          <a:noFill/>
        </p:spPr>
        <p:txBody>
          <a:bodyPr wrap="square">
            <a:spAutoFit/>
          </a:bodyPr>
          <a:lstStyle/>
          <a:p>
            <a:pPr marL="299085" indent="-286385">
              <a:lnSpc>
                <a:spcPct val="100000"/>
              </a:lnSpc>
              <a:spcBef>
                <a:spcPts val="1155"/>
              </a:spcBef>
              <a:buFont typeface="Arial MT"/>
              <a:buChar char="•"/>
              <a:tabLst>
                <a:tab pos="299085" algn="l"/>
              </a:tabLst>
            </a:pPr>
            <a:r>
              <a:rPr lang="en-US" sz="1600" b="1" dirty="0"/>
              <a:t>BGP Authentication</a:t>
            </a:r>
          </a:p>
          <a:p>
            <a:pPr marL="756285" lvl="1" indent="-286385">
              <a:spcBef>
                <a:spcPts val="1155"/>
              </a:spcBef>
              <a:buFont typeface="Wingdings" panose="05000000000000000000" pitchFamily="2" charset="2"/>
              <a:buChar char="§"/>
              <a:tabLst>
                <a:tab pos="299085" algn="l"/>
              </a:tabLst>
            </a:pPr>
            <a:r>
              <a:rPr lang="en-US" sz="1600" dirty="0"/>
              <a:t>OCI supports BGP authentication mechanisms like Message Digest5 (MD5) algorithms. When authentication in enable any TCP segment belonging to BGP exchanged between peers is verified and accepted only if authentication is successful.</a:t>
            </a:r>
          </a:p>
          <a:p>
            <a:pPr marL="756285" lvl="1" indent="-286385">
              <a:spcBef>
                <a:spcPts val="1155"/>
              </a:spcBef>
              <a:buFont typeface="Wingdings" panose="05000000000000000000" pitchFamily="2" charset="2"/>
              <a:buChar char="§"/>
              <a:tabLst>
                <a:tab pos="299085" algn="l"/>
              </a:tabLst>
            </a:pPr>
            <a:r>
              <a:rPr lang="en-US" sz="1600" dirty="0"/>
              <a:t>Most types of authentication require administration and can disproportionately consume router resources as a result. OCI doesn't recommend using it unless customer have hardcore requirement.</a:t>
            </a:r>
          </a:p>
          <a:p>
            <a:pPr marL="756285" lvl="1" indent="-286385">
              <a:spcBef>
                <a:spcPts val="1155"/>
              </a:spcBef>
              <a:buFont typeface="Wingdings" panose="05000000000000000000" pitchFamily="2" charset="2"/>
              <a:buChar char="§"/>
              <a:tabLst>
                <a:tab pos="299085" algn="l"/>
              </a:tabLst>
            </a:pPr>
            <a:r>
              <a:rPr lang="en-US" sz="1600" dirty="0"/>
              <a:t>OCI will not use MD5 with partners.</a:t>
            </a:r>
          </a:p>
          <a:p>
            <a:pPr marL="756285" lvl="1" indent="-286385">
              <a:spcBef>
                <a:spcPts val="1155"/>
              </a:spcBef>
              <a:buFont typeface="Arial MT"/>
              <a:buChar char="•"/>
              <a:tabLst>
                <a:tab pos="299085" algn="l"/>
              </a:tabLst>
            </a:pPr>
            <a:endParaRPr lang="en-US" sz="1600" dirty="0"/>
          </a:p>
          <a:p>
            <a:pPr marL="298450" indent="-285750">
              <a:lnSpc>
                <a:spcPct val="100000"/>
              </a:lnSpc>
              <a:spcBef>
                <a:spcPts val="960"/>
              </a:spcBef>
              <a:buFont typeface="Arial" panose="020B0604020202020204" pitchFamily="34" charset="0"/>
              <a:buChar char="•"/>
            </a:pPr>
            <a:r>
              <a:rPr lang="en-US" sz="1600" b="1" dirty="0"/>
              <a:t>BGP Prefix-Acceptance</a:t>
            </a:r>
          </a:p>
          <a:p>
            <a:pPr marL="755650" lvl="1" indent="-285750">
              <a:spcBef>
                <a:spcPts val="960"/>
              </a:spcBef>
              <a:buFont typeface="Wingdings" panose="05000000000000000000" pitchFamily="2" charset="2"/>
              <a:buChar char="§"/>
            </a:pPr>
            <a:r>
              <a:rPr lang="en-US" sz="1600" dirty="0"/>
              <a:t>OCI will accept any-prefix advertise by customer over the FastConnect BGP session.</a:t>
            </a:r>
          </a:p>
          <a:p>
            <a:pPr marL="755650" lvl="1" indent="-285750">
              <a:spcBef>
                <a:spcPts val="960"/>
              </a:spcBef>
              <a:buFont typeface="Wingdings" panose="05000000000000000000" pitchFamily="2" charset="2"/>
              <a:buChar char="§"/>
            </a:pPr>
            <a:r>
              <a:rPr lang="en-US" sz="1600" dirty="0"/>
              <a:t>No restriction on prefix-length.</a:t>
            </a:r>
          </a:p>
          <a:p>
            <a:pPr marL="755650" lvl="1" indent="-285750">
              <a:spcBef>
                <a:spcPts val="960"/>
              </a:spcBef>
              <a:buFont typeface="Wingdings" panose="05000000000000000000" pitchFamily="2" charset="2"/>
              <a:buChar char="§"/>
            </a:pPr>
            <a:r>
              <a:rPr lang="en-US" sz="1600" dirty="0"/>
              <a:t>The only limit is the number of prefixes that customer can advertise over the VC/BGP session:</a:t>
            </a:r>
          </a:p>
          <a:p>
            <a:pPr marL="1212850" lvl="2" indent="-285750">
              <a:spcBef>
                <a:spcPts val="960"/>
              </a:spcBef>
              <a:buFont typeface="Courier New" panose="02070309020205020404" pitchFamily="49" charset="0"/>
              <a:buChar char="o"/>
            </a:pPr>
            <a:r>
              <a:rPr lang="en-US" sz="1600" dirty="0"/>
              <a:t>For private virtual circuits: 2000 IPv4, and 500 IPv6 prefixes.</a:t>
            </a:r>
          </a:p>
        </p:txBody>
      </p:sp>
    </p:spTree>
    <p:extLst>
      <p:ext uri="{BB962C8B-B14F-4D97-AF65-F5344CB8AC3E}">
        <p14:creationId xmlns:p14="http://schemas.microsoft.com/office/powerpoint/2010/main" val="384452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46582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Public Peering Network Design</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115</a:t>
            </a:fld>
            <a:endParaRPr lang="en-US" dirty="0"/>
          </a:p>
        </p:txBody>
      </p:sp>
      <p:sp>
        <p:nvSpPr>
          <p:cNvPr id="14" name="TextBox 13">
            <a:extLst>
              <a:ext uri="{FF2B5EF4-FFF2-40B4-BE49-F238E27FC236}">
                <a16:creationId xmlns:a16="http://schemas.microsoft.com/office/drawing/2014/main" id="{DBED742B-1407-14DA-438B-6B6C934715EC}"/>
              </a:ext>
            </a:extLst>
          </p:cNvPr>
          <p:cNvSpPr txBox="1"/>
          <p:nvPr/>
        </p:nvSpPr>
        <p:spPr>
          <a:xfrm>
            <a:off x="453663" y="1364074"/>
            <a:ext cx="10323194" cy="4514056"/>
          </a:xfrm>
          <a:prstGeom prst="rect">
            <a:avLst/>
          </a:prstGeom>
          <a:noFill/>
        </p:spPr>
        <p:txBody>
          <a:bodyPr wrap="square">
            <a:spAutoFit/>
          </a:bodyPr>
          <a:lstStyle/>
          <a:p>
            <a:pPr marL="299085" indent="-286385">
              <a:lnSpc>
                <a:spcPct val="100000"/>
              </a:lnSpc>
              <a:spcBef>
                <a:spcPts val="1300"/>
              </a:spcBef>
              <a:buClr>
                <a:srgbClr val="000000"/>
              </a:buClr>
              <a:buFont typeface="Arial MT"/>
              <a:buChar char="•"/>
              <a:tabLst>
                <a:tab pos="299085" algn="l"/>
              </a:tabLst>
            </a:pPr>
            <a:r>
              <a:rPr lang="en-US" sz="1600" b="1" dirty="0"/>
              <a:t>BGP IP address assignment</a:t>
            </a:r>
          </a:p>
          <a:p>
            <a:pPr marL="965200" marR="5080" lvl="1" indent="-343535">
              <a:lnSpc>
                <a:spcPct val="100000"/>
              </a:lnSpc>
              <a:spcBef>
                <a:spcPts val="1200"/>
              </a:spcBef>
              <a:buClr>
                <a:srgbClr val="000000"/>
              </a:buClr>
              <a:buFont typeface="Wingdings" panose="05000000000000000000" pitchFamily="2" charset="2"/>
              <a:buChar char="§"/>
              <a:tabLst>
                <a:tab pos="965200" algn="l"/>
              </a:tabLst>
            </a:pPr>
            <a:r>
              <a:rPr lang="en-US" sz="1600" dirty="0"/>
              <a:t>In contrast to FastConnect-private, Customer’s Layer 3 point-to-point interface will be part of shared Internet routing-instance instead of unique DRG routing-instance.</a:t>
            </a:r>
          </a:p>
          <a:p>
            <a:pPr marL="964565" lvl="1" indent="-342265">
              <a:lnSpc>
                <a:spcPct val="100000"/>
              </a:lnSpc>
              <a:spcBef>
                <a:spcPts val="1200"/>
              </a:spcBef>
              <a:buClr>
                <a:srgbClr val="000000"/>
              </a:buClr>
              <a:buFont typeface="Wingdings" panose="05000000000000000000" pitchFamily="2" charset="2"/>
              <a:buChar char="§"/>
              <a:tabLst>
                <a:tab pos="964565" algn="l"/>
              </a:tabLst>
            </a:pPr>
            <a:r>
              <a:rPr lang="en-US" sz="1600" dirty="0"/>
              <a:t>Because of customers are going to share same routing-instance we need to make sure that the IP addresses are unique.</a:t>
            </a:r>
          </a:p>
          <a:p>
            <a:pPr marL="964565" lvl="1" indent="-342265">
              <a:lnSpc>
                <a:spcPct val="100000"/>
              </a:lnSpc>
              <a:spcBef>
                <a:spcPts val="1200"/>
              </a:spcBef>
              <a:buClr>
                <a:srgbClr val="000000"/>
              </a:buClr>
              <a:buFont typeface="Wingdings" panose="05000000000000000000" pitchFamily="2" charset="2"/>
              <a:buChar char="§"/>
              <a:tabLst>
                <a:tab pos="964565" algn="l"/>
              </a:tabLst>
            </a:pPr>
            <a:r>
              <a:rPr lang="en-US" sz="1600" dirty="0"/>
              <a:t>OCI will assign the point-to-point IPs from range (169.254.0.0/16).</a:t>
            </a:r>
          </a:p>
          <a:p>
            <a:pPr lvl="1">
              <a:lnSpc>
                <a:spcPct val="100000"/>
              </a:lnSpc>
            </a:pPr>
            <a:endParaRPr lang="en-US" sz="1600" dirty="0"/>
          </a:p>
          <a:p>
            <a:pPr lvl="1">
              <a:lnSpc>
                <a:spcPct val="100000"/>
              </a:lnSpc>
              <a:spcBef>
                <a:spcPts val="420"/>
              </a:spcBef>
              <a:buFont typeface="Arial MT"/>
              <a:buChar char="•"/>
            </a:pPr>
            <a:endParaRPr lang="en-US" sz="1600" dirty="0"/>
          </a:p>
          <a:p>
            <a:pPr marL="298450" indent="-285750">
              <a:lnSpc>
                <a:spcPct val="100000"/>
              </a:lnSpc>
              <a:buFont typeface="Arial" panose="020B0604020202020204" pitchFamily="34" charset="0"/>
              <a:buChar char="•"/>
            </a:pPr>
            <a:r>
              <a:rPr lang="en-US" sz="1600" b="1" dirty="0"/>
              <a:t>BGP Prefix-advertisement</a:t>
            </a:r>
          </a:p>
          <a:p>
            <a:pPr marL="964565" lvl="1" indent="-342265">
              <a:lnSpc>
                <a:spcPct val="100000"/>
              </a:lnSpc>
              <a:spcBef>
                <a:spcPts val="1205"/>
              </a:spcBef>
              <a:buClr>
                <a:srgbClr val="000000"/>
              </a:buClr>
              <a:buFont typeface="Wingdings" panose="05000000000000000000" pitchFamily="2" charset="2"/>
              <a:buChar char="§"/>
              <a:tabLst>
                <a:tab pos="964565" algn="l"/>
              </a:tabLst>
            </a:pPr>
            <a:r>
              <a:rPr lang="en-US" sz="1600" dirty="0"/>
              <a:t>You can use route filtering to choose to advertise public routes used by ephemeral IP address ranges, reserved IP address ranges, and Oracle Services Network (OSN) to your on-premises network at the region, market, or global (all regions in all markets) scope.</a:t>
            </a:r>
          </a:p>
          <a:p>
            <a:pPr marL="964565" lvl="1" indent="-342265">
              <a:lnSpc>
                <a:spcPct val="100000"/>
              </a:lnSpc>
              <a:spcBef>
                <a:spcPts val="1200"/>
              </a:spcBef>
              <a:buClr>
                <a:srgbClr val="000000"/>
              </a:buClr>
              <a:buFont typeface="Wingdings" panose="05000000000000000000" pitchFamily="2" charset="2"/>
              <a:buChar char="§"/>
              <a:tabLst>
                <a:tab pos="964565" algn="l"/>
              </a:tabLst>
            </a:pPr>
            <a:r>
              <a:rPr lang="en-US" sz="1600" dirty="0"/>
              <a:t>Public prefixes will include IP ranges that covers all public services offering by OCI.</a:t>
            </a:r>
          </a:p>
          <a:p>
            <a:pPr marL="964565" lvl="1" indent="-342265">
              <a:lnSpc>
                <a:spcPct val="100000"/>
              </a:lnSpc>
              <a:spcBef>
                <a:spcPts val="1200"/>
              </a:spcBef>
              <a:buClr>
                <a:srgbClr val="000000"/>
              </a:buClr>
              <a:buFont typeface="Wingdings" panose="05000000000000000000" pitchFamily="2" charset="2"/>
              <a:buChar char="§"/>
              <a:tabLst>
                <a:tab pos="964565" algn="l"/>
              </a:tabLst>
            </a:pPr>
            <a:r>
              <a:rPr lang="en-US" sz="1600" dirty="0"/>
              <a:t>Public prefixes will also covers all the customer’s public VCN host prefixes.</a:t>
            </a:r>
          </a:p>
        </p:txBody>
      </p:sp>
    </p:spTree>
    <p:extLst>
      <p:ext uri="{BB962C8B-B14F-4D97-AF65-F5344CB8AC3E}">
        <p14:creationId xmlns:p14="http://schemas.microsoft.com/office/powerpoint/2010/main" val="175847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46582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Public Peering Network Design</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116</a:t>
            </a:fld>
            <a:endParaRPr lang="en-US" dirty="0"/>
          </a:p>
        </p:txBody>
      </p:sp>
      <p:sp>
        <p:nvSpPr>
          <p:cNvPr id="14" name="TextBox 13">
            <a:extLst>
              <a:ext uri="{FF2B5EF4-FFF2-40B4-BE49-F238E27FC236}">
                <a16:creationId xmlns:a16="http://schemas.microsoft.com/office/drawing/2014/main" id="{DBED742B-1407-14DA-438B-6B6C934715EC}"/>
              </a:ext>
            </a:extLst>
          </p:cNvPr>
          <p:cNvSpPr txBox="1"/>
          <p:nvPr/>
        </p:nvSpPr>
        <p:spPr>
          <a:xfrm>
            <a:off x="453663" y="1364074"/>
            <a:ext cx="10323194" cy="4124206"/>
          </a:xfrm>
          <a:prstGeom prst="rect">
            <a:avLst/>
          </a:prstGeom>
          <a:noFill/>
        </p:spPr>
        <p:txBody>
          <a:bodyPr wrap="square">
            <a:spAutoFit/>
          </a:bodyPr>
          <a:lstStyle/>
          <a:p>
            <a:pPr marL="354965" indent="-342265">
              <a:lnSpc>
                <a:spcPct val="100000"/>
              </a:lnSpc>
              <a:spcBef>
                <a:spcPts val="1445"/>
              </a:spcBef>
              <a:buFont typeface="Arial MT"/>
              <a:buChar char="•"/>
              <a:tabLst>
                <a:tab pos="354965" algn="l"/>
              </a:tabLst>
            </a:pPr>
            <a:r>
              <a:rPr lang="en-US" sz="1600" b="1" dirty="0"/>
              <a:t>BGP Prefix-acceptance</a:t>
            </a:r>
          </a:p>
          <a:p>
            <a:pPr marL="965200" lvl="1" indent="-342900">
              <a:lnSpc>
                <a:spcPct val="100000"/>
              </a:lnSpc>
              <a:spcBef>
                <a:spcPts val="1210"/>
              </a:spcBef>
              <a:buClr>
                <a:srgbClr val="000000"/>
              </a:buClr>
              <a:buFont typeface="Wingdings" panose="05000000000000000000" pitchFamily="2" charset="2"/>
              <a:buChar char="§"/>
              <a:tabLst>
                <a:tab pos="965200" algn="l"/>
              </a:tabLst>
            </a:pPr>
            <a:r>
              <a:rPr lang="en-US" sz="1600" dirty="0"/>
              <a:t>Customer provides list of prefixes that they want to advertise via console.</a:t>
            </a:r>
          </a:p>
          <a:p>
            <a:pPr marL="965200" lvl="1" indent="-342900">
              <a:lnSpc>
                <a:spcPct val="100000"/>
              </a:lnSpc>
              <a:spcBef>
                <a:spcPts val="1200"/>
              </a:spcBef>
              <a:buClr>
                <a:srgbClr val="000000"/>
              </a:buClr>
              <a:buFont typeface="Wingdings" panose="05000000000000000000" pitchFamily="2" charset="2"/>
              <a:buChar char="§"/>
              <a:tabLst>
                <a:tab pos="965200" algn="l"/>
              </a:tabLst>
            </a:pPr>
            <a:r>
              <a:rPr lang="en-US" sz="1600" dirty="0"/>
              <a:t>OCI accepts the public-prefixes only if prefixes are owned by customer.</a:t>
            </a:r>
          </a:p>
          <a:p>
            <a:pPr marL="965200" marR="5080" lvl="1" indent="-342900">
              <a:lnSpc>
                <a:spcPct val="100000"/>
              </a:lnSpc>
              <a:spcBef>
                <a:spcPts val="1205"/>
              </a:spcBef>
              <a:buClr>
                <a:srgbClr val="000000"/>
              </a:buClr>
              <a:buFont typeface="Wingdings" panose="05000000000000000000" pitchFamily="2" charset="2"/>
              <a:buChar char="§"/>
              <a:tabLst>
                <a:tab pos="965200" algn="l"/>
              </a:tabLst>
            </a:pPr>
            <a:r>
              <a:rPr lang="en-US" sz="1600" dirty="0"/>
              <a:t>OCI Check multiple Internet Route Registry database (Using Dyn tool) to verify who owns the prefixes before accepting the prefix from the customer.</a:t>
            </a:r>
          </a:p>
          <a:p>
            <a:pPr marL="755650" lvl="1" indent="-285750">
              <a:spcBef>
                <a:spcPts val="960"/>
              </a:spcBef>
              <a:buFont typeface="Wingdings" panose="05000000000000000000" pitchFamily="2" charset="2"/>
              <a:buChar char="§"/>
            </a:pPr>
            <a:r>
              <a:rPr lang="en-US" sz="1600" dirty="0"/>
              <a:t>There is a limit on the number of prefixes that customer can advertise over the VC/BGP session:</a:t>
            </a:r>
          </a:p>
          <a:p>
            <a:pPr marL="1212850" lvl="2" indent="-285750">
              <a:spcBef>
                <a:spcPts val="960"/>
              </a:spcBef>
              <a:buFont typeface="Courier New" panose="02070309020205020404" pitchFamily="49" charset="0"/>
              <a:buChar char="o"/>
            </a:pPr>
            <a:r>
              <a:rPr lang="en-US" sz="1600" dirty="0"/>
              <a:t>For public virtual circuits: 200 prefixes. </a:t>
            </a:r>
          </a:p>
          <a:p>
            <a:pPr lvl="1">
              <a:lnSpc>
                <a:spcPct val="100000"/>
              </a:lnSpc>
              <a:buFont typeface="Arial MT"/>
              <a:buChar char="•"/>
            </a:pPr>
            <a:endParaRPr lang="en-US" sz="1600" dirty="0"/>
          </a:p>
          <a:p>
            <a:pPr lvl="1">
              <a:lnSpc>
                <a:spcPct val="100000"/>
              </a:lnSpc>
              <a:spcBef>
                <a:spcPts val="409"/>
              </a:spcBef>
              <a:buFont typeface="Arial MT"/>
              <a:buChar char="•"/>
            </a:pPr>
            <a:endParaRPr lang="en-US" sz="1600" dirty="0"/>
          </a:p>
          <a:p>
            <a:pPr marL="354965" indent="-342265">
              <a:lnSpc>
                <a:spcPct val="100000"/>
              </a:lnSpc>
              <a:buFont typeface="Arial MT"/>
              <a:buChar char="•"/>
              <a:tabLst>
                <a:tab pos="354965" algn="l"/>
              </a:tabLst>
            </a:pPr>
            <a:r>
              <a:rPr lang="en-US" sz="1600" b="1" dirty="0"/>
              <a:t>BGP ASN</a:t>
            </a:r>
          </a:p>
          <a:p>
            <a:pPr marL="965200" lvl="1" indent="-342900">
              <a:lnSpc>
                <a:spcPct val="100000"/>
              </a:lnSpc>
              <a:spcBef>
                <a:spcPts val="1210"/>
              </a:spcBef>
              <a:buClr>
                <a:srgbClr val="000000"/>
              </a:buClr>
              <a:buFont typeface="Wingdings" panose="05000000000000000000" pitchFamily="2" charset="2"/>
              <a:buChar char="§"/>
              <a:tabLst>
                <a:tab pos="965200" algn="l"/>
              </a:tabLst>
            </a:pPr>
            <a:r>
              <a:rPr lang="en-US" sz="1600" dirty="0"/>
              <a:t>OCI will use 31898 ASN.</a:t>
            </a:r>
          </a:p>
          <a:p>
            <a:pPr marL="965200" lvl="1" indent="-342900">
              <a:lnSpc>
                <a:spcPct val="100000"/>
              </a:lnSpc>
              <a:spcBef>
                <a:spcPts val="1200"/>
              </a:spcBef>
              <a:buClr>
                <a:srgbClr val="000000"/>
              </a:buClr>
              <a:buFont typeface="Wingdings" panose="05000000000000000000" pitchFamily="2" charset="2"/>
              <a:buChar char="§"/>
              <a:tabLst>
                <a:tab pos="965200" algn="l"/>
              </a:tabLst>
            </a:pPr>
            <a:r>
              <a:rPr lang="en-US" sz="1600" dirty="0"/>
              <a:t>Customer needs public ASN to peer with OCI.</a:t>
            </a:r>
          </a:p>
        </p:txBody>
      </p:sp>
    </p:spTree>
    <p:extLst>
      <p:ext uri="{BB962C8B-B14F-4D97-AF65-F5344CB8AC3E}">
        <p14:creationId xmlns:p14="http://schemas.microsoft.com/office/powerpoint/2010/main" val="411872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2" y="504825"/>
            <a:ext cx="5052263"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DRG: ECMP (Active/Active)</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117</a:t>
            </a:fld>
            <a:endParaRPr lang="en-US" dirty="0"/>
          </a:p>
        </p:txBody>
      </p:sp>
      <p:sp>
        <p:nvSpPr>
          <p:cNvPr id="7" name="TextBox 6">
            <a:extLst>
              <a:ext uri="{FF2B5EF4-FFF2-40B4-BE49-F238E27FC236}">
                <a16:creationId xmlns:a16="http://schemas.microsoft.com/office/drawing/2014/main" id="{3BF8982B-0CA4-D40F-6D29-D0270BD30829}"/>
              </a:ext>
            </a:extLst>
          </p:cNvPr>
          <p:cNvSpPr txBox="1"/>
          <p:nvPr/>
        </p:nvSpPr>
        <p:spPr>
          <a:xfrm>
            <a:off x="424460" y="1480117"/>
            <a:ext cx="6804815" cy="1323439"/>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t>OCI Supports </a:t>
            </a:r>
            <a:r>
              <a:rPr lang="en-US" sz="1600" b="1" dirty="0"/>
              <a:t>Equal-Cost Multi-Path </a:t>
            </a:r>
            <a:r>
              <a:rPr lang="en-US" sz="1600" dirty="0"/>
              <a:t>for Active/Active load sharing and failover of network traffic between on-premise and OCI.</a:t>
            </a:r>
          </a:p>
          <a:p>
            <a:pPr marL="285750" indent="-285750">
              <a:buFont typeface="Wingdings" panose="05000000000000000000" pitchFamily="2" charset="2"/>
              <a:buChar char="Ø"/>
            </a:pPr>
            <a:endParaRPr lang="en-US" sz="1600" dirty="0"/>
          </a:p>
          <a:p>
            <a:endParaRPr lang="en-US" sz="1600" dirty="0"/>
          </a:p>
          <a:p>
            <a:pPr marL="285750" indent="-285750">
              <a:buFont typeface="Wingdings" panose="05000000000000000000" pitchFamily="2" charset="2"/>
              <a:buChar char="Ø"/>
            </a:pPr>
            <a:endParaRPr lang="en-US" sz="1600" dirty="0"/>
          </a:p>
        </p:txBody>
      </p:sp>
      <p:sp>
        <p:nvSpPr>
          <p:cNvPr id="9" name="object 4">
            <a:extLst>
              <a:ext uri="{FF2B5EF4-FFF2-40B4-BE49-F238E27FC236}">
                <a16:creationId xmlns:a16="http://schemas.microsoft.com/office/drawing/2014/main" id="{1F9D0C2E-6C56-10B0-FFD4-EC285D5C5204}"/>
              </a:ext>
            </a:extLst>
          </p:cNvPr>
          <p:cNvSpPr/>
          <p:nvPr/>
        </p:nvSpPr>
        <p:spPr>
          <a:xfrm>
            <a:off x="8143127" y="806935"/>
            <a:ext cx="3147060" cy="2141855"/>
          </a:xfrm>
          <a:custGeom>
            <a:avLst/>
            <a:gdLst/>
            <a:ahLst/>
            <a:cxnLst/>
            <a:rect l="l" t="t" r="r" b="b"/>
            <a:pathLst>
              <a:path w="3147059" h="2141855">
                <a:moveTo>
                  <a:pt x="3147045" y="0"/>
                </a:moveTo>
                <a:lnTo>
                  <a:pt x="0" y="0"/>
                </a:lnTo>
                <a:lnTo>
                  <a:pt x="0" y="2141647"/>
                </a:lnTo>
                <a:lnTo>
                  <a:pt x="3147046" y="2141647"/>
                </a:lnTo>
                <a:lnTo>
                  <a:pt x="3147046" y="2129105"/>
                </a:lnTo>
                <a:lnTo>
                  <a:pt x="25177" y="2129105"/>
                </a:lnTo>
                <a:lnTo>
                  <a:pt x="12588" y="2116451"/>
                </a:lnTo>
                <a:lnTo>
                  <a:pt x="25177" y="2116451"/>
                </a:lnTo>
                <a:lnTo>
                  <a:pt x="25176" y="25195"/>
                </a:lnTo>
                <a:lnTo>
                  <a:pt x="12588" y="25195"/>
                </a:lnTo>
                <a:lnTo>
                  <a:pt x="25176" y="12653"/>
                </a:lnTo>
                <a:lnTo>
                  <a:pt x="3147045" y="12653"/>
                </a:lnTo>
                <a:lnTo>
                  <a:pt x="3147045" y="0"/>
                </a:lnTo>
                <a:close/>
              </a:path>
              <a:path w="3147059" h="2141855">
                <a:moveTo>
                  <a:pt x="25177" y="2116451"/>
                </a:moveTo>
                <a:lnTo>
                  <a:pt x="12588" y="2116451"/>
                </a:lnTo>
                <a:lnTo>
                  <a:pt x="25177" y="2129105"/>
                </a:lnTo>
                <a:lnTo>
                  <a:pt x="25177" y="2116451"/>
                </a:lnTo>
                <a:close/>
              </a:path>
              <a:path w="3147059" h="2141855">
                <a:moveTo>
                  <a:pt x="3121869" y="2116451"/>
                </a:moveTo>
                <a:lnTo>
                  <a:pt x="25177" y="2116451"/>
                </a:lnTo>
                <a:lnTo>
                  <a:pt x="25177" y="2129105"/>
                </a:lnTo>
                <a:lnTo>
                  <a:pt x="3121869" y="2129105"/>
                </a:lnTo>
                <a:lnTo>
                  <a:pt x="3121869" y="2116451"/>
                </a:lnTo>
                <a:close/>
              </a:path>
              <a:path w="3147059" h="2141855">
                <a:moveTo>
                  <a:pt x="3121869" y="12653"/>
                </a:moveTo>
                <a:lnTo>
                  <a:pt x="3121869" y="2129105"/>
                </a:lnTo>
                <a:lnTo>
                  <a:pt x="3134513" y="2116451"/>
                </a:lnTo>
                <a:lnTo>
                  <a:pt x="3147046" y="2116451"/>
                </a:lnTo>
                <a:lnTo>
                  <a:pt x="3147045" y="25195"/>
                </a:lnTo>
                <a:lnTo>
                  <a:pt x="3134513" y="25195"/>
                </a:lnTo>
                <a:lnTo>
                  <a:pt x="3121869" y="12653"/>
                </a:lnTo>
                <a:close/>
              </a:path>
              <a:path w="3147059" h="2141855">
                <a:moveTo>
                  <a:pt x="3147046" y="2116451"/>
                </a:moveTo>
                <a:lnTo>
                  <a:pt x="3134513" y="2116451"/>
                </a:lnTo>
                <a:lnTo>
                  <a:pt x="3121869" y="2129105"/>
                </a:lnTo>
                <a:lnTo>
                  <a:pt x="3147046" y="2129105"/>
                </a:lnTo>
                <a:lnTo>
                  <a:pt x="3147046" y="2116451"/>
                </a:lnTo>
                <a:close/>
              </a:path>
              <a:path w="3147059" h="2141855">
                <a:moveTo>
                  <a:pt x="25176" y="12653"/>
                </a:moveTo>
                <a:lnTo>
                  <a:pt x="12588" y="25195"/>
                </a:lnTo>
                <a:lnTo>
                  <a:pt x="25176" y="25195"/>
                </a:lnTo>
                <a:lnTo>
                  <a:pt x="25176" y="12653"/>
                </a:lnTo>
                <a:close/>
              </a:path>
              <a:path w="3147059" h="2141855">
                <a:moveTo>
                  <a:pt x="3121869" y="12653"/>
                </a:moveTo>
                <a:lnTo>
                  <a:pt x="25176" y="12653"/>
                </a:lnTo>
                <a:lnTo>
                  <a:pt x="25176" y="25195"/>
                </a:lnTo>
                <a:lnTo>
                  <a:pt x="3121869" y="25195"/>
                </a:lnTo>
                <a:lnTo>
                  <a:pt x="3121869" y="12653"/>
                </a:lnTo>
                <a:close/>
              </a:path>
              <a:path w="3147059" h="2141855">
                <a:moveTo>
                  <a:pt x="3147045" y="12653"/>
                </a:moveTo>
                <a:lnTo>
                  <a:pt x="3121869" y="12653"/>
                </a:lnTo>
                <a:lnTo>
                  <a:pt x="3134513" y="25195"/>
                </a:lnTo>
                <a:lnTo>
                  <a:pt x="3147045" y="25195"/>
                </a:lnTo>
                <a:lnTo>
                  <a:pt x="3147045" y="12653"/>
                </a:lnTo>
                <a:close/>
              </a:path>
            </a:pathLst>
          </a:custGeom>
          <a:solidFill>
            <a:srgbClr val="7E7E7E"/>
          </a:solidFill>
        </p:spPr>
        <p:txBody>
          <a:bodyPr wrap="square" lIns="0" tIns="0" rIns="0" bIns="0" rtlCol="0"/>
          <a:lstStyle/>
          <a:p>
            <a:endParaRPr/>
          </a:p>
        </p:txBody>
      </p:sp>
      <p:sp>
        <p:nvSpPr>
          <p:cNvPr id="10" name="object 5">
            <a:extLst>
              <a:ext uri="{FF2B5EF4-FFF2-40B4-BE49-F238E27FC236}">
                <a16:creationId xmlns:a16="http://schemas.microsoft.com/office/drawing/2014/main" id="{FC366385-F262-52A6-18EF-12663A972E75}"/>
              </a:ext>
            </a:extLst>
          </p:cNvPr>
          <p:cNvSpPr txBox="1"/>
          <p:nvPr/>
        </p:nvSpPr>
        <p:spPr>
          <a:xfrm>
            <a:off x="9309765" y="818367"/>
            <a:ext cx="842644" cy="217804"/>
          </a:xfrm>
          <a:prstGeom prst="rect">
            <a:avLst/>
          </a:prstGeom>
        </p:spPr>
        <p:txBody>
          <a:bodyPr vert="horz" wrap="square" lIns="0" tIns="13335" rIns="0" bIns="0" rtlCol="0">
            <a:spAutoFit/>
          </a:bodyPr>
          <a:lstStyle/>
          <a:p>
            <a:pPr marL="12700">
              <a:lnSpc>
                <a:spcPct val="100000"/>
              </a:lnSpc>
              <a:spcBef>
                <a:spcPts val="105"/>
              </a:spcBef>
            </a:pPr>
            <a:r>
              <a:rPr sz="1250" b="1" dirty="0">
                <a:latin typeface="Calibri"/>
                <a:cs typeface="Calibri"/>
              </a:rPr>
              <a:t>OCI</a:t>
            </a:r>
            <a:r>
              <a:rPr sz="1250" b="1" spc="-25" dirty="0">
                <a:latin typeface="Calibri"/>
                <a:cs typeface="Calibri"/>
              </a:rPr>
              <a:t> </a:t>
            </a:r>
            <a:r>
              <a:rPr sz="1250" b="1" spc="-10" dirty="0">
                <a:latin typeface="Calibri"/>
                <a:cs typeface="Calibri"/>
              </a:rPr>
              <a:t>Ashburn</a:t>
            </a:r>
            <a:endParaRPr sz="1250">
              <a:latin typeface="Calibri"/>
              <a:cs typeface="Calibri"/>
            </a:endParaRPr>
          </a:p>
        </p:txBody>
      </p:sp>
      <p:grpSp>
        <p:nvGrpSpPr>
          <p:cNvPr id="11" name="object 6">
            <a:extLst>
              <a:ext uri="{FF2B5EF4-FFF2-40B4-BE49-F238E27FC236}">
                <a16:creationId xmlns:a16="http://schemas.microsoft.com/office/drawing/2014/main" id="{6F06CE91-FA3F-DB63-7B1C-D360B52C7A1A}"/>
              </a:ext>
            </a:extLst>
          </p:cNvPr>
          <p:cNvGrpSpPr/>
          <p:nvPr/>
        </p:nvGrpSpPr>
        <p:grpSpPr>
          <a:xfrm>
            <a:off x="9255104" y="1163847"/>
            <a:ext cx="923290" cy="723265"/>
            <a:chOff x="9255104" y="1163847"/>
            <a:chExt cx="923290" cy="723265"/>
          </a:xfrm>
        </p:grpSpPr>
        <p:sp>
          <p:nvSpPr>
            <p:cNvPr id="12" name="object 7">
              <a:extLst>
                <a:ext uri="{FF2B5EF4-FFF2-40B4-BE49-F238E27FC236}">
                  <a16:creationId xmlns:a16="http://schemas.microsoft.com/office/drawing/2014/main" id="{2275C7FF-B368-32BE-68C7-58FDBA213486}"/>
                </a:ext>
              </a:extLst>
            </p:cNvPr>
            <p:cNvSpPr/>
            <p:nvPr/>
          </p:nvSpPr>
          <p:spPr>
            <a:xfrm>
              <a:off x="9263496" y="1172331"/>
              <a:ext cx="906780" cy="705485"/>
            </a:xfrm>
            <a:custGeom>
              <a:avLst/>
              <a:gdLst/>
              <a:ahLst/>
              <a:cxnLst/>
              <a:rect l="l" t="t" r="r" b="b"/>
              <a:pathLst>
                <a:path w="906779" h="705485">
                  <a:moveTo>
                    <a:pt x="906365" y="0"/>
                  </a:moveTo>
                  <a:lnTo>
                    <a:pt x="0" y="0"/>
                  </a:lnTo>
                  <a:lnTo>
                    <a:pt x="0" y="705483"/>
                  </a:lnTo>
                  <a:lnTo>
                    <a:pt x="906365" y="705483"/>
                  </a:lnTo>
                  <a:lnTo>
                    <a:pt x="906365" y="0"/>
                  </a:lnTo>
                  <a:close/>
                </a:path>
              </a:pathLst>
            </a:custGeom>
            <a:solidFill>
              <a:srgbClr val="FFFFFF"/>
            </a:solidFill>
          </p:spPr>
          <p:txBody>
            <a:bodyPr wrap="square" lIns="0" tIns="0" rIns="0" bIns="0" rtlCol="0"/>
            <a:lstStyle/>
            <a:p>
              <a:endParaRPr/>
            </a:p>
          </p:txBody>
        </p:sp>
        <p:sp>
          <p:nvSpPr>
            <p:cNvPr id="14" name="object 8">
              <a:extLst>
                <a:ext uri="{FF2B5EF4-FFF2-40B4-BE49-F238E27FC236}">
                  <a16:creationId xmlns:a16="http://schemas.microsoft.com/office/drawing/2014/main" id="{F1B2F874-71F8-02D5-EAB1-A9C45DC6D7F5}"/>
                </a:ext>
              </a:extLst>
            </p:cNvPr>
            <p:cNvSpPr/>
            <p:nvPr/>
          </p:nvSpPr>
          <p:spPr>
            <a:xfrm>
              <a:off x="9255100" y="1163853"/>
              <a:ext cx="923290" cy="723265"/>
            </a:xfrm>
            <a:custGeom>
              <a:avLst/>
              <a:gdLst/>
              <a:ahLst/>
              <a:cxnLst/>
              <a:rect l="l" t="t" r="r" b="b"/>
              <a:pathLst>
                <a:path w="923290" h="723264">
                  <a:moveTo>
                    <a:pt x="16776" y="411619"/>
                  </a:moveTo>
                  <a:lnTo>
                    <a:pt x="0" y="411619"/>
                  </a:lnTo>
                  <a:lnTo>
                    <a:pt x="0" y="545998"/>
                  </a:lnTo>
                  <a:lnTo>
                    <a:pt x="16776" y="545998"/>
                  </a:lnTo>
                  <a:lnTo>
                    <a:pt x="16776" y="411619"/>
                  </a:lnTo>
                  <a:close/>
                </a:path>
                <a:path w="923290" h="723264">
                  <a:moveTo>
                    <a:pt x="16776" y="210045"/>
                  </a:moveTo>
                  <a:lnTo>
                    <a:pt x="0" y="210045"/>
                  </a:lnTo>
                  <a:lnTo>
                    <a:pt x="0" y="344424"/>
                  </a:lnTo>
                  <a:lnTo>
                    <a:pt x="16776" y="344424"/>
                  </a:lnTo>
                  <a:lnTo>
                    <a:pt x="16776" y="210045"/>
                  </a:lnTo>
                  <a:close/>
                </a:path>
                <a:path w="923290" h="723264">
                  <a:moveTo>
                    <a:pt x="16776" y="8483"/>
                  </a:moveTo>
                  <a:lnTo>
                    <a:pt x="0" y="8483"/>
                  </a:lnTo>
                  <a:lnTo>
                    <a:pt x="0" y="142862"/>
                  </a:lnTo>
                  <a:lnTo>
                    <a:pt x="16776" y="142862"/>
                  </a:lnTo>
                  <a:lnTo>
                    <a:pt x="16776" y="8483"/>
                  </a:lnTo>
                  <a:close/>
                </a:path>
                <a:path w="923290" h="723264">
                  <a:moveTo>
                    <a:pt x="41960" y="705573"/>
                  </a:moveTo>
                  <a:lnTo>
                    <a:pt x="16776" y="705573"/>
                  </a:lnTo>
                  <a:lnTo>
                    <a:pt x="12382" y="705573"/>
                  </a:lnTo>
                  <a:lnTo>
                    <a:pt x="12382" y="705116"/>
                  </a:lnTo>
                  <a:lnTo>
                    <a:pt x="16776" y="705116"/>
                  </a:lnTo>
                  <a:lnTo>
                    <a:pt x="16776" y="613638"/>
                  </a:lnTo>
                  <a:lnTo>
                    <a:pt x="0" y="613638"/>
                  </a:lnTo>
                  <a:lnTo>
                    <a:pt x="0" y="705116"/>
                  </a:lnTo>
                  <a:lnTo>
                    <a:pt x="0" y="714006"/>
                  </a:lnTo>
                  <a:lnTo>
                    <a:pt x="0" y="722909"/>
                  </a:lnTo>
                  <a:lnTo>
                    <a:pt x="41960" y="722909"/>
                  </a:lnTo>
                  <a:lnTo>
                    <a:pt x="41960" y="714006"/>
                  </a:lnTo>
                  <a:lnTo>
                    <a:pt x="12382" y="714006"/>
                  </a:lnTo>
                  <a:lnTo>
                    <a:pt x="12382" y="709574"/>
                  </a:lnTo>
                  <a:lnTo>
                    <a:pt x="16776" y="713968"/>
                  </a:lnTo>
                  <a:lnTo>
                    <a:pt x="41960" y="713968"/>
                  </a:lnTo>
                  <a:lnTo>
                    <a:pt x="41960" y="705573"/>
                  </a:lnTo>
                  <a:close/>
                </a:path>
                <a:path w="923290" h="723264">
                  <a:moveTo>
                    <a:pt x="209804" y="88"/>
                  </a:moveTo>
                  <a:lnTo>
                    <a:pt x="75526" y="88"/>
                  </a:lnTo>
                  <a:lnTo>
                    <a:pt x="75526" y="16878"/>
                  </a:lnTo>
                  <a:lnTo>
                    <a:pt x="209804" y="16878"/>
                  </a:lnTo>
                  <a:lnTo>
                    <a:pt x="209804" y="88"/>
                  </a:lnTo>
                  <a:close/>
                </a:path>
                <a:path w="923290" h="723264">
                  <a:moveTo>
                    <a:pt x="243370" y="705573"/>
                  </a:moveTo>
                  <a:lnTo>
                    <a:pt x="109093" y="705573"/>
                  </a:lnTo>
                  <a:lnTo>
                    <a:pt x="109093" y="722363"/>
                  </a:lnTo>
                  <a:lnTo>
                    <a:pt x="243370" y="722363"/>
                  </a:lnTo>
                  <a:lnTo>
                    <a:pt x="243370" y="705573"/>
                  </a:lnTo>
                  <a:close/>
                </a:path>
                <a:path w="923290" h="723264">
                  <a:moveTo>
                    <a:pt x="411213" y="88"/>
                  </a:moveTo>
                  <a:lnTo>
                    <a:pt x="276948" y="88"/>
                  </a:lnTo>
                  <a:lnTo>
                    <a:pt x="276948" y="16878"/>
                  </a:lnTo>
                  <a:lnTo>
                    <a:pt x="411213" y="16878"/>
                  </a:lnTo>
                  <a:lnTo>
                    <a:pt x="411213" y="88"/>
                  </a:lnTo>
                  <a:close/>
                </a:path>
                <a:path w="923290" h="723264">
                  <a:moveTo>
                    <a:pt x="444792" y="705573"/>
                  </a:moveTo>
                  <a:lnTo>
                    <a:pt x="310515" y="705573"/>
                  </a:lnTo>
                  <a:lnTo>
                    <a:pt x="310515" y="722363"/>
                  </a:lnTo>
                  <a:lnTo>
                    <a:pt x="444792" y="722363"/>
                  </a:lnTo>
                  <a:lnTo>
                    <a:pt x="444792" y="705573"/>
                  </a:lnTo>
                  <a:close/>
                </a:path>
                <a:path w="923290" h="723264">
                  <a:moveTo>
                    <a:pt x="612635" y="88"/>
                  </a:moveTo>
                  <a:lnTo>
                    <a:pt x="478358" y="88"/>
                  </a:lnTo>
                  <a:lnTo>
                    <a:pt x="478358" y="16878"/>
                  </a:lnTo>
                  <a:lnTo>
                    <a:pt x="612635" y="16878"/>
                  </a:lnTo>
                  <a:lnTo>
                    <a:pt x="612635" y="88"/>
                  </a:lnTo>
                  <a:close/>
                </a:path>
                <a:path w="923290" h="723264">
                  <a:moveTo>
                    <a:pt x="646201" y="705573"/>
                  </a:moveTo>
                  <a:lnTo>
                    <a:pt x="511924" y="705573"/>
                  </a:lnTo>
                  <a:lnTo>
                    <a:pt x="511924" y="722363"/>
                  </a:lnTo>
                  <a:lnTo>
                    <a:pt x="646201" y="722363"/>
                  </a:lnTo>
                  <a:lnTo>
                    <a:pt x="646201" y="705573"/>
                  </a:lnTo>
                  <a:close/>
                </a:path>
                <a:path w="923290" h="723264">
                  <a:moveTo>
                    <a:pt x="814044" y="88"/>
                  </a:moveTo>
                  <a:lnTo>
                    <a:pt x="679767" y="88"/>
                  </a:lnTo>
                  <a:lnTo>
                    <a:pt x="679767" y="16878"/>
                  </a:lnTo>
                  <a:lnTo>
                    <a:pt x="814044" y="16878"/>
                  </a:lnTo>
                  <a:lnTo>
                    <a:pt x="814044" y="88"/>
                  </a:lnTo>
                  <a:close/>
                </a:path>
                <a:path w="923290" h="723264">
                  <a:moveTo>
                    <a:pt x="847623" y="705573"/>
                  </a:moveTo>
                  <a:lnTo>
                    <a:pt x="713346" y="705573"/>
                  </a:lnTo>
                  <a:lnTo>
                    <a:pt x="713346" y="722363"/>
                  </a:lnTo>
                  <a:lnTo>
                    <a:pt x="847623" y="722363"/>
                  </a:lnTo>
                  <a:lnTo>
                    <a:pt x="847623" y="705573"/>
                  </a:lnTo>
                  <a:close/>
                </a:path>
                <a:path w="923290" h="723264">
                  <a:moveTo>
                    <a:pt x="923150" y="579589"/>
                  </a:moveTo>
                  <a:lnTo>
                    <a:pt x="906360" y="579589"/>
                  </a:lnTo>
                  <a:lnTo>
                    <a:pt x="906360" y="713968"/>
                  </a:lnTo>
                  <a:lnTo>
                    <a:pt x="923150" y="713968"/>
                  </a:lnTo>
                  <a:lnTo>
                    <a:pt x="923150" y="579589"/>
                  </a:lnTo>
                  <a:close/>
                </a:path>
                <a:path w="923290" h="723264">
                  <a:moveTo>
                    <a:pt x="923150" y="378028"/>
                  </a:moveTo>
                  <a:lnTo>
                    <a:pt x="906360" y="378028"/>
                  </a:lnTo>
                  <a:lnTo>
                    <a:pt x="906360" y="512406"/>
                  </a:lnTo>
                  <a:lnTo>
                    <a:pt x="923150" y="512406"/>
                  </a:lnTo>
                  <a:lnTo>
                    <a:pt x="923150" y="378028"/>
                  </a:lnTo>
                  <a:close/>
                </a:path>
                <a:path w="923290" h="723264">
                  <a:moveTo>
                    <a:pt x="923150" y="176453"/>
                  </a:moveTo>
                  <a:lnTo>
                    <a:pt x="906360" y="176453"/>
                  </a:lnTo>
                  <a:lnTo>
                    <a:pt x="906360" y="310832"/>
                  </a:lnTo>
                  <a:lnTo>
                    <a:pt x="923150" y="310832"/>
                  </a:lnTo>
                  <a:lnTo>
                    <a:pt x="923150" y="176453"/>
                  </a:lnTo>
                  <a:close/>
                </a:path>
                <a:path w="923290" h="723264">
                  <a:moveTo>
                    <a:pt x="923150" y="0"/>
                  </a:moveTo>
                  <a:lnTo>
                    <a:pt x="914387" y="0"/>
                  </a:lnTo>
                  <a:lnTo>
                    <a:pt x="914387" y="16510"/>
                  </a:lnTo>
                  <a:lnTo>
                    <a:pt x="910577" y="16510"/>
                  </a:lnTo>
                  <a:lnTo>
                    <a:pt x="910577" y="12700"/>
                  </a:lnTo>
                  <a:lnTo>
                    <a:pt x="914387" y="16510"/>
                  </a:lnTo>
                  <a:lnTo>
                    <a:pt x="914387" y="0"/>
                  </a:lnTo>
                  <a:lnTo>
                    <a:pt x="881189" y="0"/>
                  </a:lnTo>
                  <a:lnTo>
                    <a:pt x="881189" y="8890"/>
                  </a:lnTo>
                  <a:lnTo>
                    <a:pt x="881189" y="16510"/>
                  </a:lnTo>
                  <a:lnTo>
                    <a:pt x="906360" y="16510"/>
                  </a:lnTo>
                  <a:lnTo>
                    <a:pt x="906360" y="109258"/>
                  </a:lnTo>
                  <a:lnTo>
                    <a:pt x="923150" y="109258"/>
                  </a:lnTo>
                  <a:lnTo>
                    <a:pt x="923150" y="16878"/>
                  </a:lnTo>
                  <a:lnTo>
                    <a:pt x="923150" y="16510"/>
                  </a:lnTo>
                  <a:lnTo>
                    <a:pt x="923150" y="8890"/>
                  </a:lnTo>
                  <a:lnTo>
                    <a:pt x="923150" y="8483"/>
                  </a:lnTo>
                  <a:lnTo>
                    <a:pt x="923150" y="0"/>
                  </a:lnTo>
                  <a:close/>
                </a:path>
              </a:pathLst>
            </a:custGeom>
            <a:solidFill>
              <a:srgbClr val="FF0000"/>
            </a:solidFill>
          </p:spPr>
          <p:txBody>
            <a:bodyPr wrap="square" lIns="0" tIns="0" rIns="0" bIns="0" rtlCol="0"/>
            <a:lstStyle/>
            <a:p>
              <a:endParaRPr/>
            </a:p>
          </p:txBody>
        </p:sp>
      </p:grpSp>
      <p:sp>
        <p:nvSpPr>
          <p:cNvPr id="15" name="object 9">
            <a:extLst>
              <a:ext uri="{FF2B5EF4-FFF2-40B4-BE49-F238E27FC236}">
                <a16:creationId xmlns:a16="http://schemas.microsoft.com/office/drawing/2014/main" id="{15998918-DCC1-3AAE-5771-88E380A3AFC7}"/>
              </a:ext>
            </a:extLst>
          </p:cNvPr>
          <p:cNvSpPr txBox="1"/>
          <p:nvPr/>
        </p:nvSpPr>
        <p:spPr>
          <a:xfrm>
            <a:off x="9263495" y="1338802"/>
            <a:ext cx="906780" cy="348615"/>
          </a:xfrm>
          <a:prstGeom prst="rect">
            <a:avLst/>
          </a:prstGeom>
        </p:spPr>
        <p:txBody>
          <a:bodyPr vert="horz" wrap="square" lIns="0" tIns="12065" rIns="0" bIns="0" rtlCol="0">
            <a:spAutoFit/>
          </a:bodyPr>
          <a:lstStyle/>
          <a:p>
            <a:pPr marL="191770" marR="174625" indent="92710">
              <a:lnSpc>
                <a:spcPct val="100899"/>
              </a:lnSpc>
              <a:spcBef>
                <a:spcPts val="95"/>
              </a:spcBef>
            </a:pPr>
            <a:r>
              <a:rPr sz="1050" dirty="0">
                <a:latin typeface="Calibri"/>
                <a:cs typeface="Calibri"/>
              </a:rPr>
              <a:t>VCN</a:t>
            </a:r>
            <a:r>
              <a:rPr sz="1050" spc="25" dirty="0">
                <a:latin typeface="Calibri"/>
                <a:cs typeface="Calibri"/>
              </a:rPr>
              <a:t> </a:t>
            </a:r>
            <a:r>
              <a:rPr sz="1050" spc="-50" dirty="0">
                <a:latin typeface="Calibri"/>
                <a:cs typeface="Calibri"/>
              </a:rPr>
              <a:t>A</a:t>
            </a:r>
            <a:r>
              <a:rPr sz="1050" spc="-10" dirty="0">
                <a:latin typeface="Calibri"/>
                <a:cs typeface="Calibri"/>
              </a:rPr>
              <a:t> 10.0.0/24</a:t>
            </a:r>
            <a:endParaRPr sz="1050">
              <a:latin typeface="Calibri"/>
              <a:cs typeface="Calibri"/>
            </a:endParaRPr>
          </a:p>
        </p:txBody>
      </p:sp>
      <p:grpSp>
        <p:nvGrpSpPr>
          <p:cNvPr id="16" name="object 10">
            <a:extLst>
              <a:ext uri="{FF2B5EF4-FFF2-40B4-BE49-F238E27FC236}">
                <a16:creationId xmlns:a16="http://schemas.microsoft.com/office/drawing/2014/main" id="{60466B24-778B-C2DC-8CCF-F6320B78F1A2}"/>
              </a:ext>
            </a:extLst>
          </p:cNvPr>
          <p:cNvGrpSpPr/>
          <p:nvPr/>
        </p:nvGrpSpPr>
        <p:grpSpPr>
          <a:xfrm>
            <a:off x="8649372" y="4321253"/>
            <a:ext cx="2741930" cy="1046480"/>
            <a:chOff x="8649372" y="4321253"/>
            <a:chExt cx="2741930" cy="1046480"/>
          </a:xfrm>
        </p:grpSpPr>
        <p:sp>
          <p:nvSpPr>
            <p:cNvPr id="17" name="object 11">
              <a:extLst>
                <a:ext uri="{FF2B5EF4-FFF2-40B4-BE49-F238E27FC236}">
                  <a16:creationId xmlns:a16="http://schemas.microsoft.com/office/drawing/2014/main" id="{B60ACFBB-AF7B-4A91-91D9-58FE9DD404CD}"/>
                </a:ext>
              </a:extLst>
            </p:cNvPr>
            <p:cNvSpPr/>
            <p:nvPr/>
          </p:nvSpPr>
          <p:spPr>
            <a:xfrm>
              <a:off x="8661960" y="4333873"/>
              <a:ext cx="2716530" cy="1021080"/>
            </a:xfrm>
            <a:custGeom>
              <a:avLst/>
              <a:gdLst/>
              <a:ahLst/>
              <a:cxnLst/>
              <a:rect l="l" t="t" r="r" b="b"/>
              <a:pathLst>
                <a:path w="2716529" h="1021079">
                  <a:moveTo>
                    <a:pt x="2716410" y="0"/>
                  </a:moveTo>
                  <a:lnTo>
                    <a:pt x="0" y="0"/>
                  </a:lnTo>
                  <a:lnTo>
                    <a:pt x="0" y="1020969"/>
                  </a:lnTo>
                  <a:lnTo>
                    <a:pt x="2716410" y="1020969"/>
                  </a:lnTo>
                  <a:lnTo>
                    <a:pt x="2716410" y="0"/>
                  </a:lnTo>
                  <a:close/>
                </a:path>
              </a:pathLst>
            </a:custGeom>
            <a:solidFill>
              <a:srgbClr val="D7D7D7"/>
            </a:solidFill>
          </p:spPr>
          <p:txBody>
            <a:bodyPr wrap="square" lIns="0" tIns="0" rIns="0" bIns="0" rtlCol="0"/>
            <a:lstStyle/>
            <a:p>
              <a:endParaRPr/>
            </a:p>
          </p:txBody>
        </p:sp>
        <p:sp>
          <p:nvSpPr>
            <p:cNvPr id="18" name="object 12">
              <a:extLst>
                <a:ext uri="{FF2B5EF4-FFF2-40B4-BE49-F238E27FC236}">
                  <a16:creationId xmlns:a16="http://schemas.microsoft.com/office/drawing/2014/main" id="{CDF4148E-268D-AE4A-05DD-A0F6A5CD9F8C}"/>
                </a:ext>
              </a:extLst>
            </p:cNvPr>
            <p:cNvSpPr/>
            <p:nvPr/>
          </p:nvSpPr>
          <p:spPr>
            <a:xfrm>
              <a:off x="8649372" y="4321253"/>
              <a:ext cx="2741930" cy="1046480"/>
            </a:xfrm>
            <a:custGeom>
              <a:avLst/>
              <a:gdLst/>
              <a:ahLst/>
              <a:cxnLst/>
              <a:rect l="l" t="t" r="r" b="b"/>
              <a:pathLst>
                <a:path w="2741929" h="1046479">
                  <a:moveTo>
                    <a:pt x="2741508" y="0"/>
                  </a:moveTo>
                  <a:lnTo>
                    <a:pt x="0" y="0"/>
                  </a:lnTo>
                  <a:lnTo>
                    <a:pt x="0" y="1046131"/>
                  </a:lnTo>
                  <a:lnTo>
                    <a:pt x="2741509" y="1046131"/>
                  </a:lnTo>
                  <a:lnTo>
                    <a:pt x="2741509" y="1033589"/>
                  </a:lnTo>
                  <a:lnTo>
                    <a:pt x="25176" y="1033589"/>
                  </a:lnTo>
                  <a:lnTo>
                    <a:pt x="12588" y="1020935"/>
                  </a:lnTo>
                  <a:lnTo>
                    <a:pt x="25176" y="1020935"/>
                  </a:lnTo>
                  <a:lnTo>
                    <a:pt x="25176" y="25195"/>
                  </a:lnTo>
                  <a:lnTo>
                    <a:pt x="12588" y="25195"/>
                  </a:lnTo>
                  <a:lnTo>
                    <a:pt x="25176" y="12541"/>
                  </a:lnTo>
                  <a:lnTo>
                    <a:pt x="2741508" y="12541"/>
                  </a:lnTo>
                  <a:lnTo>
                    <a:pt x="2741508" y="0"/>
                  </a:lnTo>
                  <a:close/>
                </a:path>
                <a:path w="2741929" h="1046479">
                  <a:moveTo>
                    <a:pt x="25176" y="1020935"/>
                  </a:moveTo>
                  <a:lnTo>
                    <a:pt x="12588" y="1020935"/>
                  </a:lnTo>
                  <a:lnTo>
                    <a:pt x="25176" y="1033589"/>
                  </a:lnTo>
                  <a:lnTo>
                    <a:pt x="25176" y="1020935"/>
                  </a:lnTo>
                  <a:close/>
                </a:path>
                <a:path w="2741929" h="1046479">
                  <a:moveTo>
                    <a:pt x="2716332" y="1020935"/>
                  </a:moveTo>
                  <a:lnTo>
                    <a:pt x="25176" y="1020935"/>
                  </a:lnTo>
                  <a:lnTo>
                    <a:pt x="25176" y="1033589"/>
                  </a:lnTo>
                  <a:lnTo>
                    <a:pt x="2716332" y="1033589"/>
                  </a:lnTo>
                  <a:lnTo>
                    <a:pt x="2716332" y="1020935"/>
                  </a:lnTo>
                  <a:close/>
                </a:path>
                <a:path w="2741929" h="1046479">
                  <a:moveTo>
                    <a:pt x="2716332" y="12541"/>
                  </a:moveTo>
                  <a:lnTo>
                    <a:pt x="2716332" y="1033589"/>
                  </a:lnTo>
                  <a:lnTo>
                    <a:pt x="2728976" y="1020935"/>
                  </a:lnTo>
                  <a:lnTo>
                    <a:pt x="2741509" y="1020935"/>
                  </a:lnTo>
                  <a:lnTo>
                    <a:pt x="2741508" y="25195"/>
                  </a:lnTo>
                  <a:lnTo>
                    <a:pt x="2728976" y="25195"/>
                  </a:lnTo>
                  <a:lnTo>
                    <a:pt x="2716332" y="12541"/>
                  </a:lnTo>
                  <a:close/>
                </a:path>
                <a:path w="2741929" h="1046479">
                  <a:moveTo>
                    <a:pt x="2741509" y="1020935"/>
                  </a:moveTo>
                  <a:lnTo>
                    <a:pt x="2728976" y="1020935"/>
                  </a:lnTo>
                  <a:lnTo>
                    <a:pt x="2716332" y="1033589"/>
                  </a:lnTo>
                  <a:lnTo>
                    <a:pt x="2741509" y="1033589"/>
                  </a:lnTo>
                  <a:lnTo>
                    <a:pt x="2741509" y="1020935"/>
                  </a:lnTo>
                  <a:close/>
                </a:path>
                <a:path w="2741929" h="1046479">
                  <a:moveTo>
                    <a:pt x="25176" y="12541"/>
                  </a:moveTo>
                  <a:lnTo>
                    <a:pt x="12588" y="25195"/>
                  </a:lnTo>
                  <a:lnTo>
                    <a:pt x="25176" y="25195"/>
                  </a:lnTo>
                  <a:lnTo>
                    <a:pt x="25176" y="12541"/>
                  </a:lnTo>
                  <a:close/>
                </a:path>
                <a:path w="2741929" h="1046479">
                  <a:moveTo>
                    <a:pt x="2716332" y="12541"/>
                  </a:moveTo>
                  <a:lnTo>
                    <a:pt x="25176" y="12541"/>
                  </a:lnTo>
                  <a:lnTo>
                    <a:pt x="25176" y="25195"/>
                  </a:lnTo>
                  <a:lnTo>
                    <a:pt x="2716332" y="25195"/>
                  </a:lnTo>
                  <a:lnTo>
                    <a:pt x="2716332" y="12541"/>
                  </a:lnTo>
                  <a:close/>
                </a:path>
                <a:path w="2741929" h="1046479">
                  <a:moveTo>
                    <a:pt x="2741508" y="12541"/>
                  </a:moveTo>
                  <a:lnTo>
                    <a:pt x="2716332" y="12541"/>
                  </a:lnTo>
                  <a:lnTo>
                    <a:pt x="2728976" y="25195"/>
                  </a:lnTo>
                  <a:lnTo>
                    <a:pt x="2741508" y="25195"/>
                  </a:lnTo>
                  <a:lnTo>
                    <a:pt x="2741508" y="12541"/>
                  </a:lnTo>
                  <a:close/>
                </a:path>
              </a:pathLst>
            </a:custGeom>
            <a:solidFill>
              <a:srgbClr val="7E7E7E"/>
            </a:solidFill>
          </p:spPr>
          <p:txBody>
            <a:bodyPr wrap="square" lIns="0" tIns="0" rIns="0" bIns="0" rtlCol="0"/>
            <a:lstStyle/>
            <a:p>
              <a:endParaRPr/>
            </a:p>
          </p:txBody>
        </p:sp>
      </p:grpSp>
      <p:sp>
        <p:nvSpPr>
          <p:cNvPr id="19" name="object 13">
            <a:extLst>
              <a:ext uri="{FF2B5EF4-FFF2-40B4-BE49-F238E27FC236}">
                <a16:creationId xmlns:a16="http://schemas.microsoft.com/office/drawing/2014/main" id="{CB294C9C-AC0E-9650-2F29-47DAD36472AB}"/>
              </a:ext>
            </a:extLst>
          </p:cNvPr>
          <p:cNvSpPr txBox="1"/>
          <p:nvPr/>
        </p:nvSpPr>
        <p:spPr>
          <a:xfrm>
            <a:off x="9295555" y="4885762"/>
            <a:ext cx="1456690" cy="405765"/>
          </a:xfrm>
          <a:prstGeom prst="rect">
            <a:avLst/>
          </a:prstGeom>
        </p:spPr>
        <p:txBody>
          <a:bodyPr vert="horz" wrap="square" lIns="0" tIns="22225" rIns="0" bIns="0" rtlCol="0">
            <a:spAutoFit/>
          </a:bodyPr>
          <a:lstStyle/>
          <a:p>
            <a:pPr marL="385445" marR="5080" indent="-373380">
              <a:lnSpc>
                <a:spcPts val="1480"/>
              </a:lnSpc>
              <a:spcBef>
                <a:spcPts val="175"/>
              </a:spcBef>
            </a:pPr>
            <a:r>
              <a:rPr sz="1250" b="1" spc="-10" dirty="0">
                <a:latin typeface="Calibri"/>
                <a:cs typeface="Calibri"/>
              </a:rPr>
              <a:t>Customer</a:t>
            </a:r>
            <a:r>
              <a:rPr sz="1250" b="1" spc="-15" dirty="0">
                <a:latin typeface="Calibri"/>
                <a:cs typeface="Calibri"/>
              </a:rPr>
              <a:t> </a:t>
            </a:r>
            <a:r>
              <a:rPr sz="1250" b="1" spc="-20" dirty="0">
                <a:latin typeface="Calibri"/>
                <a:cs typeface="Calibri"/>
              </a:rPr>
              <a:t>On-</a:t>
            </a:r>
            <a:r>
              <a:rPr sz="1250" b="1" spc="-10" dirty="0">
                <a:latin typeface="Calibri"/>
                <a:cs typeface="Calibri"/>
              </a:rPr>
              <a:t>premise Location</a:t>
            </a:r>
            <a:r>
              <a:rPr sz="1250" b="1" spc="-60" dirty="0">
                <a:latin typeface="Calibri"/>
                <a:cs typeface="Calibri"/>
              </a:rPr>
              <a:t> </a:t>
            </a:r>
            <a:r>
              <a:rPr sz="1250" b="1" spc="-50" dirty="0">
                <a:latin typeface="Calibri"/>
                <a:cs typeface="Calibri"/>
              </a:rPr>
              <a:t>A</a:t>
            </a:r>
            <a:endParaRPr sz="1250">
              <a:latin typeface="Calibri"/>
              <a:cs typeface="Calibri"/>
            </a:endParaRPr>
          </a:p>
        </p:txBody>
      </p:sp>
      <p:grpSp>
        <p:nvGrpSpPr>
          <p:cNvPr id="20" name="object 14">
            <a:extLst>
              <a:ext uri="{FF2B5EF4-FFF2-40B4-BE49-F238E27FC236}">
                <a16:creationId xmlns:a16="http://schemas.microsoft.com/office/drawing/2014/main" id="{C8F6B15D-8450-E7FC-CDFC-61BE2AEB765D}"/>
              </a:ext>
            </a:extLst>
          </p:cNvPr>
          <p:cNvGrpSpPr/>
          <p:nvPr/>
        </p:nvGrpSpPr>
        <p:grpSpPr>
          <a:xfrm>
            <a:off x="9513677" y="4043071"/>
            <a:ext cx="459105" cy="459740"/>
            <a:chOff x="9513677" y="4043071"/>
            <a:chExt cx="459105" cy="459740"/>
          </a:xfrm>
        </p:grpSpPr>
        <p:sp>
          <p:nvSpPr>
            <p:cNvPr id="21" name="object 15">
              <a:extLst>
                <a:ext uri="{FF2B5EF4-FFF2-40B4-BE49-F238E27FC236}">
                  <a16:creationId xmlns:a16="http://schemas.microsoft.com/office/drawing/2014/main" id="{045E2279-9FF8-ED25-1EA0-410992D383D6}"/>
                </a:ext>
              </a:extLst>
            </p:cNvPr>
            <p:cNvSpPr/>
            <p:nvPr/>
          </p:nvSpPr>
          <p:spPr>
            <a:xfrm>
              <a:off x="9515264" y="4044658"/>
              <a:ext cx="455930" cy="456565"/>
            </a:xfrm>
            <a:custGeom>
              <a:avLst/>
              <a:gdLst/>
              <a:ahLst/>
              <a:cxnLst/>
              <a:rect l="l" t="t" r="r" b="b"/>
              <a:pathLst>
                <a:path w="455929" h="456564">
                  <a:moveTo>
                    <a:pt x="227934" y="0"/>
                  </a:moveTo>
                  <a:lnTo>
                    <a:pt x="181997" y="4634"/>
                  </a:lnTo>
                  <a:lnTo>
                    <a:pt x="139212" y="17925"/>
                  </a:lnTo>
                  <a:lnTo>
                    <a:pt x="100494" y="38957"/>
                  </a:lnTo>
                  <a:lnTo>
                    <a:pt x="66760" y="66811"/>
                  </a:lnTo>
                  <a:lnTo>
                    <a:pt x="38927" y="100570"/>
                  </a:lnTo>
                  <a:lnTo>
                    <a:pt x="17912" y="139317"/>
                  </a:lnTo>
                  <a:lnTo>
                    <a:pt x="4630" y="182135"/>
                  </a:lnTo>
                  <a:lnTo>
                    <a:pt x="0" y="228106"/>
                  </a:lnTo>
                  <a:lnTo>
                    <a:pt x="4630" y="274077"/>
                  </a:lnTo>
                  <a:lnTo>
                    <a:pt x="17912" y="316895"/>
                  </a:lnTo>
                  <a:lnTo>
                    <a:pt x="38927" y="355642"/>
                  </a:lnTo>
                  <a:lnTo>
                    <a:pt x="66760" y="389401"/>
                  </a:lnTo>
                  <a:lnTo>
                    <a:pt x="100494" y="417255"/>
                  </a:lnTo>
                  <a:lnTo>
                    <a:pt x="139212" y="438287"/>
                  </a:lnTo>
                  <a:lnTo>
                    <a:pt x="181997" y="451578"/>
                  </a:lnTo>
                  <a:lnTo>
                    <a:pt x="227934" y="456212"/>
                  </a:lnTo>
                  <a:lnTo>
                    <a:pt x="273870" y="451578"/>
                  </a:lnTo>
                  <a:lnTo>
                    <a:pt x="316656" y="438287"/>
                  </a:lnTo>
                  <a:lnTo>
                    <a:pt x="355374" y="417255"/>
                  </a:lnTo>
                  <a:lnTo>
                    <a:pt x="389107" y="389401"/>
                  </a:lnTo>
                  <a:lnTo>
                    <a:pt x="416940" y="355642"/>
                  </a:lnTo>
                  <a:lnTo>
                    <a:pt x="437955" y="316895"/>
                  </a:lnTo>
                  <a:lnTo>
                    <a:pt x="451237" y="274077"/>
                  </a:lnTo>
                  <a:lnTo>
                    <a:pt x="455868" y="228106"/>
                  </a:lnTo>
                  <a:lnTo>
                    <a:pt x="451237" y="182135"/>
                  </a:lnTo>
                  <a:lnTo>
                    <a:pt x="437955" y="139317"/>
                  </a:lnTo>
                  <a:lnTo>
                    <a:pt x="416940" y="100570"/>
                  </a:lnTo>
                  <a:lnTo>
                    <a:pt x="389107" y="66811"/>
                  </a:lnTo>
                  <a:lnTo>
                    <a:pt x="355374" y="38957"/>
                  </a:lnTo>
                  <a:lnTo>
                    <a:pt x="316656" y="17925"/>
                  </a:lnTo>
                  <a:lnTo>
                    <a:pt x="273870" y="4634"/>
                  </a:lnTo>
                  <a:lnTo>
                    <a:pt x="227934" y="0"/>
                  </a:lnTo>
                  <a:close/>
                </a:path>
              </a:pathLst>
            </a:custGeom>
            <a:solidFill>
              <a:srgbClr val="006FC0"/>
            </a:solidFill>
          </p:spPr>
          <p:txBody>
            <a:bodyPr wrap="square" lIns="0" tIns="0" rIns="0" bIns="0" rtlCol="0"/>
            <a:lstStyle/>
            <a:p>
              <a:endParaRPr/>
            </a:p>
          </p:txBody>
        </p:sp>
        <p:sp>
          <p:nvSpPr>
            <p:cNvPr id="22" name="object 16">
              <a:extLst>
                <a:ext uri="{FF2B5EF4-FFF2-40B4-BE49-F238E27FC236}">
                  <a16:creationId xmlns:a16="http://schemas.microsoft.com/office/drawing/2014/main" id="{7A457A72-3134-6404-D485-3E7B5221BAC0}"/>
                </a:ext>
              </a:extLst>
            </p:cNvPr>
            <p:cNvSpPr/>
            <p:nvPr/>
          </p:nvSpPr>
          <p:spPr>
            <a:xfrm>
              <a:off x="9515264" y="4044658"/>
              <a:ext cx="455930" cy="456565"/>
            </a:xfrm>
            <a:custGeom>
              <a:avLst/>
              <a:gdLst/>
              <a:ahLst/>
              <a:cxnLst/>
              <a:rect l="l" t="t" r="r" b="b"/>
              <a:pathLst>
                <a:path w="455929" h="456564">
                  <a:moveTo>
                    <a:pt x="0" y="228106"/>
                  </a:moveTo>
                  <a:lnTo>
                    <a:pt x="4630" y="182135"/>
                  </a:lnTo>
                  <a:lnTo>
                    <a:pt x="17912" y="139317"/>
                  </a:lnTo>
                  <a:lnTo>
                    <a:pt x="38927" y="100570"/>
                  </a:lnTo>
                  <a:lnTo>
                    <a:pt x="66760" y="66811"/>
                  </a:lnTo>
                  <a:lnTo>
                    <a:pt x="100494" y="38957"/>
                  </a:lnTo>
                  <a:lnTo>
                    <a:pt x="139212" y="17925"/>
                  </a:lnTo>
                  <a:lnTo>
                    <a:pt x="181997" y="4634"/>
                  </a:lnTo>
                  <a:lnTo>
                    <a:pt x="227934" y="0"/>
                  </a:lnTo>
                  <a:lnTo>
                    <a:pt x="273870" y="4634"/>
                  </a:lnTo>
                  <a:lnTo>
                    <a:pt x="316656" y="17925"/>
                  </a:lnTo>
                  <a:lnTo>
                    <a:pt x="355374" y="38957"/>
                  </a:lnTo>
                  <a:lnTo>
                    <a:pt x="389107" y="66811"/>
                  </a:lnTo>
                  <a:lnTo>
                    <a:pt x="416940" y="100570"/>
                  </a:lnTo>
                  <a:lnTo>
                    <a:pt x="437955" y="139317"/>
                  </a:lnTo>
                  <a:lnTo>
                    <a:pt x="451237" y="182135"/>
                  </a:lnTo>
                  <a:lnTo>
                    <a:pt x="455868" y="228106"/>
                  </a:lnTo>
                  <a:lnTo>
                    <a:pt x="451237" y="274077"/>
                  </a:lnTo>
                  <a:lnTo>
                    <a:pt x="437955" y="316895"/>
                  </a:lnTo>
                  <a:lnTo>
                    <a:pt x="416940" y="355642"/>
                  </a:lnTo>
                  <a:lnTo>
                    <a:pt x="389107" y="389401"/>
                  </a:lnTo>
                  <a:lnTo>
                    <a:pt x="355374" y="417255"/>
                  </a:lnTo>
                  <a:lnTo>
                    <a:pt x="316656" y="438287"/>
                  </a:lnTo>
                  <a:lnTo>
                    <a:pt x="273870" y="451578"/>
                  </a:lnTo>
                  <a:lnTo>
                    <a:pt x="227934" y="456212"/>
                  </a:lnTo>
                  <a:lnTo>
                    <a:pt x="181997" y="451578"/>
                  </a:lnTo>
                  <a:lnTo>
                    <a:pt x="139212" y="438287"/>
                  </a:lnTo>
                  <a:lnTo>
                    <a:pt x="100494" y="417255"/>
                  </a:lnTo>
                  <a:lnTo>
                    <a:pt x="66760" y="389401"/>
                  </a:lnTo>
                  <a:lnTo>
                    <a:pt x="38927" y="355642"/>
                  </a:lnTo>
                  <a:lnTo>
                    <a:pt x="17912" y="316895"/>
                  </a:lnTo>
                  <a:lnTo>
                    <a:pt x="4630" y="274077"/>
                  </a:lnTo>
                  <a:lnTo>
                    <a:pt x="0" y="228106"/>
                  </a:lnTo>
                  <a:close/>
                </a:path>
              </a:pathLst>
            </a:custGeom>
            <a:ln w="3175">
              <a:solidFill>
                <a:srgbClr val="C7C7C7"/>
              </a:solidFill>
            </a:ln>
          </p:spPr>
          <p:txBody>
            <a:bodyPr wrap="square" lIns="0" tIns="0" rIns="0" bIns="0" rtlCol="0"/>
            <a:lstStyle/>
            <a:p>
              <a:endParaRPr/>
            </a:p>
          </p:txBody>
        </p:sp>
      </p:grpSp>
      <p:sp>
        <p:nvSpPr>
          <p:cNvPr id="23" name="object 17">
            <a:extLst>
              <a:ext uri="{FF2B5EF4-FFF2-40B4-BE49-F238E27FC236}">
                <a16:creationId xmlns:a16="http://schemas.microsoft.com/office/drawing/2014/main" id="{12F4FCC5-34B1-B734-8875-8CC253736DD1}"/>
              </a:ext>
            </a:extLst>
          </p:cNvPr>
          <p:cNvSpPr txBox="1"/>
          <p:nvPr/>
        </p:nvSpPr>
        <p:spPr>
          <a:xfrm>
            <a:off x="9596334" y="4142820"/>
            <a:ext cx="296545" cy="237490"/>
          </a:xfrm>
          <a:prstGeom prst="rect">
            <a:avLst/>
          </a:prstGeom>
        </p:spPr>
        <p:txBody>
          <a:bodyPr vert="horz" wrap="square" lIns="0" tIns="17145" rIns="0" bIns="0" rtlCol="0">
            <a:spAutoFit/>
          </a:bodyPr>
          <a:lstStyle/>
          <a:p>
            <a:pPr marL="12700">
              <a:lnSpc>
                <a:spcPct val="100000"/>
              </a:lnSpc>
              <a:spcBef>
                <a:spcPts val="135"/>
              </a:spcBef>
            </a:pPr>
            <a:r>
              <a:rPr sz="1350" spc="-25" dirty="0">
                <a:solidFill>
                  <a:srgbClr val="FDFFFF"/>
                </a:solidFill>
                <a:latin typeface="Calibri"/>
                <a:cs typeface="Calibri"/>
              </a:rPr>
              <a:t>CPE</a:t>
            </a:r>
            <a:endParaRPr sz="1350">
              <a:latin typeface="Calibri"/>
              <a:cs typeface="Calibri"/>
            </a:endParaRPr>
          </a:p>
        </p:txBody>
      </p:sp>
      <p:grpSp>
        <p:nvGrpSpPr>
          <p:cNvPr id="24" name="object 18">
            <a:extLst>
              <a:ext uri="{FF2B5EF4-FFF2-40B4-BE49-F238E27FC236}">
                <a16:creationId xmlns:a16="http://schemas.microsoft.com/office/drawing/2014/main" id="{833B05FE-E3DF-8272-60D1-0E74305AE01B}"/>
              </a:ext>
            </a:extLst>
          </p:cNvPr>
          <p:cNvGrpSpPr/>
          <p:nvPr/>
        </p:nvGrpSpPr>
        <p:grpSpPr>
          <a:xfrm>
            <a:off x="9696873" y="3998298"/>
            <a:ext cx="1582420" cy="854710"/>
            <a:chOff x="9696873" y="3998298"/>
            <a:chExt cx="1582420" cy="854710"/>
          </a:xfrm>
        </p:grpSpPr>
        <p:pic>
          <p:nvPicPr>
            <p:cNvPr id="25" name="object 19">
              <a:extLst>
                <a:ext uri="{FF2B5EF4-FFF2-40B4-BE49-F238E27FC236}">
                  <a16:creationId xmlns:a16="http://schemas.microsoft.com/office/drawing/2014/main" id="{C23614BC-E564-A5D5-E5D0-933E2F3A311F}"/>
                </a:ext>
              </a:extLst>
            </p:cNvPr>
            <p:cNvPicPr/>
            <p:nvPr/>
          </p:nvPicPr>
          <p:blipFill>
            <a:blip r:embed="rId5" cstate="print"/>
            <a:stretch>
              <a:fillRect/>
            </a:stretch>
          </p:blipFill>
          <p:spPr>
            <a:xfrm>
              <a:off x="9696873" y="3998298"/>
              <a:ext cx="92650" cy="92720"/>
            </a:xfrm>
            <a:prstGeom prst="rect">
              <a:avLst/>
            </a:prstGeom>
          </p:spPr>
        </p:pic>
        <p:sp>
          <p:nvSpPr>
            <p:cNvPr id="26" name="object 20">
              <a:extLst>
                <a:ext uri="{FF2B5EF4-FFF2-40B4-BE49-F238E27FC236}">
                  <a16:creationId xmlns:a16="http://schemas.microsoft.com/office/drawing/2014/main" id="{3DD96E88-9870-04E2-238B-CE0C4856C62C}"/>
                </a:ext>
              </a:extLst>
            </p:cNvPr>
            <p:cNvSpPr/>
            <p:nvPr/>
          </p:nvSpPr>
          <p:spPr>
            <a:xfrm>
              <a:off x="10069154" y="4447792"/>
              <a:ext cx="1209040" cy="403225"/>
            </a:xfrm>
            <a:custGeom>
              <a:avLst/>
              <a:gdLst/>
              <a:ahLst/>
              <a:cxnLst/>
              <a:rect l="l" t="t" r="r" b="b"/>
              <a:pathLst>
                <a:path w="1209040" h="403225">
                  <a:moveTo>
                    <a:pt x="1208487" y="0"/>
                  </a:moveTo>
                  <a:lnTo>
                    <a:pt x="0" y="0"/>
                  </a:lnTo>
                  <a:lnTo>
                    <a:pt x="0" y="403133"/>
                  </a:lnTo>
                  <a:lnTo>
                    <a:pt x="1208487" y="403133"/>
                  </a:lnTo>
                  <a:lnTo>
                    <a:pt x="1208487" y="0"/>
                  </a:lnTo>
                  <a:close/>
                </a:path>
              </a:pathLst>
            </a:custGeom>
            <a:solidFill>
              <a:srgbClr val="FFFFFF"/>
            </a:solidFill>
          </p:spPr>
          <p:txBody>
            <a:bodyPr wrap="square" lIns="0" tIns="0" rIns="0" bIns="0" rtlCol="0"/>
            <a:lstStyle/>
            <a:p>
              <a:endParaRPr/>
            </a:p>
          </p:txBody>
        </p:sp>
        <p:sp>
          <p:nvSpPr>
            <p:cNvPr id="27" name="object 21">
              <a:extLst>
                <a:ext uri="{FF2B5EF4-FFF2-40B4-BE49-F238E27FC236}">
                  <a16:creationId xmlns:a16="http://schemas.microsoft.com/office/drawing/2014/main" id="{598B71BB-203C-72FE-536F-3F36B792A51C}"/>
                </a:ext>
              </a:extLst>
            </p:cNvPr>
            <p:cNvSpPr/>
            <p:nvPr/>
          </p:nvSpPr>
          <p:spPr>
            <a:xfrm>
              <a:off x="10069154" y="4447792"/>
              <a:ext cx="1209040" cy="403225"/>
            </a:xfrm>
            <a:custGeom>
              <a:avLst/>
              <a:gdLst/>
              <a:ahLst/>
              <a:cxnLst/>
              <a:rect l="l" t="t" r="r" b="b"/>
              <a:pathLst>
                <a:path w="1209040" h="403225">
                  <a:moveTo>
                    <a:pt x="0" y="403133"/>
                  </a:moveTo>
                  <a:lnTo>
                    <a:pt x="1208487" y="403133"/>
                  </a:lnTo>
                  <a:lnTo>
                    <a:pt x="1208487" y="0"/>
                  </a:lnTo>
                  <a:lnTo>
                    <a:pt x="0" y="0"/>
                  </a:lnTo>
                  <a:lnTo>
                    <a:pt x="0" y="403133"/>
                  </a:lnTo>
                  <a:close/>
                </a:path>
              </a:pathLst>
            </a:custGeom>
            <a:ln w="3175">
              <a:solidFill>
                <a:srgbClr val="000000"/>
              </a:solidFill>
            </a:ln>
          </p:spPr>
          <p:txBody>
            <a:bodyPr wrap="square" lIns="0" tIns="0" rIns="0" bIns="0" rtlCol="0"/>
            <a:lstStyle/>
            <a:p>
              <a:endParaRPr/>
            </a:p>
          </p:txBody>
        </p:sp>
      </p:grpSp>
      <p:grpSp>
        <p:nvGrpSpPr>
          <p:cNvPr id="28" name="object 22">
            <a:extLst>
              <a:ext uri="{FF2B5EF4-FFF2-40B4-BE49-F238E27FC236}">
                <a16:creationId xmlns:a16="http://schemas.microsoft.com/office/drawing/2014/main" id="{289526AF-DCD0-60FD-4FFF-7DA9484AE233}"/>
              </a:ext>
            </a:extLst>
          </p:cNvPr>
          <p:cNvGrpSpPr/>
          <p:nvPr/>
        </p:nvGrpSpPr>
        <p:grpSpPr>
          <a:xfrm>
            <a:off x="9539098" y="1831455"/>
            <a:ext cx="1060450" cy="1083945"/>
            <a:chOff x="9539098" y="1831455"/>
            <a:chExt cx="1060450" cy="1083945"/>
          </a:xfrm>
        </p:grpSpPr>
        <p:pic>
          <p:nvPicPr>
            <p:cNvPr id="29" name="object 23">
              <a:extLst>
                <a:ext uri="{FF2B5EF4-FFF2-40B4-BE49-F238E27FC236}">
                  <a16:creationId xmlns:a16="http://schemas.microsoft.com/office/drawing/2014/main" id="{A7E4E23E-CEBF-B56B-5C3B-273481D04C96}"/>
                </a:ext>
              </a:extLst>
            </p:cNvPr>
            <p:cNvPicPr/>
            <p:nvPr/>
          </p:nvPicPr>
          <p:blipFill>
            <a:blip r:embed="rId5" cstate="print"/>
            <a:stretch>
              <a:fillRect/>
            </a:stretch>
          </p:blipFill>
          <p:spPr>
            <a:xfrm>
              <a:off x="9696873" y="2822492"/>
              <a:ext cx="92650" cy="92720"/>
            </a:xfrm>
            <a:prstGeom prst="rect">
              <a:avLst/>
            </a:prstGeom>
          </p:spPr>
        </p:pic>
        <p:sp>
          <p:nvSpPr>
            <p:cNvPr id="30" name="object 24">
              <a:extLst>
                <a:ext uri="{FF2B5EF4-FFF2-40B4-BE49-F238E27FC236}">
                  <a16:creationId xmlns:a16="http://schemas.microsoft.com/office/drawing/2014/main" id="{B3BAB609-881B-D99B-C074-9B2B81ED542C}"/>
                </a:ext>
              </a:extLst>
            </p:cNvPr>
            <p:cNvSpPr/>
            <p:nvPr/>
          </p:nvSpPr>
          <p:spPr>
            <a:xfrm>
              <a:off x="9656478" y="2720476"/>
              <a:ext cx="62230" cy="72390"/>
            </a:xfrm>
            <a:custGeom>
              <a:avLst/>
              <a:gdLst/>
              <a:ahLst/>
              <a:cxnLst/>
              <a:rect l="l" t="t" r="r" b="b"/>
              <a:pathLst>
                <a:path w="62229" h="72389">
                  <a:moveTo>
                    <a:pt x="25960" y="0"/>
                  </a:moveTo>
                  <a:lnTo>
                    <a:pt x="0" y="0"/>
                  </a:lnTo>
                  <a:lnTo>
                    <a:pt x="0" y="71892"/>
                  </a:lnTo>
                  <a:lnTo>
                    <a:pt x="25960" y="71892"/>
                  </a:lnTo>
                  <a:lnTo>
                    <a:pt x="34215" y="71309"/>
                  </a:lnTo>
                  <a:lnTo>
                    <a:pt x="57307" y="56438"/>
                  </a:lnTo>
                  <a:lnTo>
                    <a:pt x="19134" y="56438"/>
                  </a:lnTo>
                  <a:lnTo>
                    <a:pt x="19134" y="14557"/>
                  </a:lnTo>
                  <a:lnTo>
                    <a:pt x="56894" y="14557"/>
                  </a:lnTo>
                  <a:lnTo>
                    <a:pt x="56686" y="14104"/>
                  </a:lnTo>
                  <a:lnTo>
                    <a:pt x="52815" y="9070"/>
                  </a:lnTo>
                  <a:lnTo>
                    <a:pt x="47517" y="4960"/>
                  </a:lnTo>
                  <a:lnTo>
                    <a:pt x="41234" y="2141"/>
                  </a:lnTo>
                  <a:lnTo>
                    <a:pt x="34027" y="519"/>
                  </a:lnTo>
                  <a:lnTo>
                    <a:pt x="25960" y="0"/>
                  </a:lnTo>
                  <a:close/>
                </a:path>
                <a:path w="62229" h="72389">
                  <a:moveTo>
                    <a:pt x="56894" y="14557"/>
                  </a:moveTo>
                  <a:lnTo>
                    <a:pt x="30435" y="14557"/>
                  </a:lnTo>
                  <a:lnTo>
                    <a:pt x="34576" y="16349"/>
                  </a:lnTo>
                  <a:lnTo>
                    <a:pt x="36814" y="19484"/>
                  </a:lnTo>
                  <a:lnTo>
                    <a:pt x="39611" y="23180"/>
                  </a:lnTo>
                  <a:lnTo>
                    <a:pt x="40954" y="28219"/>
                  </a:lnTo>
                  <a:lnTo>
                    <a:pt x="40954" y="42776"/>
                  </a:lnTo>
                  <a:lnTo>
                    <a:pt x="39611" y="48264"/>
                  </a:lnTo>
                  <a:lnTo>
                    <a:pt x="37261" y="51399"/>
                  </a:lnTo>
                  <a:lnTo>
                    <a:pt x="34576" y="55094"/>
                  </a:lnTo>
                  <a:lnTo>
                    <a:pt x="30883" y="56438"/>
                  </a:lnTo>
                  <a:lnTo>
                    <a:pt x="57307" y="56438"/>
                  </a:lnTo>
                  <a:lnTo>
                    <a:pt x="59529" y="51609"/>
                  </a:lnTo>
                  <a:lnTo>
                    <a:pt x="61281" y="44318"/>
                  </a:lnTo>
                  <a:lnTo>
                    <a:pt x="61879" y="35946"/>
                  </a:lnTo>
                  <a:lnTo>
                    <a:pt x="61327" y="28219"/>
                  </a:lnTo>
                  <a:lnTo>
                    <a:pt x="61281" y="27573"/>
                  </a:lnTo>
                  <a:lnTo>
                    <a:pt x="59529" y="20282"/>
                  </a:lnTo>
                  <a:lnTo>
                    <a:pt x="56894" y="14557"/>
                  </a:lnTo>
                  <a:close/>
                </a:path>
              </a:pathLst>
            </a:custGeom>
            <a:solidFill>
              <a:srgbClr val="FF0000"/>
            </a:solidFill>
          </p:spPr>
          <p:txBody>
            <a:bodyPr wrap="square" lIns="0" tIns="0" rIns="0" bIns="0" rtlCol="0"/>
            <a:lstStyle/>
            <a:p>
              <a:endParaRPr/>
            </a:p>
          </p:txBody>
        </p:sp>
        <p:pic>
          <p:nvPicPr>
            <p:cNvPr id="31" name="object 25">
              <a:extLst>
                <a:ext uri="{FF2B5EF4-FFF2-40B4-BE49-F238E27FC236}">
                  <a16:creationId xmlns:a16="http://schemas.microsoft.com/office/drawing/2014/main" id="{3C0C8E17-DDD7-7FD5-2472-0FB911431AD6}"/>
                </a:ext>
              </a:extLst>
            </p:cNvPr>
            <p:cNvPicPr/>
            <p:nvPr/>
          </p:nvPicPr>
          <p:blipFill>
            <a:blip r:embed="rId6" cstate="print"/>
            <a:stretch>
              <a:fillRect/>
            </a:stretch>
          </p:blipFill>
          <p:spPr>
            <a:xfrm>
              <a:off x="9741072" y="2719021"/>
              <a:ext cx="139759" cy="75139"/>
            </a:xfrm>
            <a:prstGeom prst="rect">
              <a:avLst/>
            </a:prstGeom>
          </p:spPr>
        </p:pic>
        <p:sp>
          <p:nvSpPr>
            <p:cNvPr id="5120" name="object 26">
              <a:extLst>
                <a:ext uri="{FF2B5EF4-FFF2-40B4-BE49-F238E27FC236}">
                  <a16:creationId xmlns:a16="http://schemas.microsoft.com/office/drawing/2014/main" id="{5EAE28EA-5299-2971-90C8-1CDAEA05D1E9}"/>
                </a:ext>
              </a:extLst>
            </p:cNvPr>
            <p:cNvSpPr/>
            <p:nvPr/>
          </p:nvSpPr>
          <p:spPr>
            <a:xfrm>
              <a:off x="9539097" y="2230564"/>
              <a:ext cx="455930" cy="462915"/>
            </a:xfrm>
            <a:custGeom>
              <a:avLst/>
              <a:gdLst/>
              <a:ahLst/>
              <a:cxnLst/>
              <a:rect l="l" t="t" r="r" b="b"/>
              <a:pathLst>
                <a:path w="455929" h="462914">
                  <a:moveTo>
                    <a:pt x="271119" y="153860"/>
                  </a:moveTo>
                  <a:lnTo>
                    <a:pt x="227926" y="75590"/>
                  </a:lnTo>
                  <a:lnTo>
                    <a:pt x="185178" y="153860"/>
                  </a:lnTo>
                  <a:lnTo>
                    <a:pt x="207454" y="153860"/>
                  </a:lnTo>
                  <a:lnTo>
                    <a:pt x="207454" y="307276"/>
                  </a:lnTo>
                  <a:lnTo>
                    <a:pt x="185178" y="307276"/>
                  </a:lnTo>
                  <a:lnTo>
                    <a:pt x="227926" y="385546"/>
                  </a:lnTo>
                  <a:lnTo>
                    <a:pt x="270675" y="307276"/>
                  </a:lnTo>
                  <a:lnTo>
                    <a:pt x="248412" y="307276"/>
                  </a:lnTo>
                  <a:lnTo>
                    <a:pt x="248412" y="153860"/>
                  </a:lnTo>
                  <a:lnTo>
                    <a:pt x="271119" y="153860"/>
                  </a:lnTo>
                  <a:close/>
                </a:path>
                <a:path w="455929" h="462914">
                  <a:moveTo>
                    <a:pt x="455866" y="231241"/>
                  </a:moveTo>
                  <a:lnTo>
                    <a:pt x="453809" y="211201"/>
                  </a:lnTo>
                  <a:lnTo>
                    <a:pt x="451091" y="184594"/>
                  </a:lnTo>
                  <a:lnTo>
                    <a:pt x="437705" y="141160"/>
                  </a:lnTo>
                  <a:lnTo>
                    <a:pt x="416623" y="101879"/>
                  </a:lnTo>
                  <a:lnTo>
                    <a:pt x="413562" y="98132"/>
                  </a:lnTo>
                  <a:lnTo>
                    <a:pt x="413562" y="252183"/>
                  </a:lnTo>
                  <a:lnTo>
                    <a:pt x="402945" y="297103"/>
                  </a:lnTo>
                  <a:lnTo>
                    <a:pt x="382079" y="338213"/>
                  </a:lnTo>
                  <a:lnTo>
                    <a:pt x="352755" y="372427"/>
                  </a:lnTo>
                  <a:lnTo>
                    <a:pt x="316255" y="398741"/>
                  </a:lnTo>
                  <a:lnTo>
                    <a:pt x="274027" y="415632"/>
                  </a:lnTo>
                  <a:lnTo>
                    <a:pt x="227482" y="421614"/>
                  </a:lnTo>
                  <a:lnTo>
                    <a:pt x="180936" y="415632"/>
                  </a:lnTo>
                  <a:lnTo>
                    <a:pt x="138684" y="398741"/>
                  </a:lnTo>
                  <a:lnTo>
                    <a:pt x="102209" y="372427"/>
                  </a:lnTo>
                  <a:lnTo>
                    <a:pt x="72771" y="337947"/>
                  </a:lnTo>
                  <a:lnTo>
                    <a:pt x="52197" y="297103"/>
                  </a:lnTo>
                  <a:lnTo>
                    <a:pt x="41846" y="251282"/>
                  </a:lnTo>
                  <a:lnTo>
                    <a:pt x="123304" y="251282"/>
                  </a:lnTo>
                  <a:lnTo>
                    <a:pt x="123304" y="276821"/>
                  </a:lnTo>
                  <a:lnTo>
                    <a:pt x="169379" y="251282"/>
                  </a:lnTo>
                  <a:lnTo>
                    <a:pt x="201523" y="233476"/>
                  </a:lnTo>
                  <a:lnTo>
                    <a:pt x="159143" y="210299"/>
                  </a:lnTo>
                  <a:lnTo>
                    <a:pt x="123304" y="190703"/>
                  </a:lnTo>
                  <a:lnTo>
                    <a:pt x="123304" y="210299"/>
                  </a:lnTo>
                  <a:lnTo>
                    <a:pt x="41846" y="210299"/>
                  </a:lnTo>
                  <a:lnTo>
                    <a:pt x="52578" y="164706"/>
                  </a:lnTo>
                  <a:lnTo>
                    <a:pt x="73317" y="124104"/>
                  </a:lnTo>
                  <a:lnTo>
                    <a:pt x="102603" y="89954"/>
                  </a:lnTo>
                  <a:lnTo>
                    <a:pt x="139026" y="63728"/>
                  </a:lnTo>
                  <a:lnTo>
                    <a:pt x="181038" y="46951"/>
                  </a:lnTo>
                  <a:lnTo>
                    <a:pt x="180848" y="46951"/>
                  </a:lnTo>
                  <a:lnTo>
                    <a:pt x="227482" y="40982"/>
                  </a:lnTo>
                  <a:lnTo>
                    <a:pt x="274053" y="46951"/>
                  </a:lnTo>
                  <a:lnTo>
                    <a:pt x="316344" y="63868"/>
                  </a:lnTo>
                  <a:lnTo>
                    <a:pt x="352856" y="90233"/>
                  </a:lnTo>
                  <a:lnTo>
                    <a:pt x="382143" y="124561"/>
                  </a:lnTo>
                  <a:lnTo>
                    <a:pt x="402729" y="165379"/>
                  </a:lnTo>
                  <a:lnTo>
                    <a:pt x="413118" y="211201"/>
                  </a:lnTo>
                  <a:lnTo>
                    <a:pt x="337146" y="211201"/>
                  </a:lnTo>
                  <a:lnTo>
                    <a:pt x="337134" y="188912"/>
                  </a:lnTo>
                  <a:lnTo>
                    <a:pt x="259372" y="231686"/>
                  </a:lnTo>
                  <a:lnTo>
                    <a:pt x="337591" y="274472"/>
                  </a:lnTo>
                  <a:lnTo>
                    <a:pt x="337591" y="252183"/>
                  </a:lnTo>
                  <a:lnTo>
                    <a:pt x="413562" y="252183"/>
                  </a:lnTo>
                  <a:lnTo>
                    <a:pt x="413562" y="98132"/>
                  </a:lnTo>
                  <a:lnTo>
                    <a:pt x="388747" y="67665"/>
                  </a:lnTo>
                  <a:lnTo>
                    <a:pt x="356831" y="40982"/>
                  </a:lnTo>
                  <a:lnTo>
                    <a:pt x="316255" y="18148"/>
                  </a:lnTo>
                  <a:lnTo>
                    <a:pt x="273456" y="4686"/>
                  </a:lnTo>
                  <a:lnTo>
                    <a:pt x="227482" y="0"/>
                  </a:lnTo>
                  <a:lnTo>
                    <a:pt x="181660" y="4686"/>
                  </a:lnTo>
                  <a:lnTo>
                    <a:pt x="138976" y="18148"/>
                  </a:lnTo>
                  <a:lnTo>
                    <a:pt x="100330" y="39446"/>
                  </a:lnTo>
                  <a:lnTo>
                    <a:pt x="66662" y="67665"/>
                  </a:lnTo>
                  <a:lnTo>
                    <a:pt x="38874" y="101879"/>
                  </a:lnTo>
                  <a:lnTo>
                    <a:pt x="17881" y="141160"/>
                  </a:lnTo>
                  <a:lnTo>
                    <a:pt x="4622" y="184594"/>
                  </a:lnTo>
                  <a:lnTo>
                    <a:pt x="0" y="231241"/>
                  </a:lnTo>
                  <a:lnTo>
                    <a:pt x="4546" y="276821"/>
                  </a:lnTo>
                  <a:lnTo>
                    <a:pt x="4635" y="277799"/>
                  </a:lnTo>
                  <a:lnTo>
                    <a:pt x="17957" y="321195"/>
                  </a:lnTo>
                  <a:lnTo>
                    <a:pt x="39014" y="360489"/>
                  </a:lnTo>
                  <a:lnTo>
                    <a:pt x="66878" y="394754"/>
                  </a:lnTo>
                  <a:lnTo>
                    <a:pt x="100634" y="423024"/>
                  </a:lnTo>
                  <a:lnTo>
                    <a:pt x="139344" y="444385"/>
                  </a:lnTo>
                  <a:lnTo>
                    <a:pt x="182092" y="457885"/>
                  </a:lnTo>
                  <a:lnTo>
                    <a:pt x="227926" y="462597"/>
                  </a:lnTo>
                  <a:lnTo>
                    <a:pt x="273773" y="457885"/>
                  </a:lnTo>
                  <a:lnTo>
                    <a:pt x="316509" y="444385"/>
                  </a:lnTo>
                  <a:lnTo>
                    <a:pt x="355219" y="423024"/>
                  </a:lnTo>
                  <a:lnTo>
                    <a:pt x="388975" y="394754"/>
                  </a:lnTo>
                  <a:lnTo>
                    <a:pt x="416852" y="360489"/>
                  </a:lnTo>
                  <a:lnTo>
                    <a:pt x="437908" y="321195"/>
                  </a:lnTo>
                  <a:lnTo>
                    <a:pt x="451218" y="277799"/>
                  </a:lnTo>
                  <a:lnTo>
                    <a:pt x="453771" y="252183"/>
                  </a:lnTo>
                  <a:lnTo>
                    <a:pt x="455815" y="231686"/>
                  </a:lnTo>
                  <a:lnTo>
                    <a:pt x="455866" y="231241"/>
                  </a:lnTo>
                  <a:close/>
                </a:path>
              </a:pathLst>
            </a:custGeom>
            <a:solidFill>
              <a:srgbClr val="FF0000"/>
            </a:solidFill>
          </p:spPr>
          <p:txBody>
            <a:bodyPr wrap="square" lIns="0" tIns="0" rIns="0" bIns="0" rtlCol="0"/>
            <a:lstStyle/>
            <a:p>
              <a:endParaRPr/>
            </a:p>
          </p:txBody>
        </p:sp>
        <p:sp>
          <p:nvSpPr>
            <p:cNvPr id="5121" name="object 27">
              <a:extLst>
                <a:ext uri="{FF2B5EF4-FFF2-40B4-BE49-F238E27FC236}">
                  <a16:creationId xmlns:a16="http://schemas.microsoft.com/office/drawing/2014/main" id="{023BE2ED-CFA8-9592-FA78-B57EC86FE741}"/>
                </a:ext>
              </a:extLst>
            </p:cNvPr>
            <p:cNvSpPr/>
            <p:nvPr/>
          </p:nvSpPr>
          <p:spPr>
            <a:xfrm>
              <a:off x="9757633" y="1877815"/>
              <a:ext cx="9525" cy="353060"/>
            </a:xfrm>
            <a:custGeom>
              <a:avLst/>
              <a:gdLst/>
              <a:ahLst/>
              <a:cxnLst/>
              <a:rect l="l" t="t" r="r" b="b"/>
              <a:pathLst>
                <a:path w="9525" h="353060">
                  <a:moveTo>
                    <a:pt x="9399" y="0"/>
                  </a:moveTo>
                  <a:lnTo>
                    <a:pt x="0" y="352853"/>
                  </a:lnTo>
                </a:path>
              </a:pathLst>
            </a:custGeom>
            <a:ln w="33569">
              <a:solidFill>
                <a:srgbClr val="000000"/>
              </a:solidFill>
            </a:ln>
          </p:spPr>
          <p:txBody>
            <a:bodyPr wrap="square" lIns="0" tIns="0" rIns="0" bIns="0" rtlCol="0"/>
            <a:lstStyle/>
            <a:p>
              <a:endParaRPr/>
            </a:p>
          </p:txBody>
        </p:sp>
        <p:pic>
          <p:nvPicPr>
            <p:cNvPr id="5123" name="object 28">
              <a:extLst>
                <a:ext uri="{FF2B5EF4-FFF2-40B4-BE49-F238E27FC236}">
                  <a16:creationId xmlns:a16="http://schemas.microsoft.com/office/drawing/2014/main" id="{8485082F-613C-4AA3-3A38-6E618472EEED}"/>
                </a:ext>
              </a:extLst>
            </p:cNvPr>
            <p:cNvPicPr/>
            <p:nvPr/>
          </p:nvPicPr>
          <p:blipFill>
            <a:blip r:embed="rId7" cstate="print"/>
            <a:stretch>
              <a:fillRect/>
            </a:stretch>
          </p:blipFill>
          <p:spPr>
            <a:xfrm>
              <a:off x="9720707" y="1831455"/>
              <a:ext cx="92650" cy="92608"/>
            </a:xfrm>
            <a:prstGeom prst="rect">
              <a:avLst/>
            </a:prstGeom>
          </p:spPr>
        </p:pic>
        <p:pic>
          <p:nvPicPr>
            <p:cNvPr id="5124" name="object 29">
              <a:extLst>
                <a:ext uri="{FF2B5EF4-FFF2-40B4-BE49-F238E27FC236}">
                  <a16:creationId xmlns:a16="http://schemas.microsoft.com/office/drawing/2014/main" id="{54184AA3-B37A-881C-7517-D77E445541BE}"/>
                </a:ext>
              </a:extLst>
            </p:cNvPr>
            <p:cNvPicPr/>
            <p:nvPr/>
          </p:nvPicPr>
          <p:blipFill>
            <a:blip r:embed="rId8" cstate="print"/>
            <a:stretch>
              <a:fillRect/>
            </a:stretch>
          </p:blipFill>
          <p:spPr>
            <a:xfrm>
              <a:off x="9711307" y="2184309"/>
              <a:ext cx="92650" cy="92720"/>
            </a:xfrm>
            <a:prstGeom prst="rect">
              <a:avLst/>
            </a:prstGeom>
          </p:spPr>
        </p:pic>
        <p:sp>
          <p:nvSpPr>
            <p:cNvPr id="5125" name="object 30">
              <a:extLst>
                <a:ext uri="{FF2B5EF4-FFF2-40B4-BE49-F238E27FC236}">
                  <a16:creationId xmlns:a16="http://schemas.microsoft.com/office/drawing/2014/main" id="{2B39C2D6-67BF-84CA-3564-B7FF263FE9C6}"/>
                </a:ext>
              </a:extLst>
            </p:cNvPr>
            <p:cNvSpPr/>
            <p:nvPr/>
          </p:nvSpPr>
          <p:spPr>
            <a:xfrm>
              <a:off x="10260721" y="2720476"/>
              <a:ext cx="62230" cy="72390"/>
            </a:xfrm>
            <a:custGeom>
              <a:avLst/>
              <a:gdLst/>
              <a:ahLst/>
              <a:cxnLst/>
              <a:rect l="l" t="t" r="r" b="b"/>
              <a:pathLst>
                <a:path w="62229" h="72389">
                  <a:moveTo>
                    <a:pt x="25960" y="0"/>
                  </a:moveTo>
                  <a:lnTo>
                    <a:pt x="0" y="0"/>
                  </a:lnTo>
                  <a:lnTo>
                    <a:pt x="0" y="71892"/>
                  </a:lnTo>
                  <a:lnTo>
                    <a:pt x="25960" y="71892"/>
                  </a:lnTo>
                  <a:lnTo>
                    <a:pt x="34215" y="71309"/>
                  </a:lnTo>
                  <a:lnTo>
                    <a:pt x="57307" y="56438"/>
                  </a:lnTo>
                  <a:lnTo>
                    <a:pt x="19134" y="56438"/>
                  </a:lnTo>
                  <a:lnTo>
                    <a:pt x="19134" y="14557"/>
                  </a:lnTo>
                  <a:lnTo>
                    <a:pt x="56894" y="14557"/>
                  </a:lnTo>
                  <a:lnTo>
                    <a:pt x="56686" y="14104"/>
                  </a:lnTo>
                  <a:lnTo>
                    <a:pt x="52815" y="9070"/>
                  </a:lnTo>
                  <a:lnTo>
                    <a:pt x="47517" y="4960"/>
                  </a:lnTo>
                  <a:lnTo>
                    <a:pt x="41234" y="2141"/>
                  </a:lnTo>
                  <a:lnTo>
                    <a:pt x="34027" y="519"/>
                  </a:lnTo>
                  <a:lnTo>
                    <a:pt x="25960" y="0"/>
                  </a:lnTo>
                  <a:close/>
                </a:path>
                <a:path w="62229" h="72389">
                  <a:moveTo>
                    <a:pt x="56894" y="14557"/>
                  </a:moveTo>
                  <a:lnTo>
                    <a:pt x="30435" y="14557"/>
                  </a:lnTo>
                  <a:lnTo>
                    <a:pt x="34576" y="16349"/>
                  </a:lnTo>
                  <a:lnTo>
                    <a:pt x="36814" y="19484"/>
                  </a:lnTo>
                  <a:lnTo>
                    <a:pt x="39611" y="23180"/>
                  </a:lnTo>
                  <a:lnTo>
                    <a:pt x="40954" y="28219"/>
                  </a:lnTo>
                  <a:lnTo>
                    <a:pt x="40954" y="42776"/>
                  </a:lnTo>
                  <a:lnTo>
                    <a:pt x="39611" y="48264"/>
                  </a:lnTo>
                  <a:lnTo>
                    <a:pt x="37261" y="51399"/>
                  </a:lnTo>
                  <a:lnTo>
                    <a:pt x="34576" y="55094"/>
                  </a:lnTo>
                  <a:lnTo>
                    <a:pt x="30883" y="56438"/>
                  </a:lnTo>
                  <a:lnTo>
                    <a:pt x="57307" y="56438"/>
                  </a:lnTo>
                  <a:lnTo>
                    <a:pt x="59529" y="51609"/>
                  </a:lnTo>
                  <a:lnTo>
                    <a:pt x="61281" y="44318"/>
                  </a:lnTo>
                  <a:lnTo>
                    <a:pt x="61879" y="35946"/>
                  </a:lnTo>
                  <a:lnTo>
                    <a:pt x="61327" y="28219"/>
                  </a:lnTo>
                  <a:lnTo>
                    <a:pt x="61281" y="27573"/>
                  </a:lnTo>
                  <a:lnTo>
                    <a:pt x="59529" y="20282"/>
                  </a:lnTo>
                  <a:lnTo>
                    <a:pt x="56894" y="14557"/>
                  </a:lnTo>
                  <a:close/>
                </a:path>
              </a:pathLst>
            </a:custGeom>
            <a:solidFill>
              <a:srgbClr val="00AF50"/>
            </a:solidFill>
          </p:spPr>
          <p:txBody>
            <a:bodyPr wrap="square" lIns="0" tIns="0" rIns="0" bIns="0" rtlCol="0"/>
            <a:lstStyle/>
            <a:p>
              <a:endParaRPr/>
            </a:p>
          </p:txBody>
        </p:sp>
        <p:pic>
          <p:nvPicPr>
            <p:cNvPr id="5126" name="object 31">
              <a:extLst>
                <a:ext uri="{FF2B5EF4-FFF2-40B4-BE49-F238E27FC236}">
                  <a16:creationId xmlns:a16="http://schemas.microsoft.com/office/drawing/2014/main" id="{B8327B98-8456-CD99-7F56-279A59795341}"/>
                </a:ext>
              </a:extLst>
            </p:cNvPr>
            <p:cNvPicPr/>
            <p:nvPr/>
          </p:nvPicPr>
          <p:blipFill>
            <a:blip r:embed="rId9" cstate="print"/>
            <a:stretch>
              <a:fillRect/>
            </a:stretch>
          </p:blipFill>
          <p:spPr>
            <a:xfrm>
              <a:off x="10345315" y="2719021"/>
              <a:ext cx="139759" cy="75139"/>
            </a:xfrm>
            <a:prstGeom prst="rect">
              <a:avLst/>
            </a:prstGeom>
          </p:spPr>
        </p:pic>
        <p:sp>
          <p:nvSpPr>
            <p:cNvPr id="5127" name="object 32">
              <a:extLst>
                <a:ext uri="{FF2B5EF4-FFF2-40B4-BE49-F238E27FC236}">
                  <a16:creationId xmlns:a16="http://schemas.microsoft.com/office/drawing/2014/main" id="{5C2D2D65-22DE-C7F3-4667-4713AF207E7B}"/>
                </a:ext>
              </a:extLst>
            </p:cNvPr>
            <p:cNvSpPr/>
            <p:nvPr/>
          </p:nvSpPr>
          <p:spPr>
            <a:xfrm>
              <a:off x="10143338" y="2230564"/>
              <a:ext cx="455930" cy="462915"/>
            </a:xfrm>
            <a:custGeom>
              <a:avLst/>
              <a:gdLst/>
              <a:ahLst/>
              <a:cxnLst/>
              <a:rect l="l" t="t" r="r" b="b"/>
              <a:pathLst>
                <a:path w="455929" h="462914">
                  <a:moveTo>
                    <a:pt x="271119" y="153860"/>
                  </a:moveTo>
                  <a:lnTo>
                    <a:pt x="227926" y="75590"/>
                  </a:lnTo>
                  <a:lnTo>
                    <a:pt x="185191" y="153860"/>
                  </a:lnTo>
                  <a:lnTo>
                    <a:pt x="207454" y="153860"/>
                  </a:lnTo>
                  <a:lnTo>
                    <a:pt x="207454" y="307276"/>
                  </a:lnTo>
                  <a:lnTo>
                    <a:pt x="185191" y="307276"/>
                  </a:lnTo>
                  <a:lnTo>
                    <a:pt x="227926" y="385546"/>
                  </a:lnTo>
                  <a:lnTo>
                    <a:pt x="270675" y="307276"/>
                  </a:lnTo>
                  <a:lnTo>
                    <a:pt x="248412" y="307276"/>
                  </a:lnTo>
                  <a:lnTo>
                    <a:pt x="248412" y="153860"/>
                  </a:lnTo>
                  <a:lnTo>
                    <a:pt x="271119" y="153860"/>
                  </a:lnTo>
                  <a:close/>
                </a:path>
                <a:path w="455929" h="462914">
                  <a:moveTo>
                    <a:pt x="455866" y="231241"/>
                  </a:moveTo>
                  <a:lnTo>
                    <a:pt x="453809" y="211201"/>
                  </a:lnTo>
                  <a:lnTo>
                    <a:pt x="451091" y="184594"/>
                  </a:lnTo>
                  <a:lnTo>
                    <a:pt x="437705" y="141160"/>
                  </a:lnTo>
                  <a:lnTo>
                    <a:pt x="416623" y="101879"/>
                  </a:lnTo>
                  <a:lnTo>
                    <a:pt x="413562" y="98132"/>
                  </a:lnTo>
                  <a:lnTo>
                    <a:pt x="413562" y="252183"/>
                  </a:lnTo>
                  <a:lnTo>
                    <a:pt x="402958" y="297103"/>
                  </a:lnTo>
                  <a:lnTo>
                    <a:pt x="382079" y="338213"/>
                  </a:lnTo>
                  <a:lnTo>
                    <a:pt x="352755" y="372427"/>
                  </a:lnTo>
                  <a:lnTo>
                    <a:pt x="316255" y="398741"/>
                  </a:lnTo>
                  <a:lnTo>
                    <a:pt x="274027" y="415632"/>
                  </a:lnTo>
                  <a:lnTo>
                    <a:pt x="227482" y="421614"/>
                  </a:lnTo>
                  <a:lnTo>
                    <a:pt x="180936" y="415632"/>
                  </a:lnTo>
                  <a:lnTo>
                    <a:pt x="138684" y="398741"/>
                  </a:lnTo>
                  <a:lnTo>
                    <a:pt x="102222" y="372427"/>
                  </a:lnTo>
                  <a:lnTo>
                    <a:pt x="72771" y="337947"/>
                  </a:lnTo>
                  <a:lnTo>
                    <a:pt x="52197" y="297103"/>
                  </a:lnTo>
                  <a:lnTo>
                    <a:pt x="41846" y="251282"/>
                  </a:lnTo>
                  <a:lnTo>
                    <a:pt x="123304" y="251282"/>
                  </a:lnTo>
                  <a:lnTo>
                    <a:pt x="123304" y="276821"/>
                  </a:lnTo>
                  <a:lnTo>
                    <a:pt x="169392" y="251282"/>
                  </a:lnTo>
                  <a:lnTo>
                    <a:pt x="201523" y="233476"/>
                  </a:lnTo>
                  <a:lnTo>
                    <a:pt x="159143" y="210299"/>
                  </a:lnTo>
                  <a:lnTo>
                    <a:pt x="123304" y="190703"/>
                  </a:lnTo>
                  <a:lnTo>
                    <a:pt x="123304" y="210299"/>
                  </a:lnTo>
                  <a:lnTo>
                    <a:pt x="41846" y="210299"/>
                  </a:lnTo>
                  <a:lnTo>
                    <a:pt x="52578" y="164706"/>
                  </a:lnTo>
                  <a:lnTo>
                    <a:pt x="73317" y="124104"/>
                  </a:lnTo>
                  <a:lnTo>
                    <a:pt x="102603" y="89954"/>
                  </a:lnTo>
                  <a:lnTo>
                    <a:pt x="139026" y="63728"/>
                  </a:lnTo>
                  <a:lnTo>
                    <a:pt x="181038" y="46951"/>
                  </a:lnTo>
                  <a:lnTo>
                    <a:pt x="180848" y="46951"/>
                  </a:lnTo>
                  <a:lnTo>
                    <a:pt x="227482" y="40982"/>
                  </a:lnTo>
                  <a:lnTo>
                    <a:pt x="274053" y="46951"/>
                  </a:lnTo>
                  <a:lnTo>
                    <a:pt x="316344" y="63868"/>
                  </a:lnTo>
                  <a:lnTo>
                    <a:pt x="352869" y="90233"/>
                  </a:lnTo>
                  <a:lnTo>
                    <a:pt x="382155" y="124561"/>
                  </a:lnTo>
                  <a:lnTo>
                    <a:pt x="402729" y="165379"/>
                  </a:lnTo>
                  <a:lnTo>
                    <a:pt x="413118" y="211201"/>
                  </a:lnTo>
                  <a:lnTo>
                    <a:pt x="337146" y="211201"/>
                  </a:lnTo>
                  <a:lnTo>
                    <a:pt x="337146" y="188912"/>
                  </a:lnTo>
                  <a:lnTo>
                    <a:pt x="259372" y="231686"/>
                  </a:lnTo>
                  <a:lnTo>
                    <a:pt x="337591" y="274472"/>
                  </a:lnTo>
                  <a:lnTo>
                    <a:pt x="337591" y="252183"/>
                  </a:lnTo>
                  <a:lnTo>
                    <a:pt x="413562" y="252183"/>
                  </a:lnTo>
                  <a:lnTo>
                    <a:pt x="413562" y="98132"/>
                  </a:lnTo>
                  <a:lnTo>
                    <a:pt x="388759" y="67665"/>
                  </a:lnTo>
                  <a:lnTo>
                    <a:pt x="356831" y="40982"/>
                  </a:lnTo>
                  <a:lnTo>
                    <a:pt x="355003" y="39446"/>
                  </a:lnTo>
                  <a:lnTo>
                    <a:pt x="316255" y="18148"/>
                  </a:lnTo>
                  <a:lnTo>
                    <a:pt x="273456" y="4686"/>
                  </a:lnTo>
                  <a:lnTo>
                    <a:pt x="227482" y="0"/>
                  </a:lnTo>
                  <a:lnTo>
                    <a:pt x="181660" y="4686"/>
                  </a:lnTo>
                  <a:lnTo>
                    <a:pt x="138976" y="18148"/>
                  </a:lnTo>
                  <a:lnTo>
                    <a:pt x="100330" y="39446"/>
                  </a:lnTo>
                  <a:lnTo>
                    <a:pt x="66662" y="67665"/>
                  </a:lnTo>
                  <a:lnTo>
                    <a:pt x="38874" y="101879"/>
                  </a:lnTo>
                  <a:lnTo>
                    <a:pt x="17881" y="141160"/>
                  </a:lnTo>
                  <a:lnTo>
                    <a:pt x="4622" y="184594"/>
                  </a:lnTo>
                  <a:lnTo>
                    <a:pt x="0" y="231241"/>
                  </a:lnTo>
                  <a:lnTo>
                    <a:pt x="4546" y="276821"/>
                  </a:lnTo>
                  <a:lnTo>
                    <a:pt x="17957" y="321195"/>
                  </a:lnTo>
                  <a:lnTo>
                    <a:pt x="39014" y="360489"/>
                  </a:lnTo>
                  <a:lnTo>
                    <a:pt x="66878" y="394754"/>
                  </a:lnTo>
                  <a:lnTo>
                    <a:pt x="100634" y="423024"/>
                  </a:lnTo>
                  <a:lnTo>
                    <a:pt x="139357" y="444385"/>
                  </a:lnTo>
                  <a:lnTo>
                    <a:pt x="182092" y="457885"/>
                  </a:lnTo>
                  <a:lnTo>
                    <a:pt x="227926" y="462597"/>
                  </a:lnTo>
                  <a:lnTo>
                    <a:pt x="273773" y="457885"/>
                  </a:lnTo>
                  <a:lnTo>
                    <a:pt x="316509" y="444385"/>
                  </a:lnTo>
                  <a:lnTo>
                    <a:pt x="355219" y="423024"/>
                  </a:lnTo>
                  <a:lnTo>
                    <a:pt x="388975" y="394754"/>
                  </a:lnTo>
                  <a:lnTo>
                    <a:pt x="416852" y="360489"/>
                  </a:lnTo>
                  <a:lnTo>
                    <a:pt x="437908" y="321195"/>
                  </a:lnTo>
                  <a:lnTo>
                    <a:pt x="451218" y="277799"/>
                  </a:lnTo>
                  <a:lnTo>
                    <a:pt x="453771" y="252183"/>
                  </a:lnTo>
                  <a:lnTo>
                    <a:pt x="455815" y="231686"/>
                  </a:lnTo>
                  <a:lnTo>
                    <a:pt x="455866" y="231241"/>
                  </a:lnTo>
                  <a:close/>
                </a:path>
              </a:pathLst>
            </a:custGeom>
            <a:solidFill>
              <a:srgbClr val="00AF50"/>
            </a:solidFill>
          </p:spPr>
          <p:txBody>
            <a:bodyPr wrap="square" lIns="0" tIns="0" rIns="0" bIns="0" rtlCol="0"/>
            <a:lstStyle/>
            <a:p>
              <a:endParaRPr/>
            </a:p>
          </p:txBody>
        </p:sp>
        <p:pic>
          <p:nvPicPr>
            <p:cNvPr id="5128" name="object 33">
              <a:extLst>
                <a:ext uri="{FF2B5EF4-FFF2-40B4-BE49-F238E27FC236}">
                  <a16:creationId xmlns:a16="http://schemas.microsoft.com/office/drawing/2014/main" id="{D77E1DA9-5455-016D-2D96-E24826A47984}"/>
                </a:ext>
              </a:extLst>
            </p:cNvPr>
            <p:cNvPicPr/>
            <p:nvPr/>
          </p:nvPicPr>
          <p:blipFill>
            <a:blip r:embed="rId10" cstate="print"/>
            <a:stretch>
              <a:fillRect/>
            </a:stretch>
          </p:blipFill>
          <p:spPr>
            <a:xfrm>
              <a:off x="10351470" y="2822492"/>
              <a:ext cx="92650" cy="92720"/>
            </a:xfrm>
            <a:prstGeom prst="rect">
              <a:avLst/>
            </a:prstGeom>
          </p:spPr>
        </p:pic>
      </p:grpSp>
      <p:sp>
        <p:nvSpPr>
          <p:cNvPr id="5129" name="object 34">
            <a:extLst>
              <a:ext uri="{FF2B5EF4-FFF2-40B4-BE49-F238E27FC236}">
                <a16:creationId xmlns:a16="http://schemas.microsoft.com/office/drawing/2014/main" id="{873BF11A-9C23-7F3A-E191-CEC82A667A9F}"/>
              </a:ext>
            </a:extLst>
          </p:cNvPr>
          <p:cNvSpPr txBox="1"/>
          <p:nvPr/>
        </p:nvSpPr>
        <p:spPr>
          <a:xfrm>
            <a:off x="10203039" y="4467287"/>
            <a:ext cx="950594" cy="348615"/>
          </a:xfrm>
          <a:prstGeom prst="rect">
            <a:avLst/>
          </a:prstGeom>
        </p:spPr>
        <p:txBody>
          <a:bodyPr vert="horz" wrap="square" lIns="0" tIns="12065" rIns="0" bIns="0" rtlCol="0">
            <a:spAutoFit/>
          </a:bodyPr>
          <a:lstStyle/>
          <a:p>
            <a:pPr marL="52069" marR="5080" indent="-40005">
              <a:lnSpc>
                <a:spcPct val="100899"/>
              </a:lnSpc>
              <a:spcBef>
                <a:spcPts val="95"/>
              </a:spcBef>
            </a:pPr>
            <a:r>
              <a:rPr sz="1050" b="1" spc="-10" dirty="0">
                <a:latin typeface="Calibri"/>
                <a:cs typeface="Calibri"/>
              </a:rPr>
              <a:t>On-</a:t>
            </a:r>
            <a:r>
              <a:rPr sz="1050" b="1" dirty="0">
                <a:latin typeface="Calibri"/>
                <a:cs typeface="Calibri"/>
              </a:rPr>
              <a:t>prem</a:t>
            </a:r>
            <a:r>
              <a:rPr sz="1050" b="1" spc="30" dirty="0">
                <a:latin typeface="Calibri"/>
                <a:cs typeface="Calibri"/>
              </a:rPr>
              <a:t> </a:t>
            </a:r>
            <a:r>
              <a:rPr sz="1050" b="1" spc="-10" dirty="0">
                <a:latin typeface="Calibri"/>
                <a:cs typeface="Calibri"/>
              </a:rPr>
              <a:t>Subnet 192.168.0.0/24</a:t>
            </a:r>
            <a:endParaRPr sz="1050">
              <a:latin typeface="Calibri"/>
              <a:cs typeface="Calibri"/>
            </a:endParaRPr>
          </a:p>
        </p:txBody>
      </p:sp>
      <p:grpSp>
        <p:nvGrpSpPr>
          <p:cNvPr id="5130" name="object 35">
            <a:extLst>
              <a:ext uri="{FF2B5EF4-FFF2-40B4-BE49-F238E27FC236}">
                <a16:creationId xmlns:a16="http://schemas.microsoft.com/office/drawing/2014/main" id="{49C7C053-25AF-5912-28EF-3C14E0286350}"/>
              </a:ext>
            </a:extLst>
          </p:cNvPr>
          <p:cNvGrpSpPr/>
          <p:nvPr/>
        </p:nvGrpSpPr>
        <p:grpSpPr>
          <a:xfrm>
            <a:off x="10168274" y="4043071"/>
            <a:ext cx="459105" cy="459740"/>
            <a:chOff x="10168274" y="4043071"/>
            <a:chExt cx="459105" cy="459740"/>
          </a:xfrm>
        </p:grpSpPr>
        <p:sp>
          <p:nvSpPr>
            <p:cNvPr id="5131" name="object 36">
              <a:extLst>
                <a:ext uri="{FF2B5EF4-FFF2-40B4-BE49-F238E27FC236}">
                  <a16:creationId xmlns:a16="http://schemas.microsoft.com/office/drawing/2014/main" id="{12499A80-DE1C-DBEE-9287-3A9B0CF409E9}"/>
                </a:ext>
              </a:extLst>
            </p:cNvPr>
            <p:cNvSpPr/>
            <p:nvPr/>
          </p:nvSpPr>
          <p:spPr>
            <a:xfrm>
              <a:off x="10169862" y="4044658"/>
              <a:ext cx="455930" cy="456565"/>
            </a:xfrm>
            <a:custGeom>
              <a:avLst/>
              <a:gdLst/>
              <a:ahLst/>
              <a:cxnLst/>
              <a:rect l="l" t="t" r="r" b="b"/>
              <a:pathLst>
                <a:path w="455929" h="456564">
                  <a:moveTo>
                    <a:pt x="227934" y="0"/>
                  </a:moveTo>
                  <a:lnTo>
                    <a:pt x="181997" y="4634"/>
                  </a:lnTo>
                  <a:lnTo>
                    <a:pt x="139212" y="17925"/>
                  </a:lnTo>
                  <a:lnTo>
                    <a:pt x="100494" y="38957"/>
                  </a:lnTo>
                  <a:lnTo>
                    <a:pt x="66760" y="66811"/>
                  </a:lnTo>
                  <a:lnTo>
                    <a:pt x="38927" y="100570"/>
                  </a:lnTo>
                  <a:lnTo>
                    <a:pt x="17912" y="139317"/>
                  </a:lnTo>
                  <a:lnTo>
                    <a:pt x="4630" y="182135"/>
                  </a:lnTo>
                  <a:lnTo>
                    <a:pt x="0" y="228106"/>
                  </a:lnTo>
                  <a:lnTo>
                    <a:pt x="4630" y="274077"/>
                  </a:lnTo>
                  <a:lnTo>
                    <a:pt x="17912" y="316895"/>
                  </a:lnTo>
                  <a:lnTo>
                    <a:pt x="38927" y="355642"/>
                  </a:lnTo>
                  <a:lnTo>
                    <a:pt x="66760" y="389401"/>
                  </a:lnTo>
                  <a:lnTo>
                    <a:pt x="100494" y="417255"/>
                  </a:lnTo>
                  <a:lnTo>
                    <a:pt x="139212" y="438287"/>
                  </a:lnTo>
                  <a:lnTo>
                    <a:pt x="181997" y="451578"/>
                  </a:lnTo>
                  <a:lnTo>
                    <a:pt x="227934" y="456212"/>
                  </a:lnTo>
                  <a:lnTo>
                    <a:pt x="273870" y="451578"/>
                  </a:lnTo>
                  <a:lnTo>
                    <a:pt x="316656" y="438287"/>
                  </a:lnTo>
                  <a:lnTo>
                    <a:pt x="355374" y="417255"/>
                  </a:lnTo>
                  <a:lnTo>
                    <a:pt x="389107" y="389401"/>
                  </a:lnTo>
                  <a:lnTo>
                    <a:pt x="416940" y="355642"/>
                  </a:lnTo>
                  <a:lnTo>
                    <a:pt x="437955" y="316895"/>
                  </a:lnTo>
                  <a:lnTo>
                    <a:pt x="451237" y="274077"/>
                  </a:lnTo>
                  <a:lnTo>
                    <a:pt x="455868" y="228106"/>
                  </a:lnTo>
                  <a:lnTo>
                    <a:pt x="451237" y="182135"/>
                  </a:lnTo>
                  <a:lnTo>
                    <a:pt x="437955" y="139317"/>
                  </a:lnTo>
                  <a:lnTo>
                    <a:pt x="416940" y="100570"/>
                  </a:lnTo>
                  <a:lnTo>
                    <a:pt x="389107" y="66811"/>
                  </a:lnTo>
                  <a:lnTo>
                    <a:pt x="355374" y="38957"/>
                  </a:lnTo>
                  <a:lnTo>
                    <a:pt x="316656" y="17925"/>
                  </a:lnTo>
                  <a:lnTo>
                    <a:pt x="273870" y="4634"/>
                  </a:lnTo>
                  <a:lnTo>
                    <a:pt x="227934" y="0"/>
                  </a:lnTo>
                  <a:close/>
                </a:path>
              </a:pathLst>
            </a:custGeom>
            <a:solidFill>
              <a:srgbClr val="006FC0"/>
            </a:solidFill>
          </p:spPr>
          <p:txBody>
            <a:bodyPr wrap="square" lIns="0" tIns="0" rIns="0" bIns="0" rtlCol="0"/>
            <a:lstStyle/>
            <a:p>
              <a:endParaRPr/>
            </a:p>
          </p:txBody>
        </p:sp>
        <p:sp>
          <p:nvSpPr>
            <p:cNvPr id="5132" name="object 37">
              <a:extLst>
                <a:ext uri="{FF2B5EF4-FFF2-40B4-BE49-F238E27FC236}">
                  <a16:creationId xmlns:a16="http://schemas.microsoft.com/office/drawing/2014/main" id="{4FDCEABB-BC12-254F-5BD2-4543BCECF87F}"/>
                </a:ext>
              </a:extLst>
            </p:cNvPr>
            <p:cNvSpPr/>
            <p:nvPr/>
          </p:nvSpPr>
          <p:spPr>
            <a:xfrm>
              <a:off x="10169862" y="4044658"/>
              <a:ext cx="455930" cy="456565"/>
            </a:xfrm>
            <a:custGeom>
              <a:avLst/>
              <a:gdLst/>
              <a:ahLst/>
              <a:cxnLst/>
              <a:rect l="l" t="t" r="r" b="b"/>
              <a:pathLst>
                <a:path w="455929" h="456564">
                  <a:moveTo>
                    <a:pt x="0" y="228106"/>
                  </a:moveTo>
                  <a:lnTo>
                    <a:pt x="4630" y="182135"/>
                  </a:lnTo>
                  <a:lnTo>
                    <a:pt x="17912" y="139317"/>
                  </a:lnTo>
                  <a:lnTo>
                    <a:pt x="38927" y="100570"/>
                  </a:lnTo>
                  <a:lnTo>
                    <a:pt x="66760" y="66811"/>
                  </a:lnTo>
                  <a:lnTo>
                    <a:pt x="100494" y="38957"/>
                  </a:lnTo>
                  <a:lnTo>
                    <a:pt x="139212" y="17925"/>
                  </a:lnTo>
                  <a:lnTo>
                    <a:pt x="181997" y="4634"/>
                  </a:lnTo>
                  <a:lnTo>
                    <a:pt x="227934" y="0"/>
                  </a:lnTo>
                  <a:lnTo>
                    <a:pt x="273870" y="4634"/>
                  </a:lnTo>
                  <a:lnTo>
                    <a:pt x="316656" y="17925"/>
                  </a:lnTo>
                  <a:lnTo>
                    <a:pt x="355374" y="38957"/>
                  </a:lnTo>
                  <a:lnTo>
                    <a:pt x="389107" y="66811"/>
                  </a:lnTo>
                  <a:lnTo>
                    <a:pt x="416940" y="100570"/>
                  </a:lnTo>
                  <a:lnTo>
                    <a:pt x="437955" y="139317"/>
                  </a:lnTo>
                  <a:lnTo>
                    <a:pt x="451237" y="182135"/>
                  </a:lnTo>
                  <a:lnTo>
                    <a:pt x="455868" y="228106"/>
                  </a:lnTo>
                  <a:lnTo>
                    <a:pt x="451237" y="274077"/>
                  </a:lnTo>
                  <a:lnTo>
                    <a:pt x="437955" y="316895"/>
                  </a:lnTo>
                  <a:lnTo>
                    <a:pt x="416940" y="355642"/>
                  </a:lnTo>
                  <a:lnTo>
                    <a:pt x="389107" y="389401"/>
                  </a:lnTo>
                  <a:lnTo>
                    <a:pt x="355374" y="417255"/>
                  </a:lnTo>
                  <a:lnTo>
                    <a:pt x="316656" y="438287"/>
                  </a:lnTo>
                  <a:lnTo>
                    <a:pt x="273870" y="451578"/>
                  </a:lnTo>
                  <a:lnTo>
                    <a:pt x="227934" y="456212"/>
                  </a:lnTo>
                  <a:lnTo>
                    <a:pt x="181997" y="451578"/>
                  </a:lnTo>
                  <a:lnTo>
                    <a:pt x="139212" y="438287"/>
                  </a:lnTo>
                  <a:lnTo>
                    <a:pt x="100494" y="417255"/>
                  </a:lnTo>
                  <a:lnTo>
                    <a:pt x="66760" y="389401"/>
                  </a:lnTo>
                  <a:lnTo>
                    <a:pt x="38927" y="355642"/>
                  </a:lnTo>
                  <a:lnTo>
                    <a:pt x="17912" y="316895"/>
                  </a:lnTo>
                  <a:lnTo>
                    <a:pt x="4630" y="274077"/>
                  </a:lnTo>
                  <a:lnTo>
                    <a:pt x="0" y="228106"/>
                  </a:lnTo>
                  <a:close/>
                </a:path>
              </a:pathLst>
            </a:custGeom>
            <a:ln w="3175">
              <a:solidFill>
                <a:srgbClr val="C7C7C7"/>
              </a:solidFill>
            </a:ln>
          </p:spPr>
          <p:txBody>
            <a:bodyPr wrap="square" lIns="0" tIns="0" rIns="0" bIns="0" rtlCol="0"/>
            <a:lstStyle/>
            <a:p>
              <a:endParaRPr/>
            </a:p>
          </p:txBody>
        </p:sp>
      </p:grpSp>
      <p:sp>
        <p:nvSpPr>
          <p:cNvPr id="5133" name="object 38">
            <a:extLst>
              <a:ext uri="{FF2B5EF4-FFF2-40B4-BE49-F238E27FC236}">
                <a16:creationId xmlns:a16="http://schemas.microsoft.com/office/drawing/2014/main" id="{9519D7F8-6049-36D7-89AE-84680C7A59C9}"/>
              </a:ext>
            </a:extLst>
          </p:cNvPr>
          <p:cNvSpPr txBox="1"/>
          <p:nvPr/>
        </p:nvSpPr>
        <p:spPr>
          <a:xfrm>
            <a:off x="10252274" y="4142820"/>
            <a:ext cx="296545" cy="237490"/>
          </a:xfrm>
          <a:prstGeom prst="rect">
            <a:avLst/>
          </a:prstGeom>
        </p:spPr>
        <p:txBody>
          <a:bodyPr vert="horz" wrap="square" lIns="0" tIns="17145" rIns="0" bIns="0" rtlCol="0">
            <a:spAutoFit/>
          </a:bodyPr>
          <a:lstStyle/>
          <a:p>
            <a:pPr marL="12700">
              <a:lnSpc>
                <a:spcPct val="100000"/>
              </a:lnSpc>
              <a:spcBef>
                <a:spcPts val="135"/>
              </a:spcBef>
            </a:pPr>
            <a:r>
              <a:rPr sz="1350" spc="-25" dirty="0">
                <a:solidFill>
                  <a:srgbClr val="FDFFFF"/>
                </a:solidFill>
                <a:latin typeface="Calibri"/>
                <a:cs typeface="Calibri"/>
              </a:rPr>
              <a:t>CPE</a:t>
            </a:r>
            <a:endParaRPr sz="1350">
              <a:latin typeface="Calibri"/>
              <a:cs typeface="Calibri"/>
            </a:endParaRPr>
          </a:p>
        </p:txBody>
      </p:sp>
      <p:pic>
        <p:nvPicPr>
          <p:cNvPr id="5134" name="object 39">
            <a:extLst>
              <a:ext uri="{FF2B5EF4-FFF2-40B4-BE49-F238E27FC236}">
                <a16:creationId xmlns:a16="http://schemas.microsoft.com/office/drawing/2014/main" id="{4BD08EC8-C756-6F09-06C1-1C82AAA090EF}"/>
              </a:ext>
            </a:extLst>
          </p:cNvPr>
          <p:cNvPicPr/>
          <p:nvPr/>
        </p:nvPicPr>
        <p:blipFill>
          <a:blip r:embed="rId10" cstate="print"/>
          <a:stretch>
            <a:fillRect/>
          </a:stretch>
        </p:blipFill>
        <p:spPr>
          <a:xfrm>
            <a:off x="10351470" y="3998298"/>
            <a:ext cx="92650" cy="92720"/>
          </a:xfrm>
          <a:prstGeom prst="rect">
            <a:avLst/>
          </a:prstGeom>
        </p:spPr>
      </p:pic>
      <p:graphicFrame>
        <p:nvGraphicFramePr>
          <p:cNvPr id="5135" name="object 40">
            <a:extLst>
              <a:ext uri="{FF2B5EF4-FFF2-40B4-BE49-F238E27FC236}">
                <a16:creationId xmlns:a16="http://schemas.microsoft.com/office/drawing/2014/main" id="{2BE48F30-F5A6-629B-E02E-2767E3E20E7D}"/>
              </a:ext>
            </a:extLst>
          </p:cNvPr>
          <p:cNvGraphicFramePr>
            <a:graphicFrameLocks noGrp="1"/>
          </p:cNvGraphicFramePr>
          <p:nvPr/>
        </p:nvGraphicFramePr>
        <p:xfrm>
          <a:off x="9515264" y="2868852"/>
          <a:ext cx="1259205" cy="1174750"/>
        </p:xfrm>
        <a:graphic>
          <a:graphicData uri="http://schemas.openxmlformats.org/drawingml/2006/table">
            <a:tbl>
              <a:tblPr firstRow="1" bandRow="1">
                <a:tableStyleId>{2D5ABB26-0587-4C30-8999-92F81FD0307C}</a:tableStyleId>
              </a:tblPr>
              <a:tblGrid>
                <a:gridCol w="227965">
                  <a:extLst>
                    <a:ext uri="{9D8B030D-6E8A-4147-A177-3AD203B41FA5}">
                      <a16:colId xmlns:a16="http://schemas.microsoft.com/office/drawing/2014/main" val="20000"/>
                    </a:ext>
                  </a:extLst>
                </a:gridCol>
                <a:gridCol w="654685">
                  <a:extLst>
                    <a:ext uri="{9D8B030D-6E8A-4147-A177-3AD203B41FA5}">
                      <a16:colId xmlns:a16="http://schemas.microsoft.com/office/drawing/2014/main" val="20001"/>
                    </a:ext>
                  </a:extLst>
                </a:gridCol>
                <a:gridCol w="376555">
                  <a:extLst>
                    <a:ext uri="{9D8B030D-6E8A-4147-A177-3AD203B41FA5}">
                      <a16:colId xmlns:a16="http://schemas.microsoft.com/office/drawing/2014/main" val="20002"/>
                    </a:ext>
                  </a:extLst>
                </a:gridCol>
              </a:tblGrid>
              <a:tr h="316230">
                <a:tc>
                  <a:txBody>
                    <a:bodyPr/>
                    <a:lstStyle/>
                    <a:p>
                      <a:pPr>
                        <a:lnSpc>
                          <a:spcPct val="100000"/>
                        </a:lnSpc>
                      </a:pPr>
                      <a:endParaRPr sz="1400">
                        <a:latin typeface="Times New Roman"/>
                        <a:cs typeface="Times New Roman"/>
                      </a:endParaRPr>
                    </a:p>
                  </a:txBody>
                  <a:tcPr marL="0" marR="0" marT="0" marB="0">
                    <a:lnR w="38100">
                      <a:solidFill>
                        <a:srgbClr val="000000"/>
                      </a:solidFill>
                      <a:prstDash val="solid"/>
                    </a:lnR>
                  </a:tcPr>
                </a:tc>
                <a:tc>
                  <a:txBody>
                    <a:bodyPr/>
                    <a:lstStyle/>
                    <a:p>
                      <a:pPr>
                        <a:lnSpc>
                          <a:spcPct val="100000"/>
                        </a:lnSpc>
                      </a:pPr>
                      <a:endParaRPr sz="1400">
                        <a:latin typeface="Times New Roman"/>
                        <a:cs typeface="Times New Roman"/>
                      </a:endParaRPr>
                    </a:p>
                  </a:txBody>
                  <a:tcPr marL="0" marR="0" marT="0" marB="0">
                    <a:lnL w="38100">
                      <a:solidFill>
                        <a:srgbClr val="000000"/>
                      </a:solidFill>
                      <a:prstDash val="solid"/>
                    </a:lnL>
                    <a:lnR w="38100">
                      <a:solidFill>
                        <a:srgbClr val="000000"/>
                      </a:solidFill>
                      <a:prstDash val="solid"/>
                    </a:lnR>
                  </a:tcPr>
                </a:tc>
                <a:tc>
                  <a:txBody>
                    <a:bodyPr/>
                    <a:lstStyle/>
                    <a:p>
                      <a:pPr>
                        <a:lnSpc>
                          <a:spcPct val="100000"/>
                        </a:lnSpc>
                      </a:pPr>
                      <a:endParaRPr sz="1400">
                        <a:latin typeface="Times New Roman"/>
                        <a:cs typeface="Times New Roman"/>
                      </a:endParaRPr>
                    </a:p>
                  </a:txBody>
                  <a:tcPr marL="0" marR="0" marT="0" marB="0">
                    <a:lnL w="38100">
                      <a:solidFill>
                        <a:srgbClr val="000000"/>
                      </a:solidFill>
                      <a:prstDash val="solid"/>
                    </a:lnL>
                  </a:tcPr>
                </a:tc>
                <a:extLst>
                  <a:ext uri="{0D108BD9-81ED-4DB2-BD59-A6C34878D82A}">
                    <a16:rowId xmlns:a16="http://schemas.microsoft.com/office/drawing/2014/main" val="10000"/>
                  </a:ext>
                </a:extLst>
              </a:tr>
              <a:tr h="402590">
                <a:tc gridSpan="3">
                  <a:txBody>
                    <a:bodyPr/>
                    <a:lstStyle/>
                    <a:p>
                      <a:pPr marL="4445" algn="ctr">
                        <a:lnSpc>
                          <a:spcPct val="100000"/>
                        </a:lnSpc>
                        <a:spcBef>
                          <a:spcPts val="250"/>
                        </a:spcBef>
                      </a:pPr>
                      <a:r>
                        <a:rPr sz="1050" b="1" spc="-10" dirty="0">
                          <a:latin typeface="Calibri"/>
                          <a:cs typeface="Calibri"/>
                        </a:rPr>
                        <a:t>Fastconnect</a:t>
                      </a:r>
                      <a:endParaRPr sz="1050">
                        <a:latin typeface="Calibri"/>
                        <a:cs typeface="Calibri"/>
                      </a:endParaRPr>
                    </a:p>
                    <a:p>
                      <a:pPr marL="10795" algn="ctr">
                        <a:lnSpc>
                          <a:spcPct val="100000"/>
                        </a:lnSpc>
                        <a:spcBef>
                          <a:spcPts val="10"/>
                        </a:spcBef>
                      </a:pPr>
                      <a:r>
                        <a:rPr sz="1050" b="1" dirty="0">
                          <a:latin typeface="Calibri"/>
                          <a:cs typeface="Calibri"/>
                        </a:rPr>
                        <a:t>w/</a:t>
                      </a:r>
                      <a:r>
                        <a:rPr sz="1050" b="1" spc="-30" dirty="0">
                          <a:latin typeface="Calibri"/>
                          <a:cs typeface="Calibri"/>
                        </a:rPr>
                        <a:t> </a:t>
                      </a:r>
                      <a:r>
                        <a:rPr sz="1050" b="1" spc="-20" dirty="0">
                          <a:latin typeface="Calibri"/>
                          <a:cs typeface="Calibri"/>
                        </a:rPr>
                        <a:t>ECMP</a:t>
                      </a:r>
                      <a:endParaRPr sz="1050">
                        <a:latin typeface="Calibri"/>
                        <a:cs typeface="Calibri"/>
                      </a:endParaRPr>
                    </a:p>
                  </a:txBody>
                  <a:tcPr marL="0" marR="0" marT="31750" marB="0">
                    <a:solidFill>
                      <a:srgbClr val="FFD964"/>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455930">
                <a:tc>
                  <a:txBody>
                    <a:bodyPr/>
                    <a:lstStyle/>
                    <a:p>
                      <a:pPr>
                        <a:lnSpc>
                          <a:spcPct val="100000"/>
                        </a:lnSpc>
                      </a:pPr>
                      <a:endParaRPr sz="1400">
                        <a:latin typeface="Times New Roman"/>
                        <a:cs typeface="Times New Roman"/>
                      </a:endParaRPr>
                    </a:p>
                  </a:txBody>
                  <a:tcPr marL="0" marR="0" marT="0" marB="0">
                    <a:lnR w="38100">
                      <a:solidFill>
                        <a:srgbClr val="000000"/>
                      </a:solidFill>
                      <a:prstDash val="solid"/>
                    </a:lnR>
                  </a:tcPr>
                </a:tc>
                <a:tc>
                  <a:txBody>
                    <a:bodyPr/>
                    <a:lstStyle/>
                    <a:p>
                      <a:pPr>
                        <a:lnSpc>
                          <a:spcPct val="100000"/>
                        </a:lnSpc>
                      </a:pPr>
                      <a:endParaRPr sz="1400">
                        <a:latin typeface="Times New Roman"/>
                        <a:cs typeface="Times New Roman"/>
                      </a:endParaRPr>
                    </a:p>
                  </a:txBody>
                  <a:tcPr marL="0" marR="0" marT="0" marB="0">
                    <a:lnL w="38100">
                      <a:solidFill>
                        <a:srgbClr val="000000"/>
                      </a:solidFill>
                      <a:prstDash val="solid"/>
                    </a:lnL>
                    <a:lnR w="38100">
                      <a:solidFill>
                        <a:srgbClr val="000000"/>
                      </a:solidFill>
                      <a:prstDash val="solid"/>
                    </a:lnR>
                  </a:tcPr>
                </a:tc>
                <a:tc>
                  <a:txBody>
                    <a:bodyPr/>
                    <a:lstStyle/>
                    <a:p>
                      <a:pPr>
                        <a:lnSpc>
                          <a:spcPct val="100000"/>
                        </a:lnSpc>
                      </a:pPr>
                      <a:endParaRPr sz="1400">
                        <a:latin typeface="Times New Roman"/>
                        <a:cs typeface="Times New Roman"/>
                      </a:endParaRPr>
                    </a:p>
                  </a:txBody>
                  <a:tcPr marL="0" marR="0" marT="0" marB="0">
                    <a:lnL w="38100">
                      <a:solidFill>
                        <a:srgbClr val="000000"/>
                      </a:solidFill>
                      <a:prstDash val="solid"/>
                    </a:lnL>
                  </a:tcPr>
                </a:tc>
                <a:extLst>
                  <a:ext uri="{0D108BD9-81ED-4DB2-BD59-A6C34878D82A}">
                    <a16:rowId xmlns:a16="http://schemas.microsoft.com/office/drawing/2014/main" val="10002"/>
                  </a:ext>
                </a:extLst>
              </a:tr>
            </a:tbl>
          </a:graphicData>
        </a:graphic>
      </p:graphicFrame>
      <p:grpSp>
        <p:nvGrpSpPr>
          <p:cNvPr id="5136" name="object 41">
            <a:extLst>
              <a:ext uri="{FF2B5EF4-FFF2-40B4-BE49-F238E27FC236}">
                <a16:creationId xmlns:a16="http://schemas.microsoft.com/office/drawing/2014/main" id="{DFACC8B3-2AEA-5A15-55A0-4F80D3B7E307}"/>
              </a:ext>
            </a:extLst>
          </p:cNvPr>
          <p:cNvGrpSpPr/>
          <p:nvPr/>
        </p:nvGrpSpPr>
        <p:grpSpPr>
          <a:xfrm>
            <a:off x="9922163" y="1831441"/>
            <a:ext cx="427990" cy="455930"/>
            <a:chOff x="9922163" y="1831441"/>
            <a:chExt cx="427990" cy="455930"/>
          </a:xfrm>
        </p:grpSpPr>
        <p:sp>
          <p:nvSpPr>
            <p:cNvPr id="5137" name="object 42">
              <a:extLst>
                <a:ext uri="{FF2B5EF4-FFF2-40B4-BE49-F238E27FC236}">
                  <a16:creationId xmlns:a16="http://schemas.microsoft.com/office/drawing/2014/main" id="{37D78FC0-ED7C-1FA6-192A-E2BBC4130F84}"/>
                </a:ext>
              </a:extLst>
            </p:cNvPr>
            <p:cNvSpPr/>
            <p:nvPr/>
          </p:nvSpPr>
          <p:spPr>
            <a:xfrm>
              <a:off x="9968446" y="1877815"/>
              <a:ext cx="335280" cy="363220"/>
            </a:xfrm>
            <a:custGeom>
              <a:avLst/>
              <a:gdLst/>
              <a:ahLst/>
              <a:cxnLst/>
              <a:rect l="l" t="t" r="r" b="b"/>
              <a:pathLst>
                <a:path w="335279" h="363219">
                  <a:moveTo>
                    <a:pt x="0" y="0"/>
                  </a:moveTo>
                  <a:lnTo>
                    <a:pt x="335019" y="362932"/>
                  </a:lnTo>
                </a:path>
              </a:pathLst>
            </a:custGeom>
            <a:ln w="33580">
              <a:solidFill>
                <a:srgbClr val="000000"/>
              </a:solidFill>
            </a:ln>
          </p:spPr>
          <p:txBody>
            <a:bodyPr wrap="square" lIns="0" tIns="0" rIns="0" bIns="0" rtlCol="0"/>
            <a:lstStyle/>
            <a:p>
              <a:endParaRPr/>
            </a:p>
          </p:txBody>
        </p:sp>
        <p:pic>
          <p:nvPicPr>
            <p:cNvPr id="5138" name="object 43">
              <a:extLst>
                <a:ext uri="{FF2B5EF4-FFF2-40B4-BE49-F238E27FC236}">
                  <a16:creationId xmlns:a16="http://schemas.microsoft.com/office/drawing/2014/main" id="{23373F5A-104A-4753-1A21-522692C1C0CD}"/>
                </a:ext>
              </a:extLst>
            </p:cNvPr>
            <p:cNvPicPr/>
            <p:nvPr/>
          </p:nvPicPr>
          <p:blipFill>
            <a:blip r:embed="rId11" cstate="print"/>
            <a:stretch>
              <a:fillRect/>
            </a:stretch>
          </p:blipFill>
          <p:spPr>
            <a:xfrm>
              <a:off x="9922163" y="1831441"/>
              <a:ext cx="92566" cy="92636"/>
            </a:xfrm>
            <a:prstGeom prst="rect">
              <a:avLst/>
            </a:prstGeom>
          </p:spPr>
        </p:pic>
        <p:pic>
          <p:nvPicPr>
            <p:cNvPr id="5139" name="object 44">
              <a:extLst>
                <a:ext uri="{FF2B5EF4-FFF2-40B4-BE49-F238E27FC236}">
                  <a16:creationId xmlns:a16="http://schemas.microsoft.com/office/drawing/2014/main" id="{E25680AD-FCAE-05B4-9069-0F04A0CA348A}"/>
                </a:ext>
              </a:extLst>
            </p:cNvPr>
            <p:cNvPicPr/>
            <p:nvPr/>
          </p:nvPicPr>
          <p:blipFill>
            <a:blip r:embed="rId12" cstate="print"/>
            <a:stretch>
              <a:fillRect/>
            </a:stretch>
          </p:blipFill>
          <p:spPr>
            <a:xfrm>
              <a:off x="10257238" y="2194471"/>
              <a:ext cx="92566" cy="92636"/>
            </a:xfrm>
            <a:prstGeom prst="rect">
              <a:avLst/>
            </a:prstGeom>
          </p:spPr>
        </p:pic>
      </p:grpSp>
      <p:sp>
        <p:nvSpPr>
          <p:cNvPr id="5140" name="object 45">
            <a:extLst>
              <a:ext uri="{FF2B5EF4-FFF2-40B4-BE49-F238E27FC236}">
                <a16:creationId xmlns:a16="http://schemas.microsoft.com/office/drawing/2014/main" id="{21C31247-B2AA-5247-AC2B-897565F3157D}"/>
              </a:ext>
            </a:extLst>
          </p:cNvPr>
          <p:cNvSpPr txBox="1"/>
          <p:nvPr/>
        </p:nvSpPr>
        <p:spPr>
          <a:xfrm>
            <a:off x="10586846" y="2638068"/>
            <a:ext cx="126364" cy="267970"/>
          </a:xfrm>
          <a:prstGeom prst="rect">
            <a:avLst/>
          </a:prstGeom>
        </p:spPr>
        <p:txBody>
          <a:bodyPr vert="horz" wrap="square" lIns="0" tIns="17780" rIns="0" bIns="0" rtlCol="0">
            <a:spAutoFit/>
          </a:bodyPr>
          <a:lstStyle/>
          <a:p>
            <a:pPr marL="12700">
              <a:lnSpc>
                <a:spcPct val="100000"/>
              </a:lnSpc>
              <a:spcBef>
                <a:spcPts val="140"/>
              </a:spcBef>
            </a:pPr>
            <a:r>
              <a:rPr sz="1550" spc="-50" dirty="0">
                <a:latin typeface="Calibri"/>
                <a:cs typeface="Calibri"/>
              </a:rPr>
              <a:t>*</a:t>
            </a:r>
            <a:endParaRPr sz="1550">
              <a:latin typeface="Calibri"/>
              <a:cs typeface="Calibri"/>
            </a:endParaRPr>
          </a:p>
        </p:txBody>
      </p:sp>
      <p:sp>
        <p:nvSpPr>
          <p:cNvPr id="5141" name="object 46">
            <a:extLst>
              <a:ext uri="{FF2B5EF4-FFF2-40B4-BE49-F238E27FC236}">
                <a16:creationId xmlns:a16="http://schemas.microsoft.com/office/drawing/2014/main" id="{5112615B-14D0-5C60-3175-92930873B517}"/>
              </a:ext>
            </a:extLst>
          </p:cNvPr>
          <p:cNvSpPr txBox="1"/>
          <p:nvPr/>
        </p:nvSpPr>
        <p:spPr>
          <a:xfrm>
            <a:off x="8416325" y="5399197"/>
            <a:ext cx="3168015" cy="881075"/>
          </a:xfrm>
          <a:prstGeom prst="rect">
            <a:avLst/>
          </a:prstGeom>
        </p:spPr>
        <p:txBody>
          <a:bodyPr vert="horz" wrap="square" lIns="0" tIns="11430" rIns="0" bIns="0" rtlCol="0">
            <a:spAutoFit/>
          </a:bodyPr>
          <a:lstStyle/>
          <a:p>
            <a:pPr marL="12700" marR="5080">
              <a:lnSpc>
                <a:spcPct val="102600"/>
              </a:lnSpc>
              <a:spcBef>
                <a:spcPts val="90"/>
              </a:spcBef>
            </a:pPr>
            <a:r>
              <a:rPr sz="1400" dirty="0"/>
              <a:t>* OCI only has a single DRG , but it can contain multiple physical routers.</a:t>
            </a:r>
          </a:p>
          <a:p>
            <a:pPr marL="12700" marR="30480">
              <a:lnSpc>
                <a:spcPct val="102499"/>
              </a:lnSpc>
            </a:pPr>
            <a:r>
              <a:rPr sz="1400" dirty="0"/>
              <a:t>For clarity, the second DRG refers to a different physical Oracle (PE) router.</a:t>
            </a:r>
          </a:p>
        </p:txBody>
      </p:sp>
      <p:sp>
        <p:nvSpPr>
          <p:cNvPr id="5142" name="object 47">
            <a:extLst>
              <a:ext uri="{FF2B5EF4-FFF2-40B4-BE49-F238E27FC236}">
                <a16:creationId xmlns:a16="http://schemas.microsoft.com/office/drawing/2014/main" id="{4125AB39-5909-B6AE-34E4-D09FE0516773}"/>
              </a:ext>
            </a:extLst>
          </p:cNvPr>
          <p:cNvSpPr txBox="1"/>
          <p:nvPr/>
        </p:nvSpPr>
        <p:spPr>
          <a:xfrm>
            <a:off x="8341073" y="3363933"/>
            <a:ext cx="850265" cy="510540"/>
          </a:xfrm>
          <a:prstGeom prst="rect">
            <a:avLst/>
          </a:prstGeom>
        </p:spPr>
        <p:txBody>
          <a:bodyPr vert="horz" wrap="square" lIns="0" tIns="13970" rIns="0" bIns="0" rtlCol="0">
            <a:spAutoFit/>
          </a:bodyPr>
          <a:lstStyle/>
          <a:p>
            <a:pPr algn="ctr">
              <a:lnSpc>
                <a:spcPct val="100000"/>
              </a:lnSpc>
              <a:spcBef>
                <a:spcPts val="110"/>
              </a:spcBef>
            </a:pPr>
            <a:r>
              <a:rPr sz="1050" b="1" dirty="0">
                <a:latin typeface="Calibri"/>
                <a:cs typeface="Calibri"/>
              </a:rPr>
              <a:t>10GB</a:t>
            </a:r>
            <a:r>
              <a:rPr sz="1050" b="1" spc="-5" dirty="0">
                <a:latin typeface="Calibri"/>
                <a:cs typeface="Calibri"/>
              </a:rPr>
              <a:t> </a:t>
            </a:r>
            <a:r>
              <a:rPr sz="1050" b="1" dirty="0">
                <a:latin typeface="Calibri"/>
                <a:cs typeface="Calibri"/>
              </a:rPr>
              <a:t>+ 10GB </a:t>
            </a:r>
            <a:r>
              <a:rPr sz="1050" b="1" spc="-60" dirty="0">
                <a:latin typeface="Calibri"/>
                <a:cs typeface="Calibri"/>
              </a:rPr>
              <a:t>=</a:t>
            </a:r>
            <a:endParaRPr sz="1050">
              <a:latin typeface="Calibri"/>
              <a:cs typeface="Calibri"/>
            </a:endParaRPr>
          </a:p>
          <a:p>
            <a:pPr marL="76200" marR="76835" algn="ctr">
              <a:lnSpc>
                <a:spcPct val="100899"/>
              </a:lnSpc>
            </a:pPr>
            <a:r>
              <a:rPr sz="1050" b="1" dirty="0">
                <a:latin typeface="Calibri"/>
                <a:cs typeface="Calibri"/>
              </a:rPr>
              <a:t>20GB</a:t>
            </a:r>
            <a:r>
              <a:rPr sz="1050" b="1" spc="-15" dirty="0">
                <a:latin typeface="Calibri"/>
                <a:cs typeface="Calibri"/>
              </a:rPr>
              <a:t> </a:t>
            </a:r>
            <a:r>
              <a:rPr sz="1050" b="1" spc="-10" dirty="0">
                <a:latin typeface="Calibri"/>
                <a:cs typeface="Calibri"/>
              </a:rPr>
              <a:t>usable capacity</a:t>
            </a:r>
            <a:endParaRPr sz="1050">
              <a:latin typeface="Calibri"/>
              <a:cs typeface="Calibri"/>
            </a:endParaRPr>
          </a:p>
        </p:txBody>
      </p:sp>
      <p:sp>
        <p:nvSpPr>
          <p:cNvPr id="5143" name="object 48">
            <a:extLst>
              <a:ext uri="{FF2B5EF4-FFF2-40B4-BE49-F238E27FC236}">
                <a16:creationId xmlns:a16="http://schemas.microsoft.com/office/drawing/2014/main" id="{CD5AFDF0-43D8-69D8-9FF3-8D5EDE3F5E1C}"/>
              </a:ext>
            </a:extLst>
          </p:cNvPr>
          <p:cNvSpPr/>
          <p:nvPr/>
        </p:nvSpPr>
        <p:spPr>
          <a:xfrm>
            <a:off x="5067334" y="2610088"/>
            <a:ext cx="2331085" cy="1820545"/>
          </a:xfrm>
          <a:custGeom>
            <a:avLst/>
            <a:gdLst/>
            <a:ahLst/>
            <a:cxnLst/>
            <a:rect l="l" t="t" r="r" b="b"/>
            <a:pathLst>
              <a:path w="2331084" h="1820545">
                <a:moveTo>
                  <a:pt x="2330867" y="0"/>
                </a:moveTo>
                <a:lnTo>
                  <a:pt x="0" y="0"/>
                </a:lnTo>
                <a:lnTo>
                  <a:pt x="0" y="1819936"/>
                </a:lnTo>
                <a:lnTo>
                  <a:pt x="2330867" y="1819936"/>
                </a:lnTo>
                <a:lnTo>
                  <a:pt x="2330867" y="1809183"/>
                </a:lnTo>
                <a:lnTo>
                  <a:pt x="21405" y="1809183"/>
                </a:lnTo>
                <a:lnTo>
                  <a:pt x="10702" y="1798525"/>
                </a:lnTo>
                <a:lnTo>
                  <a:pt x="21405" y="1798525"/>
                </a:lnTo>
                <a:lnTo>
                  <a:pt x="21405" y="21411"/>
                </a:lnTo>
                <a:lnTo>
                  <a:pt x="10702" y="21411"/>
                </a:lnTo>
                <a:lnTo>
                  <a:pt x="21405" y="10657"/>
                </a:lnTo>
                <a:lnTo>
                  <a:pt x="2330867" y="10657"/>
                </a:lnTo>
                <a:lnTo>
                  <a:pt x="2330867" y="0"/>
                </a:lnTo>
                <a:close/>
              </a:path>
              <a:path w="2331084" h="1820545">
                <a:moveTo>
                  <a:pt x="21405" y="1798525"/>
                </a:moveTo>
                <a:lnTo>
                  <a:pt x="10702" y="1798525"/>
                </a:lnTo>
                <a:lnTo>
                  <a:pt x="21405" y="1809183"/>
                </a:lnTo>
                <a:lnTo>
                  <a:pt x="21405" y="1798525"/>
                </a:lnTo>
                <a:close/>
              </a:path>
              <a:path w="2331084" h="1820545">
                <a:moveTo>
                  <a:pt x="2309461" y="1798525"/>
                </a:moveTo>
                <a:lnTo>
                  <a:pt x="21405" y="1798525"/>
                </a:lnTo>
                <a:lnTo>
                  <a:pt x="21405" y="1809183"/>
                </a:lnTo>
                <a:lnTo>
                  <a:pt x="2309461" y="1809183"/>
                </a:lnTo>
                <a:lnTo>
                  <a:pt x="2309461" y="1798525"/>
                </a:lnTo>
                <a:close/>
              </a:path>
              <a:path w="2331084" h="1820545">
                <a:moveTo>
                  <a:pt x="2309461" y="10657"/>
                </a:moveTo>
                <a:lnTo>
                  <a:pt x="2309461" y="1809183"/>
                </a:lnTo>
                <a:lnTo>
                  <a:pt x="2320212" y="1798525"/>
                </a:lnTo>
                <a:lnTo>
                  <a:pt x="2330867" y="1798525"/>
                </a:lnTo>
                <a:lnTo>
                  <a:pt x="2330867" y="21411"/>
                </a:lnTo>
                <a:lnTo>
                  <a:pt x="2320211" y="21411"/>
                </a:lnTo>
                <a:lnTo>
                  <a:pt x="2309461" y="10657"/>
                </a:lnTo>
                <a:close/>
              </a:path>
              <a:path w="2331084" h="1820545">
                <a:moveTo>
                  <a:pt x="2330867" y="1798525"/>
                </a:moveTo>
                <a:lnTo>
                  <a:pt x="2320212" y="1798525"/>
                </a:lnTo>
                <a:lnTo>
                  <a:pt x="2309461" y="1809183"/>
                </a:lnTo>
                <a:lnTo>
                  <a:pt x="2330867" y="1809183"/>
                </a:lnTo>
                <a:lnTo>
                  <a:pt x="2330867" y="1798525"/>
                </a:lnTo>
                <a:close/>
              </a:path>
              <a:path w="2331084" h="1820545">
                <a:moveTo>
                  <a:pt x="21405" y="10657"/>
                </a:moveTo>
                <a:lnTo>
                  <a:pt x="10702" y="21411"/>
                </a:lnTo>
                <a:lnTo>
                  <a:pt x="21405" y="21411"/>
                </a:lnTo>
                <a:lnTo>
                  <a:pt x="21405" y="10657"/>
                </a:lnTo>
                <a:close/>
              </a:path>
              <a:path w="2331084" h="1820545">
                <a:moveTo>
                  <a:pt x="2309461" y="10657"/>
                </a:moveTo>
                <a:lnTo>
                  <a:pt x="21405" y="10657"/>
                </a:lnTo>
                <a:lnTo>
                  <a:pt x="21405" y="21411"/>
                </a:lnTo>
                <a:lnTo>
                  <a:pt x="2309461" y="21411"/>
                </a:lnTo>
                <a:lnTo>
                  <a:pt x="2309461" y="10657"/>
                </a:lnTo>
                <a:close/>
              </a:path>
              <a:path w="2331084" h="1820545">
                <a:moveTo>
                  <a:pt x="2330867" y="10657"/>
                </a:moveTo>
                <a:lnTo>
                  <a:pt x="2309461" y="10657"/>
                </a:lnTo>
                <a:lnTo>
                  <a:pt x="2320211" y="21411"/>
                </a:lnTo>
                <a:lnTo>
                  <a:pt x="2330867" y="21411"/>
                </a:lnTo>
                <a:lnTo>
                  <a:pt x="2330867" y="10657"/>
                </a:lnTo>
                <a:close/>
              </a:path>
            </a:pathLst>
          </a:custGeom>
          <a:solidFill>
            <a:srgbClr val="7E7E7E"/>
          </a:solidFill>
        </p:spPr>
        <p:txBody>
          <a:bodyPr wrap="square" lIns="0" tIns="0" rIns="0" bIns="0" rtlCol="0"/>
          <a:lstStyle/>
          <a:p>
            <a:endParaRPr/>
          </a:p>
        </p:txBody>
      </p:sp>
      <p:sp>
        <p:nvSpPr>
          <p:cNvPr id="5144" name="object 49">
            <a:extLst>
              <a:ext uri="{FF2B5EF4-FFF2-40B4-BE49-F238E27FC236}">
                <a16:creationId xmlns:a16="http://schemas.microsoft.com/office/drawing/2014/main" id="{A4489667-96A9-66E6-ABAF-479AE8C7A043}"/>
              </a:ext>
            </a:extLst>
          </p:cNvPr>
          <p:cNvSpPr txBox="1"/>
          <p:nvPr/>
        </p:nvSpPr>
        <p:spPr>
          <a:xfrm>
            <a:off x="5883978" y="2618086"/>
            <a:ext cx="720725" cy="188595"/>
          </a:xfrm>
          <a:prstGeom prst="rect">
            <a:avLst/>
          </a:prstGeom>
        </p:spPr>
        <p:txBody>
          <a:bodyPr vert="horz" wrap="square" lIns="0" tIns="15240" rIns="0" bIns="0" rtlCol="0">
            <a:spAutoFit/>
          </a:bodyPr>
          <a:lstStyle/>
          <a:p>
            <a:pPr marL="12700">
              <a:lnSpc>
                <a:spcPct val="100000"/>
              </a:lnSpc>
              <a:spcBef>
                <a:spcPts val="120"/>
              </a:spcBef>
            </a:pPr>
            <a:r>
              <a:rPr sz="1050" b="1" dirty="0">
                <a:latin typeface="Calibri"/>
                <a:cs typeface="Calibri"/>
              </a:rPr>
              <a:t>OCI</a:t>
            </a:r>
            <a:r>
              <a:rPr sz="1050" b="1" spc="15" dirty="0">
                <a:latin typeface="Calibri"/>
                <a:cs typeface="Calibri"/>
              </a:rPr>
              <a:t> </a:t>
            </a:r>
            <a:r>
              <a:rPr sz="1050" b="1" spc="-10" dirty="0">
                <a:latin typeface="Calibri"/>
                <a:cs typeface="Calibri"/>
              </a:rPr>
              <a:t>Ashburn</a:t>
            </a:r>
            <a:endParaRPr sz="1050">
              <a:latin typeface="Calibri"/>
              <a:cs typeface="Calibri"/>
            </a:endParaRPr>
          </a:p>
        </p:txBody>
      </p:sp>
      <p:grpSp>
        <p:nvGrpSpPr>
          <p:cNvPr id="5145" name="object 50">
            <a:extLst>
              <a:ext uri="{FF2B5EF4-FFF2-40B4-BE49-F238E27FC236}">
                <a16:creationId xmlns:a16="http://schemas.microsoft.com/office/drawing/2014/main" id="{7F352627-3CBC-9ECF-E01B-62336325F1DA}"/>
              </a:ext>
            </a:extLst>
          </p:cNvPr>
          <p:cNvGrpSpPr/>
          <p:nvPr/>
        </p:nvGrpSpPr>
        <p:grpSpPr>
          <a:xfrm>
            <a:off x="5627444" y="2912917"/>
            <a:ext cx="785495" cy="615315"/>
            <a:chOff x="5627444" y="2912917"/>
            <a:chExt cx="785495" cy="615315"/>
          </a:xfrm>
        </p:grpSpPr>
        <p:sp>
          <p:nvSpPr>
            <p:cNvPr id="5146" name="object 51">
              <a:extLst>
                <a:ext uri="{FF2B5EF4-FFF2-40B4-BE49-F238E27FC236}">
                  <a16:creationId xmlns:a16="http://schemas.microsoft.com/office/drawing/2014/main" id="{9C92B2D5-19D0-D85F-D865-C9F093AFA63E}"/>
                </a:ext>
              </a:extLst>
            </p:cNvPr>
            <p:cNvSpPr/>
            <p:nvPr/>
          </p:nvSpPr>
          <p:spPr>
            <a:xfrm>
              <a:off x="5634579" y="2920501"/>
              <a:ext cx="770890" cy="600075"/>
            </a:xfrm>
            <a:custGeom>
              <a:avLst/>
              <a:gdLst/>
              <a:ahLst/>
              <a:cxnLst/>
              <a:rect l="l" t="t" r="r" b="b"/>
              <a:pathLst>
                <a:path w="770889" h="600075">
                  <a:moveTo>
                    <a:pt x="770597" y="0"/>
                  </a:moveTo>
                  <a:lnTo>
                    <a:pt x="0" y="0"/>
                  </a:lnTo>
                  <a:lnTo>
                    <a:pt x="0" y="599508"/>
                  </a:lnTo>
                  <a:lnTo>
                    <a:pt x="770597" y="599508"/>
                  </a:lnTo>
                  <a:lnTo>
                    <a:pt x="770597" y="0"/>
                  </a:lnTo>
                  <a:close/>
                </a:path>
              </a:pathLst>
            </a:custGeom>
            <a:solidFill>
              <a:srgbClr val="FFFFFF"/>
            </a:solidFill>
          </p:spPr>
          <p:txBody>
            <a:bodyPr wrap="square" lIns="0" tIns="0" rIns="0" bIns="0" rtlCol="0"/>
            <a:lstStyle/>
            <a:p>
              <a:endParaRPr/>
            </a:p>
          </p:txBody>
        </p:sp>
        <p:sp>
          <p:nvSpPr>
            <p:cNvPr id="5147" name="object 52">
              <a:extLst>
                <a:ext uri="{FF2B5EF4-FFF2-40B4-BE49-F238E27FC236}">
                  <a16:creationId xmlns:a16="http://schemas.microsoft.com/office/drawing/2014/main" id="{9B5DE31C-5E21-40BF-157C-32A784A2144D}"/>
                </a:ext>
              </a:extLst>
            </p:cNvPr>
            <p:cNvSpPr/>
            <p:nvPr/>
          </p:nvSpPr>
          <p:spPr>
            <a:xfrm>
              <a:off x="5627433" y="2920504"/>
              <a:ext cx="36195" cy="607695"/>
            </a:xfrm>
            <a:custGeom>
              <a:avLst/>
              <a:gdLst/>
              <a:ahLst/>
              <a:cxnLst/>
              <a:rect l="l" t="t" r="r" b="b"/>
              <a:pathLst>
                <a:path w="36195" h="607695">
                  <a:moveTo>
                    <a:pt x="14274" y="342582"/>
                  </a:moveTo>
                  <a:lnTo>
                    <a:pt x="0" y="342582"/>
                  </a:lnTo>
                  <a:lnTo>
                    <a:pt x="0" y="456768"/>
                  </a:lnTo>
                  <a:lnTo>
                    <a:pt x="14274" y="456768"/>
                  </a:lnTo>
                  <a:lnTo>
                    <a:pt x="14274" y="342582"/>
                  </a:lnTo>
                  <a:close/>
                </a:path>
                <a:path w="36195" h="607695">
                  <a:moveTo>
                    <a:pt x="14274" y="171284"/>
                  </a:moveTo>
                  <a:lnTo>
                    <a:pt x="0" y="171284"/>
                  </a:lnTo>
                  <a:lnTo>
                    <a:pt x="0" y="285483"/>
                  </a:lnTo>
                  <a:lnTo>
                    <a:pt x="14274" y="285483"/>
                  </a:lnTo>
                  <a:lnTo>
                    <a:pt x="14274" y="171284"/>
                  </a:lnTo>
                  <a:close/>
                </a:path>
                <a:path w="36195" h="607695">
                  <a:moveTo>
                    <a:pt x="14274" y="0"/>
                  </a:moveTo>
                  <a:lnTo>
                    <a:pt x="0" y="0"/>
                  </a:lnTo>
                  <a:lnTo>
                    <a:pt x="0" y="114198"/>
                  </a:lnTo>
                  <a:lnTo>
                    <a:pt x="14274" y="114198"/>
                  </a:lnTo>
                  <a:lnTo>
                    <a:pt x="14274" y="0"/>
                  </a:lnTo>
                  <a:close/>
                </a:path>
                <a:path w="36195" h="607695">
                  <a:moveTo>
                    <a:pt x="35674" y="599554"/>
                  </a:moveTo>
                  <a:lnTo>
                    <a:pt x="10515" y="599554"/>
                  </a:lnTo>
                  <a:lnTo>
                    <a:pt x="10515" y="595757"/>
                  </a:lnTo>
                  <a:lnTo>
                    <a:pt x="14274" y="599516"/>
                  </a:lnTo>
                  <a:lnTo>
                    <a:pt x="14274" y="592378"/>
                  </a:lnTo>
                  <a:lnTo>
                    <a:pt x="10515" y="592378"/>
                  </a:lnTo>
                  <a:lnTo>
                    <a:pt x="10515" y="591934"/>
                  </a:lnTo>
                  <a:lnTo>
                    <a:pt x="14274" y="591934"/>
                  </a:lnTo>
                  <a:lnTo>
                    <a:pt x="14274" y="514451"/>
                  </a:lnTo>
                  <a:lnTo>
                    <a:pt x="0" y="514451"/>
                  </a:lnTo>
                  <a:lnTo>
                    <a:pt x="0" y="591934"/>
                  </a:lnTo>
                  <a:lnTo>
                    <a:pt x="0" y="599554"/>
                  </a:lnTo>
                  <a:lnTo>
                    <a:pt x="0" y="607174"/>
                  </a:lnTo>
                  <a:lnTo>
                    <a:pt x="35674" y="607174"/>
                  </a:lnTo>
                  <a:lnTo>
                    <a:pt x="35674" y="599554"/>
                  </a:lnTo>
                  <a:close/>
                </a:path>
              </a:pathLst>
            </a:custGeom>
            <a:solidFill>
              <a:srgbClr val="FF0000"/>
            </a:solidFill>
          </p:spPr>
          <p:txBody>
            <a:bodyPr wrap="square" lIns="0" tIns="0" rIns="0" bIns="0" rtlCol="0"/>
            <a:lstStyle/>
            <a:p>
              <a:endParaRPr/>
            </a:p>
          </p:txBody>
        </p:sp>
        <p:sp>
          <p:nvSpPr>
            <p:cNvPr id="5148" name="object 53">
              <a:extLst>
                <a:ext uri="{FF2B5EF4-FFF2-40B4-BE49-F238E27FC236}">
                  <a16:creationId xmlns:a16="http://schemas.microsoft.com/office/drawing/2014/main" id="{B28323BE-845F-8D1C-5684-E10C58C34FFF}"/>
                </a:ext>
              </a:extLst>
            </p:cNvPr>
            <p:cNvSpPr/>
            <p:nvPr/>
          </p:nvSpPr>
          <p:spPr>
            <a:xfrm>
              <a:off x="5641714" y="3520009"/>
              <a:ext cx="706755" cy="0"/>
            </a:xfrm>
            <a:custGeom>
              <a:avLst/>
              <a:gdLst/>
              <a:ahLst/>
              <a:cxnLst/>
              <a:rect l="l" t="t" r="r" b="b"/>
              <a:pathLst>
                <a:path w="706754">
                  <a:moveTo>
                    <a:pt x="0" y="0"/>
                  </a:moveTo>
                  <a:lnTo>
                    <a:pt x="706381" y="0"/>
                  </a:lnTo>
                </a:path>
              </a:pathLst>
            </a:custGeom>
            <a:ln w="14274">
              <a:solidFill>
                <a:srgbClr val="FF0000"/>
              </a:solidFill>
              <a:prstDash val="lgDash"/>
            </a:ln>
          </p:spPr>
          <p:txBody>
            <a:bodyPr wrap="square" lIns="0" tIns="0" rIns="0" bIns="0" rtlCol="0"/>
            <a:lstStyle/>
            <a:p>
              <a:endParaRPr/>
            </a:p>
          </p:txBody>
        </p:sp>
        <p:sp>
          <p:nvSpPr>
            <p:cNvPr id="5149" name="object 54">
              <a:extLst>
                <a:ext uri="{FF2B5EF4-FFF2-40B4-BE49-F238E27FC236}">
                  <a16:creationId xmlns:a16="http://schemas.microsoft.com/office/drawing/2014/main" id="{7EE72BFF-A3A1-4A59-0FA1-D0052D07F91C}"/>
                </a:ext>
              </a:extLst>
            </p:cNvPr>
            <p:cNvSpPr/>
            <p:nvPr/>
          </p:nvSpPr>
          <p:spPr>
            <a:xfrm>
              <a:off x="5691657" y="2912922"/>
              <a:ext cx="720725" cy="607695"/>
            </a:xfrm>
            <a:custGeom>
              <a:avLst/>
              <a:gdLst/>
              <a:ahLst/>
              <a:cxnLst/>
              <a:rect l="l" t="t" r="r" b="b"/>
              <a:pathLst>
                <a:path w="720725" h="607695">
                  <a:moveTo>
                    <a:pt x="114160" y="444"/>
                  </a:moveTo>
                  <a:lnTo>
                    <a:pt x="0" y="444"/>
                  </a:lnTo>
                  <a:lnTo>
                    <a:pt x="0" y="14719"/>
                  </a:lnTo>
                  <a:lnTo>
                    <a:pt x="114160" y="14719"/>
                  </a:lnTo>
                  <a:lnTo>
                    <a:pt x="114160" y="444"/>
                  </a:lnTo>
                  <a:close/>
                </a:path>
                <a:path w="720725" h="607695">
                  <a:moveTo>
                    <a:pt x="285407" y="444"/>
                  </a:moveTo>
                  <a:lnTo>
                    <a:pt x="171246" y="444"/>
                  </a:lnTo>
                  <a:lnTo>
                    <a:pt x="171246" y="14719"/>
                  </a:lnTo>
                  <a:lnTo>
                    <a:pt x="285407" y="14719"/>
                  </a:lnTo>
                  <a:lnTo>
                    <a:pt x="285407" y="444"/>
                  </a:lnTo>
                  <a:close/>
                </a:path>
                <a:path w="720725" h="607695">
                  <a:moveTo>
                    <a:pt x="456653" y="444"/>
                  </a:moveTo>
                  <a:lnTo>
                    <a:pt x="342480" y="444"/>
                  </a:lnTo>
                  <a:lnTo>
                    <a:pt x="342480" y="14719"/>
                  </a:lnTo>
                  <a:lnTo>
                    <a:pt x="456653" y="14719"/>
                  </a:lnTo>
                  <a:lnTo>
                    <a:pt x="456653" y="444"/>
                  </a:lnTo>
                  <a:close/>
                </a:path>
                <a:path w="720725" h="607695">
                  <a:moveTo>
                    <a:pt x="627888" y="444"/>
                  </a:moveTo>
                  <a:lnTo>
                    <a:pt x="513727" y="444"/>
                  </a:lnTo>
                  <a:lnTo>
                    <a:pt x="513727" y="14719"/>
                  </a:lnTo>
                  <a:lnTo>
                    <a:pt x="627888" y="14719"/>
                  </a:lnTo>
                  <a:lnTo>
                    <a:pt x="627888" y="444"/>
                  </a:lnTo>
                  <a:close/>
                </a:path>
                <a:path w="720725" h="607695">
                  <a:moveTo>
                    <a:pt x="720648" y="492899"/>
                  </a:moveTo>
                  <a:lnTo>
                    <a:pt x="706374" y="492899"/>
                  </a:lnTo>
                  <a:lnTo>
                    <a:pt x="706374" y="607098"/>
                  </a:lnTo>
                  <a:lnTo>
                    <a:pt x="720648" y="607098"/>
                  </a:lnTo>
                  <a:lnTo>
                    <a:pt x="720648" y="492899"/>
                  </a:lnTo>
                  <a:close/>
                </a:path>
                <a:path w="720725" h="607695">
                  <a:moveTo>
                    <a:pt x="720648" y="321614"/>
                  </a:moveTo>
                  <a:lnTo>
                    <a:pt x="706374" y="321614"/>
                  </a:lnTo>
                  <a:lnTo>
                    <a:pt x="706374" y="435800"/>
                  </a:lnTo>
                  <a:lnTo>
                    <a:pt x="720648" y="435800"/>
                  </a:lnTo>
                  <a:lnTo>
                    <a:pt x="720648" y="321614"/>
                  </a:lnTo>
                  <a:close/>
                </a:path>
                <a:path w="720725" h="607695">
                  <a:moveTo>
                    <a:pt x="720648" y="150329"/>
                  </a:moveTo>
                  <a:lnTo>
                    <a:pt x="706374" y="150329"/>
                  </a:lnTo>
                  <a:lnTo>
                    <a:pt x="706374" y="264515"/>
                  </a:lnTo>
                  <a:lnTo>
                    <a:pt x="720648" y="264515"/>
                  </a:lnTo>
                  <a:lnTo>
                    <a:pt x="720648" y="150329"/>
                  </a:lnTo>
                  <a:close/>
                </a:path>
                <a:path w="720725" h="607695">
                  <a:moveTo>
                    <a:pt x="720648" y="0"/>
                  </a:moveTo>
                  <a:lnTo>
                    <a:pt x="684974" y="0"/>
                  </a:lnTo>
                  <a:lnTo>
                    <a:pt x="684974" y="7620"/>
                  </a:lnTo>
                  <a:lnTo>
                    <a:pt x="684974" y="15240"/>
                  </a:lnTo>
                  <a:lnTo>
                    <a:pt x="706374" y="15240"/>
                  </a:lnTo>
                  <a:lnTo>
                    <a:pt x="706374" y="92722"/>
                  </a:lnTo>
                  <a:lnTo>
                    <a:pt x="720648" y="92722"/>
                  </a:lnTo>
                  <a:lnTo>
                    <a:pt x="720648" y="15240"/>
                  </a:lnTo>
                  <a:lnTo>
                    <a:pt x="710222" y="15240"/>
                  </a:lnTo>
                  <a:lnTo>
                    <a:pt x="710222" y="11430"/>
                  </a:lnTo>
                  <a:lnTo>
                    <a:pt x="713511" y="14719"/>
                  </a:lnTo>
                  <a:lnTo>
                    <a:pt x="720648" y="14719"/>
                  </a:lnTo>
                  <a:lnTo>
                    <a:pt x="720648" y="7620"/>
                  </a:lnTo>
                  <a:lnTo>
                    <a:pt x="720648" y="0"/>
                  </a:lnTo>
                  <a:close/>
                </a:path>
              </a:pathLst>
            </a:custGeom>
            <a:solidFill>
              <a:srgbClr val="FF0000"/>
            </a:solidFill>
          </p:spPr>
          <p:txBody>
            <a:bodyPr wrap="square" lIns="0" tIns="0" rIns="0" bIns="0" rtlCol="0"/>
            <a:lstStyle/>
            <a:p>
              <a:endParaRPr/>
            </a:p>
          </p:txBody>
        </p:sp>
      </p:grpSp>
      <p:sp>
        <p:nvSpPr>
          <p:cNvPr id="5150" name="object 55">
            <a:extLst>
              <a:ext uri="{FF2B5EF4-FFF2-40B4-BE49-F238E27FC236}">
                <a16:creationId xmlns:a16="http://schemas.microsoft.com/office/drawing/2014/main" id="{CDFE5B35-8F9F-F8BB-51A7-E8EE4D5022A1}"/>
              </a:ext>
            </a:extLst>
          </p:cNvPr>
          <p:cNvSpPr txBox="1"/>
          <p:nvPr/>
        </p:nvSpPr>
        <p:spPr>
          <a:xfrm>
            <a:off x="5634579" y="3060342"/>
            <a:ext cx="770890" cy="299720"/>
          </a:xfrm>
          <a:prstGeom prst="rect">
            <a:avLst/>
          </a:prstGeom>
        </p:spPr>
        <p:txBody>
          <a:bodyPr vert="horz" wrap="square" lIns="0" tIns="12700" rIns="0" bIns="0" rtlCol="0">
            <a:spAutoFit/>
          </a:bodyPr>
          <a:lstStyle/>
          <a:p>
            <a:pPr marL="162560" marR="148590" indent="78740">
              <a:lnSpc>
                <a:spcPct val="100000"/>
              </a:lnSpc>
              <a:spcBef>
                <a:spcPts val="100"/>
              </a:spcBef>
            </a:pPr>
            <a:r>
              <a:rPr sz="900" dirty="0">
                <a:latin typeface="Calibri"/>
                <a:cs typeface="Calibri"/>
              </a:rPr>
              <a:t>VCN</a:t>
            </a:r>
            <a:r>
              <a:rPr sz="900" spc="30" dirty="0">
                <a:latin typeface="Calibri"/>
                <a:cs typeface="Calibri"/>
              </a:rPr>
              <a:t> </a:t>
            </a:r>
            <a:r>
              <a:rPr sz="900" spc="-50" dirty="0">
                <a:latin typeface="Calibri"/>
                <a:cs typeface="Calibri"/>
              </a:rPr>
              <a:t>A</a:t>
            </a:r>
            <a:r>
              <a:rPr sz="900" spc="500" dirty="0">
                <a:latin typeface="Calibri"/>
                <a:cs typeface="Calibri"/>
              </a:rPr>
              <a:t> </a:t>
            </a:r>
            <a:r>
              <a:rPr sz="900" spc="-10" dirty="0">
                <a:latin typeface="Calibri"/>
                <a:cs typeface="Calibri"/>
              </a:rPr>
              <a:t>10.0.0/24</a:t>
            </a:r>
            <a:endParaRPr sz="900" dirty="0">
              <a:latin typeface="Calibri"/>
              <a:cs typeface="Calibri"/>
            </a:endParaRPr>
          </a:p>
        </p:txBody>
      </p:sp>
      <p:grpSp>
        <p:nvGrpSpPr>
          <p:cNvPr id="5151" name="object 56">
            <a:extLst>
              <a:ext uri="{FF2B5EF4-FFF2-40B4-BE49-F238E27FC236}">
                <a16:creationId xmlns:a16="http://schemas.microsoft.com/office/drawing/2014/main" id="{7AB36668-0D37-519A-AC1D-90D2559A87A5}"/>
              </a:ext>
            </a:extLst>
          </p:cNvPr>
          <p:cNvGrpSpPr/>
          <p:nvPr/>
        </p:nvGrpSpPr>
        <p:grpSpPr>
          <a:xfrm>
            <a:off x="5112444" y="5596469"/>
            <a:ext cx="2331085" cy="889635"/>
            <a:chOff x="5112444" y="5596469"/>
            <a:chExt cx="2331085" cy="889635"/>
          </a:xfrm>
        </p:grpSpPr>
        <p:sp>
          <p:nvSpPr>
            <p:cNvPr id="5152" name="object 57">
              <a:extLst>
                <a:ext uri="{FF2B5EF4-FFF2-40B4-BE49-F238E27FC236}">
                  <a16:creationId xmlns:a16="http://schemas.microsoft.com/office/drawing/2014/main" id="{7A3CE415-CBAE-8A8E-F2E4-6B7BC1FA9F9D}"/>
                </a:ext>
              </a:extLst>
            </p:cNvPr>
            <p:cNvSpPr/>
            <p:nvPr/>
          </p:nvSpPr>
          <p:spPr>
            <a:xfrm>
              <a:off x="5123147" y="5607174"/>
              <a:ext cx="2310130" cy="868044"/>
            </a:xfrm>
            <a:custGeom>
              <a:avLst/>
              <a:gdLst/>
              <a:ahLst/>
              <a:cxnLst/>
              <a:rect l="l" t="t" r="r" b="b"/>
              <a:pathLst>
                <a:path w="2310129" h="868045">
                  <a:moveTo>
                    <a:pt x="2309509" y="0"/>
                  </a:moveTo>
                  <a:lnTo>
                    <a:pt x="0" y="0"/>
                  </a:lnTo>
                  <a:lnTo>
                    <a:pt x="0" y="867603"/>
                  </a:lnTo>
                  <a:lnTo>
                    <a:pt x="2309509" y="867603"/>
                  </a:lnTo>
                  <a:lnTo>
                    <a:pt x="2309509" y="0"/>
                  </a:lnTo>
                  <a:close/>
                </a:path>
              </a:pathLst>
            </a:custGeom>
            <a:solidFill>
              <a:srgbClr val="D7D7D7"/>
            </a:solidFill>
          </p:spPr>
          <p:txBody>
            <a:bodyPr wrap="square" lIns="0" tIns="0" rIns="0" bIns="0" rtlCol="0"/>
            <a:lstStyle/>
            <a:p>
              <a:endParaRPr/>
            </a:p>
          </p:txBody>
        </p:sp>
        <p:sp>
          <p:nvSpPr>
            <p:cNvPr id="5153" name="object 58">
              <a:extLst>
                <a:ext uri="{FF2B5EF4-FFF2-40B4-BE49-F238E27FC236}">
                  <a16:creationId xmlns:a16="http://schemas.microsoft.com/office/drawing/2014/main" id="{A310BB15-F7BC-AD0C-40A0-18144412F471}"/>
                </a:ext>
              </a:extLst>
            </p:cNvPr>
            <p:cNvSpPr/>
            <p:nvPr/>
          </p:nvSpPr>
          <p:spPr>
            <a:xfrm>
              <a:off x="5112444" y="5596469"/>
              <a:ext cx="2331085" cy="889635"/>
            </a:xfrm>
            <a:custGeom>
              <a:avLst/>
              <a:gdLst/>
              <a:ahLst/>
              <a:cxnLst/>
              <a:rect l="l" t="t" r="r" b="b"/>
              <a:pathLst>
                <a:path w="2331084" h="889635">
                  <a:moveTo>
                    <a:pt x="2330850" y="0"/>
                  </a:moveTo>
                  <a:lnTo>
                    <a:pt x="0" y="0"/>
                  </a:lnTo>
                  <a:lnTo>
                    <a:pt x="0" y="889012"/>
                  </a:lnTo>
                  <a:lnTo>
                    <a:pt x="2330851" y="889012"/>
                  </a:lnTo>
                  <a:lnTo>
                    <a:pt x="2330851" y="878306"/>
                  </a:lnTo>
                  <a:lnTo>
                    <a:pt x="21405" y="878306"/>
                  </a:lnTo>
                  <a:lnTo>
                    <a:pt x="10702" y="867601"/>
                  </a:lnTo>
                  <a:lnTo>
                    <a:pt x="21405" y="867601"/>
                  </a:lnTo>
                  <a:lnTo>
                    <a:pt x="21405" y="21411"/>
                  </a:lnTo>
                  <a:lnTo>
                    <a:pt x="10702" y="21411"/>
                  </a:lnTo>
                  <a:lnTo>
                    <a:pt x="21405" y="10705"/>
                  </a:lnTo>
                  <a:lnTo>
                    <a:pt x="2330850" y="10705"/>
                  </a:lnTo>
                  <a:lnTo>
                    <a:pt x="2330850" y="0"/>
                  </a:lnTo>
                  <a:close/>
                </a:path>
                <a:path w="2331084" h="889635">
                  <a:moveTo>
                    <a:pt x="21405" y="867601"/>
                  </a:moveTo>
                  <a:lnTo>
                    <a:pt x="10702" y="867601"/>
                  </a:lnTo>
                  <a:lnTo>
                    <a:pt x="21405" y="878306"/>
                  </a:lnTo>
                  <a:lnTo>
                    <a:pt x="21405" y="867601"/>
                  </a:lnTo>
                  <a:close/>
                </a:path>
                <a:path w="2331084" h="889635">
                  <a:moveTo>
                    <a:pt x="2309445" y="867601"/>
                  </a:moveTo>
                  <a:lnTo>
                    <a:pt x="21405" y="867601"/>
                  </a:lnTo>
                  <a:lnTo>
                    <a:pt x="21405" y="878306"/>
                  </a:lnTo>
                  <a:lnTo>
                    <a:pt x="2309445" y="878306"/>
                  </a:lnTo>
                  <a:lnTo>
                    <a:pt x="2309445" y="867601"/>
                  </a:lnTo>
                  <a:close/>
                </a:path>
                <a:path w="2331084" h="889635">
                  <a:moveTo>
                    <a:pt x="2309445" y="10705"/>
                  </a:moveTo>
                  <a:lnTo>
                    <a:pt x="2309445" y="878306"/>
                  </a:lnTo>
                  <a:lnTo>
                    <a:pt x="2320195" y="867601"/>
                  </a:lnTo>
                  <a:lnTo>
                    <a:pt x="2330851" y="867601"/>
                  </a:lnTo>
                  <a:lnTo>
                    <a:pt x="2330850" y="21411"/>
                  </a:lnTo>
                  <a:lnTo>
                    <a:pt x="2320195" y="21411"/>
                  </a:lnTo>
                  <a:lnTo>
                    <a:pt x="2309445" y="10705"/>
                  </a:lnTo>
                  <a:close/>
                </a:path>
                <a:path w="2331084" h="889635">
                  <a:moveTo>
                    <a:pt x="2330851" y="867601"/>
                  </a:moveTo>
                  <a:lnTo>
                    <a:pt x="2320195" y="867601"/>
                  </a:lnTo>
                  <a:lnTo>
                    <a:pt x="2309445" y="878306"/>
                  </a:lnTo>
                  <a:lnTo>
                    <a:pt x="2330851" y="878306"/>
                  </a:lnTo>
                  <a:lnTo>
                    <a:pt x="2330851" y="867601"/>
                  </a:lnTo>
                  <a:close/>
                </a:path>
                <a:path w="2331084" h="889635">
                  <a:moveTo>
                    <a:pt x="21405" y="10705"/>
                  </a:moveTo>
                  <a:lnTo>
                    <a:pt x="10702" y="21411"/>
                  </a:lnTo>
                  <a:lnTo>
                    <a:pt x="21405" y="21411"/>
                  </a:lnTo>
                  <a:lnTo>
                    <a:pt x="21405" y="10705"/>
                  </a:lnTo>
                  <a:close/>
                </a:path>
                <a:path w="2331084" h="889635">
                  <a:moveTo>
                    <a:pt x="2309445" y="10705"/>
                  </a:moveTo>
                  <a:lnTo>
                    <a:pt x="21405" y="10705"/>
                  </a:lnTo>
                  <a:lnTo>
                    <a:pt x="21405" y="21411"/>
                  </a:lnTo>
                  <a:lnTo>
                    <a:pt x="2309445" y="21411"/>
                  </a:lnTo>
                  <a:lnTo>
                    <a:pt x="2309445" y="10705"/>
                  </a:lnTo>
                  <a:close/>
                </a:path>
                <a:path w="2331084" h="889635">
                  <a:moveTo>
                    <a:pt x="2330850" y="10705"/>
                  </a:moveTo>
                  <a:lnTo>
                    <a:pt x="2309445" y="10705"/>
                  </a:lnTo>
                  <a:lnTo>
                    <a:pt x="2320195" y="21411"/>
                  </a:lnTo>
                  <a:lnTo>
                    <a:pt x="2330850" y="21411"/>
                  </a:lnTo>
                  <a:lnTo>
                    <a:pt x="2330850" y="10705"/>
                  </a:lnTo>
                  <a:close/>
                </a:path>
              </a:pathLst>
            </a:custGeom>
            <a:solidFill>
              <a:srgbClr val="7E7E7E"/>
            </a:solidFill>
          </p:spPr>
          <p:txBody>
            <a:bodyPr wrap="square" lIns="0" tIns="0" rIns="0" bIns="0" rtlCol="0"/>
            <a:lstStyle/>
            <a:p>
              <a:endParaRPr/>
            </a:p>
          </p:txBody>
        </p:sp>
      </p:grpSp>
      <p:sp>
        <p:nvSpPr>
          <p:cNvPr id="5154" name="object 59">
            <a:extLst>
              <a:ext uri="{FF2B5EF4-FFF2-40B4-BE49-F238E27FC236}">
                <a16:creationId xmlns:a16="http://schemas.microsoft.com/office/drawing/2014/main" id="{AC0F7E57-2AD8-93FA-D8A0-EF8D8D071B6F}"/>
              </a:ext>
            </a:extLst>
          </p:cNvPr>
          <p:cNvSpPr txBox="1"/>
          <p:nvPr/>
        </p:nvSpPr>
        <p:spPr>
          <a:xfrm>
            <a:off x="5659458" y="6075480"/>
            <a:ext cx="1243965" cy="348615"/>
          </a:xfrm>
          <a:prstGeom prst="rect">
            <a:avLst/>
          </a:prstGeom>
        </p:spPr>
        <p:txBody>
          <a:bodyPr vert="horz" wrap="square" lIns="0" tIns="15240" rIns="0" bIns="0" rtlCol="0">
            <a:spAutoFit/>
          </a:bodyPr>
          <a:lstStyle/>
          <a:p>
            <a:pPr marL="330200" marR="5080" indent="-318135">
              <a:lnSpc>
                <a:spcPct val="100000"/>
              </a:lnSpc>
              <a:spcBef>
                <a:spcPts val="120"/>
              </a:spcBef>
            </a:pPr>
            <a:r>
              <a:rPr sz="1050" b="1" dirty="0">
                <a:latin typeface="Calibri"/>
                <a:cs typeface="Calibri"/>
              </a:rPr>
              <a:t>Customer</a:t>
            </a:r>
            <a:r>
              <a:rPr sz="1050" b="1" spc="-10" dirty="0">
                <a:latin typeface="Calibri"/>
                <a:cs typeface="Calibri"/>
              </a:rPr>
              <a:t> On-premise </a:t>
            </a:r>
            <a:r>
              <a:rPr sz="1050" b="1" dirty="0">
                <a:latin typeface="Calibri"/>
                <a:cs typeface="Calibri"/>
              </a:rPr>
              <a:t>Location</a:t>
            </a:r>
            <a:r>
              <a:rPr sz="1050" b="1" spc="-35" dirty="0">
                <a:latin typeface="Calibri"/>
                <a:cs typeface="Calibri"/>
              </a:rPr>
              <a:t> </a:t>
            </a:r>
            <a:r>
              <a:rPr sz="1050" b="1" spc="-50" dirty="0">
                <a:latin typeface="Calibri"/>
                <a:cs typeface="Calibri"/>
              </a:rPr>
              <a:t>A</a:t>
            </a:r>
            <a:endParaRPr sz="1050">
              <a:latin typeface="Calibri"/>
              <a:cs typeface="Calibri"/>
            </a:endParaRPr>
          </a:p>
        </p:txBody>
      </p:sp>
      <p:grpSp>
        <p:nvGrpSpPr>
          <p:cNvPr id="5155" name="object 60">
            <a:extLst>
              <a:ext uri="{FF2B5EF4-FFF2-40B4-BE49-F238E27FC236}">
                <a16:creationId xmlns:a16="http://schemas.microsoft.com/office/drawing/2014/main" id="{6A70C80C-B2B9-2564-A0B2-FF741D18CC8A}"/>
              </a:ext>
            </a:extLst>
          </p:cNvPr>
          <p:cNvGrpSpPr/>
          <p:nvPr/>
        </p:nvGrpSpPr>
        <p:grpSpPr>
          <a:xfrm>
            <a:off x="5633310" y="5360134"/>
            <a:ext cx="1115695" cy="345440"/>
            <a:chOff x="5633310" y="5360134"/>
            <a:chExt cx="1115695" cy="345440"/>
          </a:xfrm>
        </p:grpSpPr>
        <p:sp>
          <p:nvSpPr>
            <p:cNvPr id="5156" name="object 61">
              <a:extLst>
                <a:ext uri="{FF2B5EF4-FFF2-40B4-BE49-F238E27FC236}">
                  <a16:creationId xmlns:a16="http://schemas.microsoft.com/office/drawing/2014/main" id="{13D6177D-9986-9FE8-1E0E-393C672EC0D2}"/>
                </a:ext>
              </a:extLst>
            </p:cNvPr>
            <p:cNvSpPr/>
            <p:nvPr/>
          </p:nvSpPr>
          <p:spPr>
            <a:xfrm>
              <a:off x="5634580" y="5361404"/>
              <a:ext cx="1113155" cy="342900"/>
            </a:xfrm>
            <a:custGeom>
              <a:avLst/>
              <a:gdLst/>
              <a:ahLst/>
              <a:cxnLst/>
              <a:rect l="l" t="t" r="r" b="b"/>
              <a:pathLst>
                <a:path w="1113154" h="342900">
                  <a:moveTo>
                    <a:pt x="1113085" y="0"/>
                  </a:moveTo>
                  <a:lnTo>
                    <a:pt x="0" y="0"/>
                  </a:lnTo>
                  <a:lnTo>
                    <a:pt x="0" y="342576"/>
                  </a:lnTo>
                  <a:lnTo>
                    <a:pt x="1113085" y="342576"/>
                  </a:lnTo>
                  <a:lnTo>
                    <a:pt x="1113085" y="0"/>
                  </a:lnTo>
                  <a:close/>
                </a:path>
              </a:pathLst>
            </a:custGeom>
            <a:solidFill>
              <a:srgbClr val="4671C4"/>
            </a:solidFill>
          </p:spPr>
          <p:txBody>
            <a:bodyPr wrap="square" lIns="0" tIns="0" rIns="0" bIns="0" rtlCol="0"/>
            <a:lstStyle/>
            <a:p>
              <a:endParaRPr/>
            </a:p>
          </p:txBody>
        </p:sp>
        <p:sp>
          <p:nvSpPr>
            <p:cNvPr id="5157" name="object 62">
              <a:extLst>
                <a:ext uri="{FF2B5EF4-FFF2-40B4-BE49-F238E27FC236}">
                  <a16:creationId xmlns:a16="http://schemas.microsoft.com/office/drawing/2014/main" id="{9B94798D-C774-3634-3067-E60B9DB33C95}"/>
                </a:ext>
              </a:extLst>
            </p:cNvPr>
            <p:cNvSpPr/>
            <p:nvPr/>
          </p:nvSpPr>
          <p:spPr>
            <a:xfrm>
              <a:off x="5634580" y="5361404"/>
              <a:ext cx="1113155" cy="342900"/>
            </a:xfrm>
            <a:custGeom>
              <a:avLst/>
              <a:gdLst/>
              <a:ahLst/>
              <a:cxnLst/>
              <a:rect l="l" t="t" r="r" b="b"/>
              <a:pathLst>
                <a:path w="1113154" h="342900">
                  <a:moveTo>
                    <a:pt x="0" y="342576"/>
                  </a:moveTo>
                  <a:lnTo>
                    <a:pt x="1113085" y="342576"/>
                  </a:lnTo>
                  <a:lnTo>
                    <a:pt x="1113085" y="0"/>
                  </a:lnTo>
                  <a:lnTo>
                    <a:pt x="0" y="0"/>
                  </a:lnTo>
                  <a:lnTo>
                    <a:pt x="0" y="342576"/>
                  </a:lnTo>
                  <a:close/>
                </a:path>
              </a:pathLst>
            </a:custGeom>
            <a:ln w="3175">
              <a:solidFill>
                <a:srgbClr val="FFFFFF"/>
              </a:solidFill>
            </a:ln>
          </p:spPr>
          <p:txBody>
            <a:bodyPr wrap="square" lIns="0" tIns="0" rIns="0" bIns="0" rtlCol="0"/>
            <a:lstStyle/>
            <a:p>
              <a:endParaRPr/>
            </a:p>
          </p:txBody>
        </p:sp>
      </p:grpSp>
      <p:sp>
        <p:nvSpPr>
          <p:cNvPr id="5158" name="object 63">
            <a:extLst>
              <a:ext uri="{FF2B5EF4-FFF2-40B4-BE49-F238E27FC236}">
                <a16:creationId xmlns:a16="http://schemas.microsoft.com/office/drawing/2014/main" id="{5FAA6DEE-F7DC-2127-2B75-D38848BA335E}"/>
              </a:ext>
            </a:extLst>
          </p:cNvPr>
          <p:cNvSpPr txBox="1"/>
          <p:nvPr/>
        </p:nvSpPr>
        <p:spPr>
          <a:xfrm>
            <a:off x="5645282" y="5405315"/>
            <a:ext cx="1092200" cy="231775"/>
          </a:xfrm>
          <a:prstGeom prst="rect">
            <a:avLst/>
          </a:prstGeom>
        </p:spPr>
        <p:txBody>
          <a:bodyPr vert="horz" wrap="square" lIns="0" tIns="12700" rIns="0" bIns="0" rtlCol="0">
            <a:spAutoFit/>
          </a:bodyPr>
          <a:lstStyle/>
          <a:p>
            <a:pPr marL="4445" algn="ctr">
              <a:lnSpc>
                <a:spcPct val="100000"/>
              </a:lnSpc>
              <a:spcBef>
                <a:spcPts val="100"/>
              </a:spcBef>
            </a:pPr>
            <a:r>
              <a:rPr sz="1350" spc="-25" dirty="0">
                <a:solidFill>
                  <a:srgbClr val="FFFFFF"/>
                </a:solidFill>
                <a:latin typeface="Calibri"/>
                <a:cs typeface="Calibri"/>
              </a:rPr>
              <a:t>CPE</a:t>
            </a:r>
            <a:endParaRPr sz="1350">
              <a:latin typeface="Calibri"/>
              <a:cs typeface="Calibri"/>
            </a:endParaRPr>
          </a:p>
        </p:txBody>
      </p:sp>
      <p:grpSp>
        <p:nvGrpSpPr>
          <p:cNvPr id="5159" name="object 64">
            <a:extLst>
              <a:ext uri="{FF2B5EF4-FFF2-40B4-BE49-F238E27FC236}">
                <a16:creationId xmlns:a16="http://schemas.microsoft.com/office/drawing/2014/main" id="{49B8BC70-0C93-812C-645B-38558CCC1066}"/>
              </a:ext>
            </a:extLst>
          </p:cNvPr>
          <p:cNvGrpSpPr/>
          <p:nvPr/>
        </p:nvGrpSpPr>
        <p:grpSpPr>
          <a:xfrm>
            <a:off x="5852059" y="3480708"/>
            <a:ext cx="593090" cy="1195705"/>
            <a:chOff x="5852059" y="3480708"/>
            <a:chExt cx="593090" cy="1195705"/>
          </a:xfrm>
        </p:grpSpPr>
        <p:sp>
          <p:nvSpPr>
            <p:cNvPr id="5160" name="object 65">
              <a:extLst>
                <a:ext uri="{FF2B5EF4-FFF2-40B4-BE49-F238E27FC236}">
                  <a16:creationId xmlns:a16="http://schemas.microsoft.com/office/drawing/2014/main" id="{B3F5B194-5F45-2ADB-86B1-B567CBB7EF28}"/>
                </a:ext>
              </a:extLst>
            </p:cNvPr>
            <p:cNvSpPr/>
            <p:nvPr/>
          </p:nvSpPr>
          <p:spPr>
            <a:xfrm>
              <a:off x="5891445" y="4362176"/>
              <a:ext cx="0" cy="314325"/>
            </a:xfrm>
            <a:custGeom>
              <a:avLst/>
              <a:gdLst/>
              <a:ahLst/>
              <a:cxnLst/>
              <a:rect l="l" t="t" r="r" b="b"/>
              <a:pathLst>
                <a:path h="314325">
                  <a:moveTo>
                    <a:pt x="0" y="0"/>
                  </a:moveTo>
                  <a:lnTo>
                    <a:pt x="0" y="314028"/>
                  </a:lnTo>
                </a:path>
              </a:pathLst>
            </a:custGeom>
            <a:ln w="28540">
              <a:solidFill>
                <a:srgbClr val="000000"/>
              </a:solidFill>
            </a:ln>
          </p:spPr>
          <p:txBody>
            <a:bodyPr wrap="square" lIns="0" tIns="0" rIns="0" bIns="0" rtlCol="0"/>
            <a:lstStyle/>
            <a:p>
              <a:endParaRPr/>
            </a:p>
          </p:txBody>
        </p:sp>
        <p:pic>
          <p:nvPicPr>
            <p:cNvPr id="5161" name="object 66">
              <a:extLst>
                <a:ext uri="{FF2B5EF4-FFF2-40B4-BE49-F238E27FC236}">
                  <a16:creationId xmlns:a16="http://schemas.microsoft.com/office/drawing/2014/main" id="{A4E12C08-826A-ED40-B1B0-A06EEAB0DA45}"/>
                </a:ext>
              </a:extLst>
            </p:cNvPr>
            <p:cNvPicPr/>
            <p:nvPr/>
          </p:nvPicPr>
          <p:blipFill>
            <a:blip r:embed="rId13" cstate="print"/>
            <a:stretch>
              <a:fillRect/>
            </a:stretch>
          </p:blipFill>
          <p:spPr>
            <a:xfrm>
              <a:off x="5852059" y="4322780"/>
              <a:ext cx="78772" cy="78792"/>
            </a:xfrm>
            <a:prstGeom prst="rect">
              <a:avLst/>
            </a:prstGeom>
          </p:spPr>
        </p:pic>
        <p:sp>
          <p:nvSpPr>
            <p:cNvPr id="5162" name="object 67">
              <a:extLst>
                <a:ext uri="{FF2B5EF4-FFF2-40B4-BE49-F238E27FC236}">
                  <a16:creationId xmlns:a16="http://schemas.microsoft.com/office/drawing/2014/main" id="{F88FD0B1-3B67-F09C-FD89-842535404256}"/>
                </a:ext>
              </a:extLst>
            </p:cNvPr>
            <p:cNvSpPr/>
            <p:nvPr/>
          </p:nvSpPr>
          <p:spPr>
            <a:xfrm>
              <a:off x="5968695" y="4236184"/>
              <a:ext cx="52705" cy="61594"/>
            </a:xfrm>
            <a:custGeom>
              <a:avLst/>
              <a:gdLst/>
              <a:ahLst/>
              <a:cxnLst/>
              <a:rect l="l" t="t" r="r" b="b"/>
              <a:pathLst>
                <a:path w="52704" h="61595">
                  <a:moveTo>
                    <a:pt x="31718" y="0"/>
                  </a:moveTo>
                  <a:lnTo>
                    <a:pt x="0" y="0"/>
                  </a:lnTo>
                  <a:lnTo>
                    <a:pt x="0" y="61092"/>
                  </a:lnTo>
                  <a:lnTo>
                    <a:pt x="32098" y="61092"/>
                  </a:lnTo>
                  <a:lnTo>
                    <a:pt x="39481" y="58428"/>
                  </a:lnTo>
                  <a:lnTo>
                    <a:pt x="44903" y="53384"/>
                  </a:lnTo>
                  <a:lnTo>
                    <a:pt x="49851" y="48341"/>
                  </a:lnTo>
                  <a:lnTo>
                    <a:pt x="49985" y="47960"/>
                  </a:lnTo>
                  <a:lnTo>
                    <a:pt x="16239" y="47960"/>
                  </a:lnTo>
                  <a:lnTo>
                    <a:pt x="16239" y="12370"/>
                  </a:lnTo>
                  <a:lnTo>
                    <a:pt x="49477" y="12370"/>
                  </a:lnTo>
                  <a:lnTo>
                    <a:pt x="44903" y="7707"/>
                  </a:lnTo>
                  <a:lnTo>
                    <a:pt x="39481" y="2283"/>
                  </a:lnTo>
                  <a:lnTo>
                    <a:pt x="31718" y="0"/>
                  </a:lnTo>
                  <a:close/>
                </a:path>
                <a:path w="52704" h="61595">
                  <a:moveTo>
                    <a:pt x="49477" y="12370"/>
                  </a:moveTo>
                  <a:lnTo>
                    <a:pt x="25914" y="12370"/>
                  </a:lnTo>
                  <a:lnTo>
                    <a:pt x="29396" y="13893"/>
                  </a:lnTo>
                  <a:lnTo>
                    <a:pt x="31328" y="16557"/>
                  </a:lnTo>
                  <a:lnTo>
                    <a:pt x="33649" y="19698"/>
                  </a:lnTo>
                  <a:lnTo>
                    <a:pt x="34810" y="23980"/>
                  </a:lnTo>
                  <a:lnTo>
                    <a:pt x="34810" y="36351"/>
                  </a:lnTo>
                  <a:lnTo>
                    <a:pt x="33767" y="40538"/>
                  </a:lnTo>
                  <a:lnTo>
                    <a:pt x="33649" y="41014"/>
                  </a:lnTo>
                  <a:lnTo>
                    <a:pt x="31718" y="43678"/>
                  </a:lnTo>
                  <a:lnTo>
                    <a:pt x="29396" y="46818"/>
                  </a:lnTo>
                  <a:lnTo>
                    <a:pt x="26295" y="47960"/>
                  </a:lnTo>
                  <a:lnTo>
                    <a:pt x="49985" y="47960"/>
                  </a:lnTo>
                  <a:lnTo>
                    <a:pt x="52609" y="40538"/>
                  </a:lnTo>
                  <a:lnTo>
                    <a:pt x="52609" y="20459"/>
                  </a:lnTo>
                  <a:lnTo>
                    <a:pt x="49850" y="12751"/>
                  </a:lnTo>
                  <a:lnTo>
                    <a:pt x="49477" y="12370"/>
                  </a:lnTo>
                  <a:close/>
                </a:path>
              </a:pathLst>
            </a:custGeom>
            <a:solidFill>
              <a:srgbClr val="FF0000"/>
            </a:solidFill>
          </p:spPr>
          <p:txBody>
            <a:bodyPr wrap="square" lIns="0" tIns="0" rIns="0" bIns="0" rtlCol="0"/>
            <a:lstStyle/>
            <a:p>
              <a:endParaRPr/>
            </a:p>
          </p:txBody>
        </p:sp>
        <p:pic>
          <p:nvPicPr>
            <p:cNvPr id="5163" name="object 68">
              <a:extLst>
                <a:ext uri="{FF2B5EF4-FFF2-40B4-BE49-F238E27FC236}">
                  <a16:creationId xmlns:a16="http://schemas.microsoft.com/office/drawing/2014/main" id="{B6CDCDE3-46C6-62C9-A960-167C49B51DCF}"/>
                </a:ext>
              </a:extLst>
            </p:cNvPr>
            <p:cNvPicPr/>
            <p:nvPr/>
          </p:nvPicPr>
          <p:blipFill>
            <a:blip r:embed="rId14" cstate="print"/>
            <a:stretch>
              <a:fillRect/>
            </a:stretch>
          </p:blipFill>
          <p:spPr>
            <a:xfrm>
              <a:off x="6040618" y="4234947"/>
              <a:ext cx="118824" cy="63852"/>
            </a:xfrm>
            <a:prstGeom prst="rect">
              <a:avLst/>
            </a:prstGeom>
          </p:spPr>
        </p:pic>
        <p:sp>
          <p:nvSpPr>
            <p:cNvPr id="5164" name="object 69">
              <a:extLst>
                <a:ext uri="{FF2B5EF4-FFF2-40B4-BE49-F238E27FC236}">
                  <a16:creationId xmlns:a16="http://schemas.microsoft.com/office/drawing/2014/main" id="{868D4687-5FF6-F767-B209-9AC11AA9D9CE}"/>
                </a:ext>
              </a:extLst>
            </p:cNvPr>
            <p:cNvSpPr/>
            <p:nvPr/>
          </p:nvSpPr>
          <p:spPr>
            <a:xfrm>
              <a:off x="5868886" y="3819766"/>
              <a:ext cx="387985" cy="393700"/>
            </a:xfrm>
            <a:custGeom>
              <a:avLst/>
              <a:gdLst/>
              <a:ahLst/>
              <a:cxnLst/>
              <a:rect l="l" t="t" r="r" b="b"/>
              <a:pathLst>
                <a:path w="387985" h="393700">
                  <a:moveTo>
                    <a:pt x="230517" y="130848"/>
                  </a:moveTo>
                  <a:lnTo>
                    <a:pt x="193802" y="64236"/>
                  </a:lnTo>
                  <a:lnTo>
                    <a:pt x="157454" y="130848"/>
                  </a:lnTo>
                  <a:lnTo>
                    <a:pt x="176390" y="130848"/>
                  </a:lnTo>
                  <a:lnTo>
                    <a:pt x="176390" y="261213"/>
                  </a:lnTo>
                  <a:lnTo>
                    <a:pt x="157454" y="261213"/>
                  </a:lnTo>
                  <a:lnTo>
                    <a:pt x="193802" y="327736"/>
                  </a:lnTo>
                  <a:lnTo>
                    <a:pt x="230136" y="261213"/>
                  </a:lnTo>
                  <a:lnTo>
                    <a:pt x="211201" y="261213"/>
                  </a:lnTo>
                  <a:lnTo>
                    <a:pt x="211201" y="130848"/>
                  </a:lnTo>
                  <a:lnTo>
                    <a:pt x="230517" y="130848"/>
                  </a:lnTo>
                  <a:close/>
                </a:path>
                <a:path w="387985" h="393700">
                  <a:moveTo>
                    <a:pt x="387591" y="196608"/>
                  </a:moveTo>
                  <a:lnTo>
                    <a:pt x="385610" y="179565"/>
                  </a:lnTo>
                  <a:lnTo>
                    <a:pt x="382333" y="151472"/>
                  </a:lnTo>
                  <a:lnTo>
                    <a:pt x="367665" y="110058"/>
                  </a:lnTo>
                  <a:lnTo>
                    <a:pt x="351624" y="84543"/>
                  </a:lnTo>
                  <a:lnTo>
                    <a:pt x="351624" y="214401"/>
                  </a:lnTo>
                  <a:lnTo>
                    <a:pt x="339712" y="259892"/>
                  </a:lnTo>
                  <a:lnTo>
                    <a:pt x="339610" y="260286"/>
                  </a:lnTo>
                  <a:lnTo>
                    <a:pt x="315785" y="299694"/>
                  </a:lnTo>
                  <a:lnTo>
                    <a:pt x="315696" y="299859"/>
                  </a:lnTo>
                  <a:lnTo>
                    <a:pt x="281952" y="330885"/>
                  </a:lnTo>
                  <a:lnTo>
                    <a:pt x="240499" y="351129"/>
                  </a:lnTo>
                  <a:lnTo>
                    <a:pt x="193421" y="358381"/>
                  </a:lnTo>
                  <a:lnTo>
                    <a:pt x="146329" y="351129"/>
                  </a:lnTo>
                  <a:lnTo>
                    <a:pt x="104863" y="330885"/>
                  </a:lnTo>
                  <a:lnTo>
                    <a:pt x="71031" y="299694"/>
                  </a:lnTo>
                  <a:lnTo>
                    <a:pt x="47244" y="259892"/>
                  </a:lnTo>
                  <a:lnTo>
                    <a:pt x="35585" y="213639"/>
                  </a:lnTo>
                  <a:lnTo>
                    <a:pt x="104825" y="213639"/>
                  </a:lnTo>
                  <a:lnTo>
                    <a:pt x="104825" y="235331"/>
                  </a:lnTo>
                  <a:lnTo>
                    <a:pt x="144018" y="213639"/>
                  </a:lnTo>
                  <a:lnTo>
                    <a:pt x="171348" y="198513"/>
                  </a:lnTo>
                  <a:lnTo>
                    <a:pt x="135305" y="178816"/>
                  </a:lnTo>
                  <a:lnTo>
                    <a:pt x="104825" y="162153"/>
                  </a:lnTo>
                  <a:lnTo>
                    <a:pt x="104825" y="178816"/>
                  </a:lnTo>
                  <a:lnTo>
                    <a:pt x="35585" y="178816"/>
                  </a:lnTo>
                  <a:lnTo>
                    <a:pt x="47586" y="132778"/>
                  </a:lnTo>
                  <a:lnTo>
                    <a:pt x="71475" y="93192"/>
                  </a:lnTo>
                  <a:lnTo>
                    <a:pt x="105156" y="62217"/>
                  </a:lnTo>
                  <a:lnTo>
                    <a:pt x="146418" y="42087"/>
                  </a:lnTo>
                  <a:lnTo>
                    <a:pt x="146240" y="42087"/>
                  </a:lnTo>
                  <a:lnTo>
                    <a:pt x="193421" y="34836"/>
                  </a:lnTo>
                  <a:lnTo>
                    <a:pt x="240538" y="42087"/>
                  </a:lnTo>
                  <a:lnTo>
                    <a:pt x="282041" y="62369"/>
                  </a:lnTo>
                  <a:lnTo>
                    <a:pt x="315772" y="93510"/>
                  </a:lnTo>
                  <a:lnTo>
                    <a:pt x="339559" y="133311"/>
                  </a:lnTo>
                  <a:lnTo>
                    <a:pt x="351243" y="179565"/>
                  </a:lnTo>
                  <a:lnTo>
                    <a:pt x="286651" y="179565"/>
                  </a:lnTo>
                  <a:lnTo>
                    <a:pt x="286651" y="160629"/>
                  </a:lnTo>
                  <a:lnTo>
                    <a:pt x="220535" y="196989"/>
                  </a:lnTo>
                  <a:lnTo>
                    <a:pt x="287032" y="233337"/>
                  </a:lnTo>
                  <a:lnTo>
                    <a:pt x="287032" y="214401"/>
                  </a:lnTo>
                  <a:lnTo>
                    <a:pt x="351624" y="214401"/>
                  </a:lnTo>
                  <a:lnTo>
                    <a:pt x="351624" y="84543"/>
                  </a:lnTo>
                  <a:lnTo>
                    <a:pt x="314693" y="43141"/>
                  </a:lnTo>
                  <a:lnTo>
                    <a:pt x="278688" y="19951"/>
                  </a:lnTo>
                  <a:lnTo>
                    <a:pt x="237883" y="5181"/>
                  </a:lnTo>
                  <a:lnTo>
                    <a:pt x="193421" y="0"/>
                  </a:lnTo>
                  <a:lnTo>
                    <a:pt x="149085" y="5181"/>
                  </a:lnTo>
                  <a:lnTo>
                    <a:pt x="108381" y="19951"/>
                  </a:lnTo>
                  <a:lnTo>
                    <a:pt x="72466" y="43141"/>
                  </a:lnTo>
                  <a:lnTo>
                    <a:pt x="42506" y="73558"/>
                  </a:lnTo>
                  <a:lnTo>
                    <a:pt x="19659" y="110058"/>
                  </a:lnTo>
                  <a:lnTo>
                    <a:pt x="5105" y="151472"/>
                  </a:lnTo>
                  <a:lnTo>
                    <a:pt x="0" y="196608"/>
                  </a:lnTo>
                  <a:lnTo>
                    <a:pt x="5130" y="241617"/>
                  </a:lnTo>
                  <a:lnTo>
                    <a:pt x="19748" y="282981"/>
                  </a:lnTo>
                  <a:lnTo>
                    <a:pt x="42659" y="319493"/>
                  </a:lnTo>
                  <a:lnTo>
                    <a:pt x="72694" y="349948"/>
                  </a:lnTo>
                  <a:lnTo>
                    <a:pt x="108686" y="373189"/>
                  </a:lnTo>
                  <a:lnTo>
                    <a:pt x="149440" y="387997"/>
                  </a:lnTo>
                  <a:lnTo>
                    <a:pt x="193802" y="393204"/>
                  </a:lnTo>
                  <a:lnTo>
                    <a:pt x="238137" y="387997"/>
                  </a:lnTo>
                  <a:lnTo>
                    <a:pt x="278892" y="373189"/>
                  </a:lnTo>
                  <a:lnTo>
                    <a:pt x="314883" y="349948"/>
                  </a:lnTo>
                  <a:lnTo>
                    <a:pt x="344919" y="319493"/>
                  </a:lnTo>
                  <a:lnTo>
                    <a:pt x="367842" y="282981"/>
                  </a:lnTo>
                  <a:lnTo>
                    <a:pt x="382460" y="241617"/>
                  </a:lnTo>
                  <a:lnTo>
                    <a:pt x="387540" y="196989"/>
                  </a:lnTo>
                  <a:lnTo>
                    <a:pt x="387591" y="196608"/>
                  </a:lnTo>
                  <a:close/>
                </a:path>
              </a:pathLst>
            </a:custGeom>
            <a:solidFill>
              <a:srgbClr val="FF0000"/>
            </a:solidFill>
          </p:spPr>
          <p:txBody>
            <a:bodyPr wrap="square" lIns="0" tIns="0" rIns="0" bIns="0" rtlCol="0"/>
            <a:lstStyle/>
            <a:p>
              <a:endParaRPr/>
            </a:p>
          </p:txBody>
        </p:sp>
        <p:sp>
          <p:nvSpPr>
            <p:cNvPr id="5165" name="object 70">
              <a:extLst>
                <a:ext uri="{FF2B5EF4-FFF2-40B4-BE49-F238E27FC236}">
                  <a16:creationId xmlns:a16="http://schemas.microsoft.com/office/drawing/2014/main" id="{D7E452C4-A7A0-3CB8-9C40-5E99DEBD8C73}"/>
                </a:ext>
              </a:extLst>
            </p:cNvPr>
            <p:cNvSpPr/>
            <p:nvPr/>
          </p:nvSpPr>
          <p:spPr>
            <a:xfrm>
              <a:off x="6054698" y="3520009"/>
              <a:ext cx="8255" cy="300355"/>
            </a:xfrm>
            <a:custGeom>
              <a:avLst/>
              <a:gdLst/>
              <a:ahLst/>
              <a:cxnLst/>
              <a:rect l="l" t="t" r="r" b="b"/>
              <a:pathLst>
                <a:path w="8254" h="300354">
                  <a:moveTo>
                    <a:pt x="7991" y="0"/>
                  </a:moveTo>
                  <a:lnTo>
                    <a:pt x="0" y="299944"/>
                  </a:lnTo>
                </a:path>
              </a:pathLst>
            </a:custGeom>
            <a:ln w="28540">
              <a:solidFill>
                <a:srgbClr val="000000"/>
              </a:solidFill>
            </a:ln>
          </p:spPr>
          <p:txBody>
            <a:bodyPr wrap="square" lIns="0" tIns="0" rIns="0" bIns="0" rtlCol="0"/>
            <a:lstStyle/>
            <a:p>
              <a:endParaRPr/>
            </a:p>
          </p:txBody>
        </p:sp>
        <p:pic>
          <p:nvPicPr>
            <p:cNvPr id="5166" name="object 71">
              <a:extLst>
                <a:ext uri="{FF2B5EF4-FFF2-40B4-BE49-F238E27FC236}">
                  <a16:creationId xmlns:a16="http://schemas.microsoft.com/office/drawing/2014/main" id="{86E9AD24-751F-9F48-271A-1AA8BAB03F7D}"/>
                </a:ext>
              </a:extLst>
            </p:cNvPr>
            <p:cNvPicPr/>
            <p:nvPr/>
          </p:nvPicPr>
          <p:blipFill>
            <a:blip r:embed="rId15" cstate="print"/>
            <a:stretch>
              <a:fillRect/>
            </a:stretch>
          </p:blipFill>
          <p:spPr>
            <a:xfrm>
              <a:off x="6023303" y="3480708"/>
              <a:ext cx="78772" cy="78697"/>
            </a:xfrm>
            <a:prstGeom prst="rect">
              <a:avLst/>
            </a:prstGeom>
          </p:spPr>
        </p:pic>
        <p:pic>
          <p:nvPicPr>
            <p:cNvPr id="5167" name="object 72">
              <a:extLst>
                <a:ext uri="{FF2B5EF4-FFF2-40B4-BE49-F238E27FC236}">
                  <a16:creationId xmlns:a16="http://schemas.microsoft.com/office/drawing/2014/main" id="{6FFE040B-7BB8-857F-4C5B-32C81A09A470}"/>
                </a:ext>
              </a:extLst>
            </p:cNvPr>
            <p:cNvPicPr/>
            <p:nvPr/>
          </p:nvPicPr>
          <p:blipFill>
            <a:blip r:embed="rId16" cstate="print"/>
            <a:stretch>
              <a:fillRect/>
            </a:stretch>
          </p:blipFill>
          <p:spPr>
            <a:xfrm>
              <a:off x="6015312" y="3780557"/>
              <a:ext cx="78772" cy="78792"/>
            </a:xfrm>
            <a:prstGeom prst="rect">
              <a:avLst/>
            </a:prstGeom>
          </p:spPr>
        </p:pic>
        <p:sp>
          <p:nvSpPr>
            <p:cNvPr id="5168" name="object 73">
              <a:extLst>
                <a:ext uri="{FF2B5EF4-FFF2-40B4-BE49-F238E27FC236}">
                  <a16:creationId xmlns:a16="http://schemas.microsoft.com/office/drawing/2014/main" id="{F8513F87-91E1-C234-4915-7FE4052B53FC}"/>
                </a:ext>
              </a:extLst>
            </p:cNvPr>
            <p:cNvSpPr/>
            <p:nvPr/>
          </p:nvSpPr>
          <p:spPr>
            <a:xfrm>
              <a:off x="6062689" y="4362176"/>
              <a:ext cx="0" cy="314325"/>
            </a:xfrm>
            <a:custGeom>
              <a:avLst/>
              <a:gdLst/>
              <a:ahLst/>
              <a:cxnLst/>
              <a:rect l="l" t="t" r="r" b="b"/>
              <a:pathLst>
                <a:path h="314325">
                  <a:moveTo>
                    <a:pt x="0" y="0"/>
                  </a:moveTo>
                  <a:lnTo>
                    <a:pt x="0" y="314028"/>
                  </a:lnTo>
                </a:path>
              </a:pathLst>
            </a:custGeom>
            <a:ln w="28540">
              <a:solidFill>
                <a:srgbClr val="000000"/>
              </a:solidFill>
            </a:ln>
          </p:spPr>
          <p:txBody>
            <a:bodyPr wrap="square" lIns="0" tIns="0" rIns="0" bIns="0" rtlCol="0"/>
            <a:lstStyle/>
            <a:p>
              <a:endParaRPr/>
            </a:p>
          </p:txBody>
        </p:sp>
        <p:pic>
          <p:nvPicPr>
            <p:cNvPr id="5169" name="object 74">
              <a:extLst>
                <a:ext uri="{FF2B5EF4-FFF2-40B4-BE49-F238E27FC236}">
                  <a16:creationId xmlns:a16="http://schemas.microsoft.com/office/drawing/2014/main" id="{9526527F-F824-3A16-A18E-9948D50D456D}"/>
                </a:ext>
              </a:extLst>
            </p:cNvPr>
            <p:cNvPicPr/>
            <p:nvPr/>
          </p:nvPicPr>
          <p:blipFill>
            <a:blip r:embed="rId17" cstate="print"/>
            <a:stretch>
              <a:fillRect/>
            </a:stretch>
          </p:blipFill>
          <p:spPr>
            <a:xfrm>
              <a:off x="6023303" y="4322780"/>
              <a:ext cx="78772" cy="78792"/>
            </a:xfrm>
            <a:prstGeom prst="rect">
              <a:avLst/>
            </a:prstGeom>
          </p:spPr>
        </p:pic>
        <p:sp>
          <p:nvSpPr>
            <p:cNvPr id="5170" name="object 75">
              <a:extLst>
                <a:ext uri="{FF2B5EF4-FFF2-40B4-BE49-F238E27FC236}">
                  <a16:creationId xmlns:a16="http://schemas.microsoft.com/office/drawing/2014/main" id="{790DF2B1-5435-D280-CB1C-5E24513CE1DB}"/>
                </a:ext>
              </a:extLst>
            </p:cNvPr>
            <p:cNvSpPr/>
            <p:nvPr/>
          </p:nvSpPr>
          <p:spPr>
            <a:xfrm>
              <a:off x="6233933" y="4362176"/>
              <a:ext cx="0" cy="314325"/>
            </a:xfrm>
            <a:custGeom>
              <a:avLst/>
              <a:gdLst/>
              <a:ahLst/>
              <a:cxnLst/>
              <a:rect l="l" t="t" r="r" b="b"/>
              <a:pathLst>
                <a:path h="314325">
                  <a:moveTo>
                    <a:pt x="0" y="0"/>
                  </a:moveTo>
                  <a:lnTo>
                    <a:pt x="0" y="314028"/>
                  </a:lnTo>
                </a:path>
              </a:pathLst>
            </a:custGeom>
            <a:ln w="28540">
              <a:solidFill>
                <a:srgbClr val="000000"/>
              </a:solidFill>
            </a:ln>
          </p:spPr>
          <p:txBody>
            <a:bodyPr wrap="square" lIns="0" tIns="0" rIns="0" bIns="0" rtlCol="0"/>
            <a:lstStyle/>
            <a:p>
              <a:endParaRPr/>
            </a:p>
          </p:txBody>
        </p:sp>
        <p:pic>
          <p:nvPicPr>
            <p:cNvPr id="5171" name="object 76">
              <a:extLst>
                <a:ext uri="{FF2B5EF4-FFF2-40B4-BE49-F238E27FC236}">
                  <a16:creationId xmlns:a16="http://schemas.microsoft.com/office/drawing/2014/main" id="{656CE03A-E4B1-5A9D-1929-E1968E5893E3}"/>
                </a:ext>
              </a:extLst>
            </p:cNvPr>
            <p:cNvPicPr/>
            <p:nvPr/>
          </p:nvPicPr>
          <p:blipFill>
            <a:blip r:embed="rId17" cstate="print"/>
            <a:stretch>
              <a:fillRect/>
            </a:stretch>
          </p:blipFill>
          <p:spPr>
            <a:xfrm>
              <a:off x="6194547" y="4322780"/>
              <a:ext cx="78772" cy="78792"/>
            </a:xfrm>
            <a:prstGeom prst="rect">
              <a:avLst/>
            </a:prstGeom>
          </p:spPr>
        </p:pic>
        <p:sp>
          <p:nvSpPr>
            <p:cNvPr id="5172" name="object 77">
              <a:extLst>
                <a:ext uri="{FF2B5EF4-FFF2-40B4-BE49-F238E27FC236}">
                  <a16:creationId xmlns:a16="http://schemas.microsoft.com/office/drawing/2014/main" id="{2730B8AB-8DEE-740D-FF2D-AA3D5CFC4E23}"/>
                </a:ext>
              </a:extLst>
            </p:cNvPr>
            <p:cNvSpPr/>
            <p:nvPr/>
          </p:nvSpPr>
          <p:spPr>
            <a:xfrm>
              <a:off x="6405177" y="4362176"/>
              <a:ext cx="0" cy="314325"/>
            </a:xfrm>
            <a:custGeom>
              <a:avLst/>
              <a:gdLst/>
              <a:ahLst/>
              <a:cxnLst/>
              <a:rect l="l" t="t" r="r" b="b"/>
              <a:pathLst>
                <a:path h="314325">
                  <a:moveTo>
                    <a:pt x="0" y="0"/>
                  </a:moveTo>
                  <a:lnTo>
                    <a:pt x="0" y="314028"/>
                  </a:lnTo>
                </a:path>
              </a:pathLst>
            </a:custGeom>
            <a:ln w="28540">
              <a:solidFill>
                <a:srgbClr val="000000"/>
              </a:solidFill>
            </a:ln>
          </p:spPr>
          <p:txBody>
            <a:bodyPr wrap="square" lIns="0" tIns="0" rIns="0" bIns="0" rtlCol="0"/>
            <a:lstStyle/>
            <a:p>
              <a:endParaRPr/>
            </a:p>
          </p:txBody>
        </p:sp>
        <p:pic>
          <p:nvPicPr>
            <p:cNvPr id="5173" name="object 78">
              <a:extLst>
                <a:ext uri="{FF2B5EF4-FFF2-40B4-BE49-F238E27FC236}">
                  <a16:creationId xmlns:a16="http://schemas.microsoft.com/office/drawing/2014/main" id="{87AD0333-837D-B4AC-D2CB-5EC4D34E919C}"/>
                </a:ext>
              </a:extLst>
            </p:cNvPr>
            <p:cNvPicPr/>
            <p:nvPr/>
          </p:nvPicPr>
          <p:blipFill>
            <a:blip r:embed="rId17" cstate="print"/>
            <a:stretch>
              <a:fillRect/>
            </a:stretch>
          </p:blipFill>
          <p:spPr>
            <a:xfrm>
              <a:off x="6365791" y="4322780"/>
              <a:ext cx="78772" cy="78792"/>
            </a:xfrm>
            <a:prstGeom prst="rect">
              <a:avLst/>
            </a:prstGeom>
          </p:spPr>
        </p:pic>
      </p:grpSp>
      <p:grpSp>
        <p:nvGrpSpPr>
          <p:cNvPr id="5174" name="object 79">
            <a:extLst>
              <a:ext uri="{FF2B5EF4-FFF2-40B4-BE49-F238E27FC236}">
                <a16:creationId xmlns:a16="http://schemas.microsoft.com/office/drawing/2014/main" id="{91F7ABFB-FFE3-75CE-5718-76A47D9F836E}"/>
              </a:ext>
            </a:extLst>
          </p:cNvPr>
          <p:cNvGrpSpPr/>
          <p:nvPr/>
        </p:nvGrpSpPr>
        <p:grpSpPr>
          <a:xfrm>
            <a:off x="5852059" y="5018781"/>
            <a:ext cx="593090" cy="382270"/>
            <a:chOff x="5852059" y="5018781"/>
            <a:chExt cx="593090" cy="382270"/>
          </a:xfrm>
        </p:grpSpPr>
        <p:sp>
          <p:nvSpPr>
            <p:cNvPr id="5175" name="object 80">
              <a:extLst>
                <a:ext uri="{FF2B5EF4-FFF2-40B4-BE49-F238E27FC236}">
                  <a16:creationId xmlns:a16="http://schemas.microsoft.com/office/drawing/2014/main" id="{3AEAF2D8-D797-9826-93B8-DF2626A2B67A}"/>
                </a:ext>
              </a:extLst>
            </p:cNvPr>
            <p:cNvSpPr/>
            <p:nvPr/>
          </p:nvSpPr>
          <p:spPr>
            <a:xfrm>
              <a:off x="5891445" y="5018781"/>
              <a:ext cx="0" cy="342900"/>
            </a:xfrm>
            <a:custGeom>
              <a:avLst/>
              <a:gdLst/>
              <a:ahLst/>
              <a:cxnLst/>
              <a:rect l="l" t="t" r="r" b="b"/>
              <a:pathLst>
                <a:path h="342900">
                  <a:moveTo>
                    <a:pt x="0" y="0"/>
                  </a:moveTo>
                  <a:lnTo>
                    <a:pt x="0" y="342576"/>
                  </a:lnTo>
                </a:path>
              </a:pathLst>
            </a:custGeom>
            <a:ln w="28540">
              <a:solidFill>
                <a:srgbClr val="000000"/>
              </a:solidFill>
            </a:ln>
          </p:spPr>
          <p:txBody>
            <a:bodyPr wrap="square" lIns="0" tIns="0" rIns="0" bIns="0" rtlCol="0"/>
            <a:lstStyle/>
            <a:p>
              <a:endParaRPr/>
            </a:p>
          </p:txBody>
        </p:sp>
        <p:pic>
          <p:nvPicPr>
            <p:cNvPr id="5176" name="object 81">
              <a:extLst>
                <a:ext uri="{FF2B5EF4-FFF2-40B4-BE49-F238E27FC236}">
                  <a16:creationId xmlns:a16="http://schemas.microsoft.com/office/drawing/2014/main" id="{030D1399-3745-9CB4-82B1-749921373C7F}"/>
                </a:ext>
              </a:extLst>
            </p:cNvPr>
            <p:cNvPicPr/>
            <p:nvPr/>
          </p:nvPicPr>
          <p:blipFill>
            <a:blip r:embed="rId18" cstate="print"/>
            <a:stretch>
              <a:fillRect/>
            </a:stretch>
          </p:blipFill>
          <p:spPr>
            <a:xfrm>
              <a:off x="5852059" y="5321961"/>
              <a:ext cx="78772" cy="78792"/>
            </a:xfrm>
            <a:prstGeom prst="rect">
              <a:avLst/>
            </a:prstGeom>
          </p:spPr>
        </p:pic>
        <p:sp>
          <p:nvSpPr>
            <p:cNvPr id="5177" name="object 82">
              <a:extLst>
                <a:ext uri="{FF2B5EF4-FFF2-40B4-BE49-F238E27FC236}">
                  <a16:creationId xmlns:a16="http://schemas.microsoft.com/office/drawing/2014/main" id="{B5565A0C-62AA-C8FD-D971-2D642360AB0F}"/>
                </a:ext>
              </a:extLst>
            </p:cNvPr>
            <p:cNvSpPr/>
            <p:nvPr/>
          </p:nvSpPr>
          <p:spPr>
            <a:xfrm>
              <a:off x="6062689" y="5018781"/>
              <a:ext cx="0" cy="342900"/>
            </a:xfrm>
            <a:custGeom>
              <a:avLst/>
              <a:gdLst/>
              <a:ahLst/>
              <a:cxnLst/>
              <a:rect l="l" t="t" r="r" b="b"/>
              <a:pathLst>
                <a:path h="342900">
                  <a:moveTo>
                    <a:pt x="0" y="0"/>
                  </a:moveTo>
                  <a:lnTo>
                    <a:pt x="0" y="342576"/>
                  </a:lnTo>
                </a:path>
              </a:pathLst>
            </a:custGeom>
            <a:ln w="28540">
              <a:solidFill>
                <a:srgbClr val="000000"/>
              </a:solidFill>
            </a:ln>
          </p:spPr>
          <p:txBody>
            <a:bodyPr wrap="square" lIns="0" tIns="0" rIns="0" bIns="0" rtlCol="0"/>
            <a:lstStyle/>
            <a:p>
              <a:endParaRPr/>
            </a:p>
          </p:txBody>
        </p:sp>
        <p:pic>
          <p:nvPicPr>
            <p:cNvPr id="5178" name="object 83">
              <a:extLst>
                <a:ext uri="{FF2B5EF4-FFF2-40B4-BE49-F238E27FC236}">
                  <a16:creationId xmlns:a16="http://schemas.microsoft.com/office/drawing/2014/main" id="{77A8DE97-4580-30EA-9048-09295EFACCF1}"/>
                </a:ext>
              </a:extLst>
            </p:cNvPr>
            <p:cNvPicPr/>
            <p:nvPr/>
          </p:nvPicPr>
          <p:blipFill>
            <a:blip r:embed="rId19" cstate="print"/>
            <a:stretch>
              <a:fillRect/>
            </a:stretch>
          </p:blipFill>
          <p:spPr>
            <a:xfrm>
              <a:off x="6023303" y="5321961"/>
              <a:ext cx="78772" cy="78792"/>
            </a:xfrm>
            <a:prstGeom prst="rect">
              <a:avLst/>
            </a:prstGeom>
          </p:spPr>
        </p:pic>
        <p:sp>
          <p:nvSpPr>
            <p:cNvPr id="5179" name="object 84">
              <a:extLst>
                <a:ext uri="{FF2B5EF4-FFF2-40B4-BE49-F238E27FC236}">
                  <a16:creationId xmlns:a16="http://schemas.microsoft.com/office/drawing/2014/main" id="{F24F9392-D2D6-4320-B2A3-A32041119C1F}"/>
                </a:ext>
              </a:extLst>
            </p:cNvPr>
            <p:cNvSpPr/>
            <p:nvPr/>
          </p:nvSpPr>
          <p:spPr>
            <a:xfrm>
              <a:off x="6233933" y="5018781"/>
              <a:ext cx="0" cy="342900"/>
            </a:xfrm>
            <a:custGeom>
              <a:avLst/>
              <a:gdLst/>
              <a:ahLst/>
              <a:cxnLst/>
              <a:rect l="l" t="t" r="r" b="b"/>
              <a:pathLst>
                <a:path h="342900">
                  <a:moveTo>
                    <a:pt x="0" y="0"/>
                  </a:moveTo>
                  <a:lnTo>
                    <a:pt x="0" y="342576"/>
                  </a:lnTo>
                </a:path>
              </a:pathLst>
            </a:custGeom>
            <a:ln w="28540">
              <a:solidFill>
                <a:srgbClr val="000000"/>
              </a:solidFill>
            </a:ln>
          </p:spPr>
          <p:txBody>
            <a:bodyPr wrap="square" lIns="0" tIns="0" rIns="0" bIns="0" rtlCol="0"/>
            <a:lstStyle/>
            <a:p>
              <a:endParaRPr/>
            </a:p>
          </p:txBody>
        </p:sp>
        <p:pic>
          <p:nvPicPr>
            <p:cNvPr id="5180" name="object 85">
              <a:extLst>
                <a:ext uri="{FF2B5EF4-FFF2-40B4-BE49-F238E27FC236}">
                  <a16:creationId xmlns:a16="http://schemas.microsoft.com/office/drawing/2014/main" id="{6DAE01B1-6C0B-CF44-7EFF-3B4AB6C90054}"/>
                </a:ext>
              </a:extLst>
            </p:cNvPr>
            <p:cNvPicPr/>
            <p:nvPr/>
          </p:nvPicPr>
          <p:blipFill>
            <a:blip r:embed="rId19" cstate="print"/>
            <a:stretch>
              <a:fillRect/>
            </a:stretch>
          </p:blipFill>
          <p:spPr>
            <a:xfrm>
              <a:off x="6194547" y="5321961"/>
              <a:ext cx="78772" cy="78792"/>
            </a:xfrm>
            <a:prstGeom prst="rect">
              <a:avLst/>
            </a:prstGeom>
          </p:spPr>
        </p:pic>
        <p:sp>
          <p:nvSpPr>
            <p:cNvPr id="5181" name="object 86">
              <a:extLst>
                <a:ext uri="{FF2B5EF4-FFF2-40B4-BE49-F238E27FC236}">
                  <a16:creationId xmlns:a16="http://schemas.microsoft.com/office/drawing/2014/main" id="{C3987498-C019-033D-BF29-C7F362C726E5}"/>
                </a:ext>
              </a:extLst>
            </p:cNvPr>
            <p:cNvSpPr/>
            <p:nvPr/>
          </p:nvSpPr>
          <p:spPr>
            <a:xfrm>
              <a:off x="6405177" y="5018781"/>
              <a:ext cx="0" cy="342900"/>
            </a:xfrm>
            <a:custGeom>
              <a:avLst/>
              <a:gdLst/>
              <a:ahLst/>
              <a:cxnLst/>
              <a:rect l="l" t="t" r="r" b="b"/>
              <a:pathLst>
                <a:path h="342900">
                  <a:moveTo>
                    <a:pt x="0" y="0"/>
                  </a:moveTo>
                  <a:lnTo>
                    <a:pt x="0" y="342576"/>
                  </a:lnTo>
                </a:path>
              </a:pathLst>
            </a:custGeom>
            <a:ln w="28540">
              <a:solidFill>
                <a:srgbClr val="000000"/>
              </a:solidFill>
            </a:ln>
          </p:spPr>
          <p:txBody>
            <a:bodyPr wrap="square" lIns="0" tIns="0" rIns="0" bIns="0" rtlCol="0"/>
            <a:lstStyle/>
            <a:p>
              <a:endParaRPr/>
            </a:p>
          </p:txBody>
        </p:sp>
        <p:pic>
          <p:nvPicPr>
            <p:cNvPr id="5182" name="object 87">
              <a:extLst>
                <a:ext uri="{FF2B5EF4-FFF2-40B4-BE49-F238E27FC236}">
                  <a16:creationId xmlns:a16="http://schemas.microsoft.com/office/drawing/2014/main" id="{F63BC44C-6CE8-9B72-C415-C583E3A7C236}"/>
                </a:ext>
              </a:extLst>
            </p:cNvPr>
            <p:cNvPicPr/>
            <p:nvPr/>
          </p:nvPicPr>
          <p:blipFill>
            <a:blip r:embed="rId19" cstate="print"/>
            <a:stretch>
              <a:fillRect/>
            </a:stretch>
          </p:blipFill>
          <p:spPr>
            <a:xfrm>
              <a:off x="6365791" y="5321961"/>
              <a:ext cx="78772" cy="78792"/>
            </a:xfrm>
            <a:prstGeom prst="rect">
              <a:avLst/>
            </a:prstGeom>
          </p:spPr>
        </p:pic>
      </p:grpSp>
      <p:sp>
        <p:nvSpPr>
          <p:cNvPr id="5183" name="object 88">
            <a:extLst>
              <a:ext uri="{FF2B5EF4-FFF2-40B4-BE49-F238E27FC236}">
                <a16:creationId xmlns:a16="http://schemas.microsoft.com/office/drawing/2014/main" id="{A543FB1D-E9B2-4281-D92B-A2E3F3792785}"/>
              </a:ext>
            </a:extLst>
          </p:cNvPr>
          <p:cNvSpPr txBox="1"/>
          <p:nvPr/>
        </p:nvSpPr>
        <p:spPr>
          <a:xfrm>
            <a:off x="6319555" y="5703981"/>
            <a:ext cx="1028065" cy="342900"/>
          </a:xfrm>
          <a:prstGeom prst="rect">
            <a:avLst/>
          </a:prstGeom>
          <a:solidFill>
            <a:srgbClr val="FFFFFF"/>
          </a:solidFill>
          <a:ln w="3175">
            <a:solidFill>
              <a:srgbClr val="000000"/>
            </a:solidFill>
          </a:ln>
        </p:spPr>
        <p:txBody>
          <a:bodyPr vert="horz" wrap="square" lIns="0" tIns="28575" rIns="0" bIns="0" rtlCol="0">
            <a:spAutoFit/>
          </a:bodyPr>
          <a:lstStyle/>
          <a:p>
            <a:pPr marL="158115" marR="107950" indent="-33655">
              <a:lnSpc>
                <a:spcPct val="100000"/>
              </a:lnSpc>
              <a:spcBef>
                <a:spcPts val="225"/>
              </a:spcBef>
            </a:pPr>
            <a:r>
              <a:rPr sz="900" b="1" spc="-10" dirty="0">
                <a:latin typeface="Calibri"/>
                <a:cs typeface="Calibri"/>
              </a:rPr>
              <a:t>On-</a:t>
            </a:r>
            <a:r>
              <a:rPr sz="900" b="1" dirty="0">
                <a:latin typeface="Calibri"/>
                <a:cs typeface="Calibri"/>
              </a:rPr>
              <a:t>prem</a:t>
            </a:r>
            <a:r>
              <a:rPr sz="900" b="1" spc="-25" dirty="0">
                <a:latin typeface="Calibri"/>
                <a:cs typeface="Calibri"/>
              </a:rPr>
              <a:t> </a:t>
            </a:r>
            <a:r>
              <a:rPr sz="900" b="1" spc="-10" dirty="0">
                <a:latin typeface="Calibri"/>
                <a:cs typeface="Calibri"/>
              </a:rPr>
              <a:t>Subnet</a:t>
            </a:r>
            <a:r>
              <a:rPr sz="900" b="1" spc="500" dirty="0">
                <a:latin typeface="Calibri"/>
                <a:cs typeface="Calibri"/>
              </a:rPr>
              <a:t> </a:t>
            </a:r>
            <a:r>
              <a:rPr sz="900" b="1" spc="-10" dirty="0">
                <a:latin typeface="Calibri"/>
                <a:cs typeface="Calibri"/>
              </a:rPr>
              <a:t>192.168.0.0/24</a:t>
            </a:r>
            <a:endParaRPr sz="900">
              <a:latin typeface="Calibri"/>
              <a:cs typeface="Calibri"/>
            </a:endParaRPr>
          </a:p>
        </p:txBody>
      </p:sp>
      <p:sp>
        <p:nvSpPr>
          <p:cNvPr id="5184" name="object 89">
            <a:extLst>
              <a:ext uri="{FF2B5EF4-FFF2-40B4-BE49-F238E27FC236}">
                <a16:creationId xmlns:a16="http://schemas.microsoft.com/office/drawing/2014/main" id="{A5E48A63-2DD7-29D1-CD36-9A1055B0EE47}"/>
              </a:ext>
            </a:extLst>
          </p:cNvPr>
          <p:cNvSpPr txBox="1"/>
          <p:nvPr/>
        </p:nvSpPr>
        <p:spPr>
          <a:xfrm>
            <a:off x="5645282" y="4676204"/>
            <a:ext cx="1092200" cy="342900"/>
          </a:xfrm>
          <a:prstGeom prst="rect">
            <a:avLst/>
          </a:prstGeom>
          <a:solidFill>
            <a:srgbClr val="FFD964"/>
          </a:solidFill>
        </p:spPr>
        <p:txBody>
          <a:bodyPr vert="horz" wrap="square" lIns="0" tIns="26670" rIns="0" bIns="0" rtlCol="0">
            <a:spAutoFit/>
          </a:bodyPr>
          <a:lstStyle/>
          <a:p>
            <a:pPr marL="121920" marR="109855" indent="80645">
              <a:lnSpc>
                <a:spcPct val="100000"/>
              </a:lnSpc>
              <a:spcBef>
                <a:spcPts val="210"/>
              </a:spcBef>
            </a:pPr>
            <a:r>
              <a:rPr sz="900" b="1" spc="-10" dirty="0">
                <a:latin typeface="Calibri"/>
                <a:cs typeface="Calibri"/>
              </a:rPr>
              <a:t>Multiple</a:t>
            </a:r>
            <a:r>
              <a:rPr sz="900" b="1" spc="15" dirty="0">
                <a:latin typeface="Calibri"/>
                <a:cs typeface="Calibri"/>
              </a:rPr>
              <a:t> </a:t>
            </a:r>
            <a:r>
              <a:rPr sz="900" b="1" spc="-10" dirty="0">
                <a:latin typeface="Calibri"/>
                <a:cs typeface="Calibri"/>
              </a:rPr>
              <a:t>IPSEC</a:t>
            </a:r>
            <a:r>
              <a:rPr sz="900" b="1" spc="500" dirty="0">
                <a:latin typeface="Calibri"/>
                <a:cs typeface="Calibri"/>
              </a:rPr>
              <a:t> </a:t>
            </a:r>
            <a:r>
              <a:rPr sz="900" b="1" dirty="0">
                <a:latin typeface="Calibri"/>
                <a:cs typeface="Calibri"/>
              </a:rPr>
              <a:t>Tunnels</a:t>
            </a:r>
            <a:r>
              <a:rPr sz="900" b="1" spc="-35" dirty="0">
                <a:latin typeface="Calibri"/>
                <a:cs typeface="Calibri"/>
              </a:rPr>
              <a:t> </a:t>
            </a:r>
            <a:r>
              <a:rPr sz="900" b="1" dirty="0">
                <a:latin typeface="Calibri"/>
                <a:cs typeface="Calibri"/>
              </a:rPr>
              <a:t>W/</a:t>
            </a:r>
            <a:r>
              <a:rPr sz="900" b="1" spc="-10" dirty="0">
                <a:latin typeface="Calibri"/>
                <a:cs typeface="Calibri"/>
              </a:rPr>
              <a:t> </a:t>
            </a:r>
            <a:r>
              <a:rPr sz="900" b="1" spc="-20" dirty="0">
                <a:latin typeface="Calibri"/>
                <a:cs typeface="Calibri"/>
              </a:rPr>
              <a:t>ECMP</a:t>
            </a:r>
            <a:endParaRPr sz="900">
              <a:latin typeface="Calibri"/>
              <a:cs typeface="Calibri"/>
            </a:endParaRPr>
          </a:p>
        </p:txBody>
      </p:sp>
      <p:sp>
        <p:nvSpPr>
          <p:cNvPr id="5" name="TextBox 4">
            <a:extLst>
              <a:ext uri="{FF2B5EF4-FFF2-40B4-BE49-F238E27FC236}">
                <a16:creationId xmlns:a16="http://schemas.microsoft.com/office/drawing/2014/main" id="{554876D9-62DA-283F-8486-84E8F644440D}"/>
              </a:ext>
            </a:extLst>
          </p:cNvPr>
          <p:cNvSpPr txBox="1"/>
          <p:nvPr/>
        </p:nvSpPr>
        <p:spPr>
          <a:xfrm>
            <a:off x="424460" y="2974872"/>
            <a:ext cx="4843298" cy="584775"/>
          </a:xfrm>
          <a:prstGeom prst="rect">
            <a:avLst/>
          </a:prstGeom>
          <a:noFill/>
        </p:spPr>
        <p:txBody>
          <a:bodyPr wrap="square">
            <a:spAutoFit/>
          </a:bodyPr>
          <a:lstStyle/>
          <a:p>
            <a:pPr marL="285750" indent="-285750">
              <a:buFont typeface="Wingdings" panose="05000000000000000000" pitchFamily="2" charset="2"/>
              <a:buChar char="Ø"/>
            </a:pPr>
            <a:r>
              <a:rPr lang="en-US" sz="1600" dirty="0"/>
              <a:t>You can bundle up to </a:t>
            </a:r>
            <a:r>
              <a:rPr lang="en-US" sz="1600" b="1" dirty="0"/>
              <a:t>8</a:t>
            </a:r>
            <a:r>
              <a:rPr lang="en-US" sz="1600" dirty="0"/>
              <a:t> IPSec or FastConnect connections (but not mix of them).</a:t>
            </a:r>
          </a:p>
        </p:txBody>
      </p:sp>
      <p:sp>
        <p:nvSpPr>
          <p:cNvPr id="5185" name="TextBox 5184">
            <a:extLst>
              <a:ext uri="{FF2B5EF4-FFF2-40B4-BE49-F238E27FC236}">
                <a16:creationId xmlns:a16="http://schemas.microsoft.com/office/drawing/2014/main" id="{40DC6793-E9C4-EB7A-17F4-167C4207E79B}"/>
              </a:ext>
            </a:extLst>
          </p:cNvPr>
          <p:cNvSpPr txBox="1"/>
          <p:nvPr/>
        </p:nvSpPr>
        <p:spPr>
          <a:xfrm>
            <a:off x="422391" y="4430633"/>
            <a:ext cx="4011099" cy="338554"/>
          </a:xfrm>
          <a:prstGeom prst="rect">
            <a:avLst/>
          </a:prstGeom>
          <a:noFill/>
        </p:spPr>
        <p:txBody>
          <a:bodyPr wrap="square">
            <a:spAutoFit/>
          </a:bodyPr>
          <a:lstStyle/>
          <a:p>
            <a:pPr marL="285750" indent="-285750">
              <a:buFont typeface="Wingdings" panose="05000000000000000000" pitchFamily="2" charset="2"/>
              <a:buChar char="Ø"/>
            </a:pPr>
            <a:r>
              <a:rPr lang="en-US" sz="1600" dirty="0"/>
              <a:t>Enabled on a per-route table basis.</a:t>
            </a:r>
          </a:p>
        </p:txBody>
      </p:sp>
    </p:spTree>
    <p:extLst>
      <p:ext uri="{BB962C8B-B14F-4D97-AF65-F5344CB8AC3E}">
        <p14:creationId xmlns:p14="http://schemas.microsoft.com/office/powerpoint/2010/main" val="212684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2" y="504825"/>
            <a:ext cx="5052263"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IPSec Over FastConnect</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118</a:t>
            </a:fld>
            <a:endParaRPr lang="en-US" dirty="0"/>
          </a:p>
        </p:txBody>
      </p:sp>
      <p:sp>
        <p:nvSpPr>
          <p:cNvPr id="7" name="TextBox 6">
            <a:extLst>
              <a:ext uri="{FF2B5EF4-FFF2-40B4-BE49-F238E27FC236}">
                <a16:creationId xmlns:a16="http://schemas.microsoft.com/office/drawing/2014/main" id="{3BF8982B-0CA4-D40F-6D29-D0270BD30829}"/>
              </a:ext>
            </a:extLst>
          </p:cNvPr>
          <p:cNvSpPr txBox="1"/>
          <p:nvPr/>
        </p:nvSpPr>
        <p:spPr>
          <a:xfrm>
            <a:off x="424460" y="1480117"/>
            <a:ext cx="10311575" cy="2308324"/>
          </a:xfrm>
          <a:prstGeom prst="rect">
            <a:avLst/>
          </a:prstGeom>
          <a:noFill/>
        </p:spPr>
        <p:txBody>
          <a:bodyPr wrap="square" rtlCol="0">
            <a:spAutoFit/>
          </a:bodyPr>
          <a:lstStyle/>
          <a:p>
            <a:pPr marL="285750" indent="-285750">
              <a:buFont typeface="Wingdings" panose="05000000000000000000" pitchFamily="2" charset="2"/>
              <a:buChar char="§"/>
            </a:pPr>
            <a:r>
              <a:rPr lang="en-US" sz="1600" dirty="0"/>
              <a:t>Standard  IPSec VPNs to encrypt FastConnect private peering traffic.</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Combine Site-to-Site VPN and FastConnect services.</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No need for public peering/customer-managed network virtual appliance.</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Multiple tunnels per virtual circuit.</a:t>
            </a:r>
          </a:p>
          <a:p>
            <a:pPr marL="285750" indent="-285750">
              <a:buFont typeface="Wingdings" panose="05000000000000000000" pitchFamily="2" charset="2"/>
              <a:buChar char="§"/>
            </a:pPr>
            <a:endParaRPr lang="en-US" sz="1600" dirty="0"/>
          </a:p>
          <a:p>
            <a:pPr marL="285750" indent="-285750">
              <a:buFont typeface="Wingdings" panose="05000000000000000000" pitchFamily="2" charset="2"/>
              <a:buChar char="§"/>
            </a:pPr>
            <a:r>
              <a:rPr lang="en-US" sz="1600" dirty="0"/>
              <a:t>Route encrypted and unencrypted traffic on the same virtual circuit.</a:t>
            </a:r>
          </a:p>
        </p:txBody>
      </p:sp>
      <p:pic>
        <p:nvPicPr>
          <p:cNvPr id="2050" name="Picture 2" descr="Site-to-Site VPN over FastConnect Architecture">
            <a:extLst>
              <a:ext uri="{FF2B5EF4-FFF2-40B4-BE49-F238E27FC236}">
                <a16:creationId xmlns:a16="http://schemas.microsoft.com/office/drawing/2014/main" id="{090B10CB-334D-EEEB-8661-1936F27793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025" y="3788441"/>
            <a:ext cx="6482443" cy="24055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31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2CC070-6200-43A9-80F6-0FC60D4593AC}"/>
              </a:ext>
            </a:extLst>
          </p:cNvPr>
          <p:cNvSpPr>
            <a:spLocks noGrp="1"/>
          </p:cNvSpPr>
          <p:nvPr>
            <p:ph type="ftr" sz="quarter" idx="11"/>
          </p:nvPr>
        </p:nvSpPr>
        <p:spPr/>
        <p:txBody>
          <a:bodyPr/>
          <a:lstStyle/>
          <a:p>
            <a:r>
              <a:rPr lang="en-US"/>
              <a:t>Copyright © 2025, Oracle and/or its affiliates.</a:t>
            </a:r>
          </a:p>
        </p:txBody>
      </p:sp>
      <p:sp>
        <p:nvSpPr>
          <p:cNvPr id="3" name="Slide Number Placeholder 2">
            <a:extLst>
              <a:ext uri="{FF2B5EF4-FFF2-40B4-BE49-F238E27FC236}">
                <a16:creationId xmlns:a16="http://schemas.microsoft.com/office/drawing/2014/main" id="{7A06F596-B512-4AFE-9722-81D7AB6541CD}"/>
              </a:ext>
            </a:extLst>
          </p:cNvPr>
          <p:cNvSpPr>
            <a:spLocks noGrp="1"/>
          </p:cNvSpPr>
          <p:nvPr>
            <p:ph type="sldNum" sz="quarter" idx="12"/>
          </p:nvPr>
        </p:nvSpPr>
        <p:spPr/>
        <p:txBody>
          <a:bodyPr/>
          <a:lstStyle/>
          <a:p>
            <a:fld id="{345D60D9-5372-5F40-9443-0F9AE5BDC3C8}" type="slidenum">
              <a:rPr lang="en-US" smtClean="0"/>
              <a:t>119</a:t>
            </a:fld>
            <a:endParaRPr lang="en-US"/>
          </a:p>
        </p:txBody>
      </p:sp>
      <p:sp>
        <p:nvSpPr>
          <p:cNvPr id="4" name="Title 3">
            <a:extLst>
              <a:ext uri="{FF2B5EF4-FFF2-40B4-BE49-F238E27FC236}">
                <a16:creationId xmlns:a16="http://schemas.microsoft.com/office/drawing/2014/main" id="{945B38E0-BFB2-41E7-9728-12A1978AFC5F}"/>
              </a:ext>
            </a:extLst>
          </p:cNvPr>
          <p:cNvSpPr>
            <a:spLocks noGrp="1"/>
          </p:cNvSpPr>
          <p:nvPr>
            <p:ph type="title"/>
          </p:nvPr>
        </p:nvSpPr>
        <p:spPr/>
        <p:txBody>
          <a:bodyPr/>
          <a:lstStyle/>
          <a:p>
            <a:r>
              <a:rPr lang="en-US" dirty="0"/>
              <a:t>Oracle Interconnect with Azure and GCP</a:t>
            </a:r>
          </a:p>
        </p:txBody>
      </p:sp>
    </p:spTree>
    <p:extLst>
      <p:ext uri="{BB962C8B-B14F-4D97-AF65-F5344CB8AC3E}">
        <p14:creationId xmlns:p14="http://schemas.microsoft.com/office/powerpoint/2010/main" val="236677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5868993"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Using ZPR with Other Security Methods</a:t>
            </a:r>
            <a:endParaRPr lang="en-US" dirty="0">
              <a:latin typeface="Oracle Sans" panose="020B0503020204020204" pitchFamily="34" charset="0"/>
              <a:cs typeface="Oracle Sans" panose="020B0503020204020204" pitchFamily="34" charset="0"/>
            </a:endParaRP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12</a:t>
            </a:fld>
            <a:endParaRPr lang="en-US" dirty="0"/>
          </a:p>
        </p:txBody>
      </p:sp>
      <p:sp>
        <p:nvSpPr>
          <p:cNvPr id="8" name="TextBox 7">
            <a:extLst>
              <a:ext uri="{FF2B5EF4-FFF2-40B4-BE49-F238E27FC236}">
                <a16:creationId xmlns:a16="http://schemas.microsoft.com/office/drawing/2014/main" id="{D875F71E-AC01-BF68-2A03-2C75D3171706}"/>
              </a:ext>
            </a:extLst>
          </p:cNvPr>
          <p:cNvSpPr txBox="1"/>
          <p:nvPr/>
        </p:nvSpPr>
        <p:spPr>
          <a:xfrm>
            <a:off x="364065" y="1284404"/>
            <a:ext cx="11226801" cy="1754326"/>
          </a:xfrm>
          <a:prstGeom prst="rect">
            <a:avLst/>
          </a:prstGeom>
          <a:noFill/>
        </p:spPr>
        <p:txBody>
          <a:bodyPr wrap="square">
            <a:spAutoFit/>
          </a:bodyPr>
          <a:lstStyle/>
          <a:p>
            <a:pPr marL="285750" indent="-285750" algn="just">
              <a:buFont typeface="Wingdings" panose="05000000000000000000" pitchFamily="2" charset="2"/>
              <a:buChar char="q"/>
            </a:pPr>
            <a:r>
              <a:rPr lang="en-US" dirty="0"/>
              <a:t>Any VNIC or endpoint must have subnet security list rules that allow it to communicate.</a:t>
            </a:r>
          </a:p>
          <a:p>
            <a:pPr marL="285750" indent="-285750" algn="just">
              <a:buFont typeface="Wingdings" panose="05000000000000000000" pitchFamily="2" charset="2"/>
              <a:buChar char="q"/>
            </a:pPr>
            <a:endParaRPr lang="en-US" dirty="0"/>
          </a:p>
          <a:p>
            <a:pPr marL="285750" indent="-285750" algn="just">
              <a:buFont typeface="Wingdings" panose="05000000000000000000" pitchFamily="2" charset="2"/>
              <a:buChar char="q"/>
            </a:pPr>
            <a:r>
              <a:rPr lang="en-US" dirty="0"/>
              <a:t>An NSG can add more rules on top of the security list rules for selected resources anywhere in a VCN.</a:t>
            </a:r>
          </a:p>
          <a:p>
            <a:pPr marL="285750" indent="-285750" algn="just">
              <a:buFont typeface="Wingdings" panose="05000000000000000000" pitchFamily="2" charset="2"/>
              <a:buChar char="q"/>
            </a:pPr>
            <a:endParaRPr lang="en-US" dirty="0"/>
          </a:p>
          <a:p>
            <a:pPr marL="285750" indent="-285750" algn="just">
              <a:buFont typeface="Wingdings" panose="05000000000000000000" pitchFamily="2" charset="2"/>
              <a:buChar char="q"/>
            </a:pPr>
            <a:r>
              <a:rPr lang="en-US" b="1" dirty="0"/>
              <a:t>A ZPR policy </a:t>
            </a:r>
            <a:r>
              <a:rPr lang="en-US" dirty="0"/>
              <a:t>can be layered on top of both security lists and NSG rules, or the ZPR policy can be in addition to a security list alone.</a:t>
            </a:r>
          </a:p>
        </p:txBody>
      </p:sp>
      <p:pic>
        <p:nvPicPr>
          <p:cNvPr id="10" name="Graphic 9">
            <a:extLst>
              <a:ext uri="{FF2B5EF4-FFF2-40B4-BE49-F238E27FC236}">
                <a16:creationId xmlns:a16="http://schemas.microsoft.com/office/drawing/2014/main" id="{17D2EEF0-AD08-23DA-3E32-49F3781354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56126" y="3819271"/>
            <a:ext cx="2251074" cy="1347474"/>
          </a:xfrm>
          <a:prstGeom prst="rect">
            <a:avLst/>
          </a:prstGeom>
        </p:spPr>
      </p:pic>
    </p:spTree>
    <p:extLst>
      <p:ext uri="{BB962C8B-B14F-4D97-AF65-F5344CB8AC3E}">
        <p14:creationId xmlns:p14="http://schemas.microsoft.com/office/powerpoint/2010/main" val="283729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871832"/>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2" y="250824"/>
            <a:ext cx="3955527"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Multicloud Architecture</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120</a:t>
            </a:fld>
            <a:endParaRPr lang="en-US" dirty="0"/>
          </a:p>
        </p:txBody>
      </p:sp>
      <p:pic>
        <p:nvPicPr>
          <p:cNvPr id="3074" name="Picture 2" descr="Microsoft and Oracle logos">
            <a:extLst>
              <a:ext uri="{FF2B5EF4-FFF2-40B4-BE49-F238E27FC236}">
                <a16:creationId xmlns:a16="http://schemas.microsoft.com/office/drawing/2014/main" id="{E08EA966-C280-0BA6-E0E6-1BEF892598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6746" y="4556144"/>
            <a:ext cx="3237653" cy="18119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Oracle And Google Partner To Deliver Multicloud Offering To ...">
            <a:extLst>
              <a:ext uri="{FF2B5EF4-FFF2-40B4-BE49-F238E27FC236}">
                <a16:creationId xmlns:a16="http://schemas.microsoft.com/office/drawing/2014/main" id="{C060B264-923E-3A3B-798B-485AAB2C16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9874" y="4557821"/>
            <a:ext cx="3214831" cy="18102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F8D7E5D-069F-0426-6832-D030A326F71F}"/>
              </a:ext>
            </a:extLst>
          </p:cNvPr>
          <p:cNvSpPr txBox="1"/>
          <p:nvPr/>
        </p:nvSpPr>
        <p:spPr>
          <a:xfrm>
            <a:off x="552123" y="1278038"/>
            <a:ext cx="3505201" cy="369332"/>
          </a:xfrm>
          <a:prstGeom prst="rect">
            <a:avLst/>
          </a:prstGeom>
          <a:noFill/>
        </p:spPr>
        <p:txBody>
          <a:bodyPr wrap="square">
            <a:spAutoFit/>
          </a:bodyPr>
          <a:lstStyle/>
          <a:p>
            <a:pPr algn="l"/>
            <a:r>
              <a:rPr lang="en-US" b="1" i="0" dirty="0">
                <a:solidFill>
                  <a:srgbClr val="0070C0"/>
                </a:solidFill>
                <a:effectLst/>
                <a:cs typeface="Aharoni" panose="02010803020104030203" pitchFamily="2" charset="-79"/>
              </a:rPr>
              <a:t>Oracle </a:t>
            </a:r>
            <a:r>
              <a:rPr lang="en-US" b="1" dirty="0">
                <a:solidFill>
                  <a:srgbClr val="0070C0"/>
                </a:solidFill>
                <a:cs typeface="Aharoni" panose="02010803020104030203" pitchFamily="2" charset="-79"/>
              </a:rPr>
              <a:t>Interconnect for Azure</a:t>
            </a:r>
          </a:p>
        </p:txBody>
      </p:sp>
      <p:sp>
        <p:nvSpPr>
          <p:cNvPr id="12" name="TextBox 11">
            <a:extLst>
              <a:ext uri="{FF2B5EF4-FFF2-40B4-BE49-F238E27FC236}">
                <a16:creationId xmlns:a16="http://schemas.microsoft.com/office/drawing/2014/main" id="{AB6325EE-E868-B01A-CFB0-2F71173E324A}"/>
              </a:ext>
            </a:extLst>
          </p:cNvPr>
          <p:cNvSpPr txBox="1"/>
          <p:nvPr/>
        </p:nvSpPr>
        <p:spPr>
          <a:xfrm>
            <a:off x="6404249" y="1278038"/>
            <a:ext cx="4301066" cy="369332"/>
          </a:xfrm>
          <a:prstGeom prst="rect">
            <a:avLst/>
          </a:prstGeom>
          <a:noFill/>
        </p:spPr>
        <p:txBody>
          <a:bodyPr wrap="square">
            <a:spAutoFit/>
          </a:bodyPr>
          <a:lstStyle/>
          <a:p>
            <a:pPr algn="l"/>
            <a:r>
              <a:rPr lang="en-US" b="1" i="0" dirty="0">
                <a:solidFill>
                  <a:srgbClr val="00B050"/>
                </a:solidFill>
                <a:effectLst/>
              </a:rPr>
              <a:t>Oracle Interconnect for Google Cloud</a:t>
            </a:r>
            <a:endParaRPr lang="en-US" b="1" dirty="0">
              <a:solidFill>
                <a:srgbClr val="00B050"/>
              </a:solidFill>
            </a:endParaRPr>
          </a:p>
        </p:txBody>
      </p:sp>
      <p:sp>
        <p:nvSpPr>
          <p:cNvPr id="14" name="object 3">
            <a:extLst>
              <a:ext uri="{FF2B5EF4-FFF2-40B4-BE49-F238E27FC236}">
                <a16:creationId xmlns:a16="http://schemas.microsoft.com/office/drawing/2014/main" id="{90986CA3-4FA9-C6B5-1215-25F2622D8A8A}"/>
              </a:ext>
            </a:extLst>
          </p:cNvPr>
          <p:cNvSpPr txBox="1"/>
          <p:nvPr/>
        </p:nvSpPr>
        <p:spPr>
          <a:xfrm>
            <a:off x="6305876" y="1601402"/>
            <a:ext cx="5232400" cy="2260234"/>
          </a:xfrm>
          <a:prstGeom prst="rect">
            <a:avLst/>
          </a:prstGeom>
        </p:spPr>
        <p:txBody>
          <a:bodyPr vert="horz" wrap="square" lIns="0" tIns="43815" rIns="0" bIns="0" rtlCol="0">
            <a:spAutoFit/>
          </a:bodyPr>
          <a:lstStyle/>
          <a:p>
            <a:pPr marL="285750" indent="-285750" algn="l">
              <a:buFont typeface="Arial" panose="020B0604020202020204" pitchFamily="34" charset="0"/>
              <a:buChar char="•"/>
            </a:pPr>
            <a:r>
              <a:rPr lang="en-US" sz="1600" dirty="0">
                <a:cs typeface="Calibri"/>
              </a:rPr>
              <a:t>Create a low-latency, high-throughput, private connection with seamless interoperability for first-class multicloud network performance.</a:t>
            </a:r>
          </a:p>
          <a:p>
            <a:pPr algn="l">
              <a:buFont typeface="Arial" panose="020B0604020202020204" pitchFamily="34" charset="0"/>
              <a:buChar char="•"/>
            </a:pPr>
            <a:endParaRPr lang="en-US" sz="1600" dirty="0">
              <a:cs typeface="Calibri"/>
            </a:endParaRPr>
          </a:p>
          <a:p>
            <a:pPr marL="285750" indent="-285750" algn="l">
              <a:buFont typeface="Arial" panose="020B0604020202020204" pitchFamily="34" charset="0"/>
              <a:buChar char="•"/>
            </a:pPr>
            <a:r>
              <a:rPr lang="en-US" sz="1600" dirty="0">
                <a:cs typeface="Calibri"/>
              </a:rPr>
              <a:t>Deploy workloads across both OCI and Google Cloud regions with no cross-cloud data transfer charges.</a:t>
            </a:r>
          </a:p>
          <a:p>
            <a:pPr algn="l">
              <a:buFont typeface="Arial" panose="020B0604020202020204" pitchFamily="34" charset="0"/>
              <a:buChar char="•"/>
            </a:pPr>
            <a:endParaRPr lang="en-US" sz="1600" dirty="0">
              <a:cs typeface="Calibri"/>
            </a:endParaRPr>
          </a:p>
          <a:p>
            <a:pPr marL="285750" indent="-285750" algn="l">
              <a:buFont typeface="Arial" panose="020B0604020202020204" pitchFamily="34" charset="0"/>
              <a:buChar char="•"/>
            </a:pPr>
            <a:r>
              <a:rPr lang="en-US" sz="1600" dirty="0">
                <a:cs typeface="Calibri"/>
              </a:rPr>
              <a:t>Raise support issues through Oracle or Google. Oracle and Google will collaborate to resolve them.</a:t>
            </a:r>
          </a:p>
        </p:txBody>
      </p:sp>
      <p:sp>
        <p:nvSpPr>
          <p:cNvPr id="18" name="TextBox 17">
            <a:extLst>
              <a:ext uri="{FF2B5EF4-FFF2-40B4-BE49-F238E27FC236}">
                <a16:creationId xmlns:a16="http://schemas.microsoft.com/office/drawing/2014/main" id="{EA79B8A8-0E3B-DB06-1410-9E0D5747A2B8}"/>
              </a:ext>
            </a:extLst>
          </p:cNvPr>
          <p:cNvSpPr txBox="1"/>
          <p:nvPr/>
        </p:nvSpPr>
        <p:spPr>
          <a:xfrm>
            <a:off x="345474" y="1601402"/>
            <a:ext cx="5750525" cy="2800767"/>
          </a:xfrm>
          <a:prstGeom prst="rect">
            <a:avLst/>
          </a:prstGeom>
          <a:noFill/>
        </p:spPr>
        <p:txBody>
          <a:bodyPr wrap="square">
            <a:spAutoFit/>
          </a:bodyPr>
          <a:lstStyle/>
          <a:p>
            <a:pPr marL="285750" indent="-285750" algn="l">
              <a:buFont typeface="Arial" panose="020B0604020202020204" pitchFamily="34" charset="0"/>
              <a:buChar char="•"/>
            </a:pPr>
            <a:r>
              <a:rPr lang="en-US" sz="1600" dirty="0">
                <a:cs typeface="Calibri"/>
              </a:rPr>
              <a:t>Use a direct interconnection between OCI and Microsoft Azure that provides less than two milliseconds of latency for superior multicloud network performance.</a:t>
            </a:r>
          </a:p>
          <a:p>
            <a:pPr marL="285750" indent="-285750">
              <a:buFont typeface="Arial" panose="020B0604020202020204" pitchFamily="34" charset="0"/>
              <a:buChar char="•"/>
            </a:pPr>
            <a:endParaRPr lang="en-US" sz="1600" dirty="0">
              <a:cs typeface="Calibri"/>
            </a:endParaRPr>
          </a:p>
          <a:p>
            <a:pPr marL="285750" indent="-285750">
              <a:buFont typeface="Arial" panose="020B0604020202020204" pitchFamily="34" charset="0"/>
              <a:buChar char="•"/>
            </a:pPr>
            <a:r>
              <a:rPr lang="en-US" sz="1600" dirty="0">
                <a:cs typeface="Calibri"/>
              </a:rPr>
              <a:t>Run applications, including Oracle E-Business Suite, on OCI with distributed data stores on OCI and Microsoft Azure.</a:t>
            </a:r>
          </a:p>
          <a:p>
            <a:pPr marL="285750" indent="-285750">
              <a:buFont typeface="Arial" panose="020B0604020202020204" pitchFamily="34" charset="0"/>
              <a:buChar char="•"/>
            </a:pPr>
            <a:endParaRPr lang="en-US" sz="1600" dirty="0">
              <a:cs typeface="Calibri"/>
            </a:endParaRPr>
          </a:p>
          <a:p>
            <a:pPr marL="285750" indent="-285750" algn="l">
              <a:buFont typeface="Arial" panose="020B0604020202020204" pitchFamily="34" charset="0"/>
              <a:buChar char="•"/>
            </a:pPr>
            <a:r>
              <a:rPr lang="en-US" sz="1600" dirty="0">
                <a:cs typeface="Calibri"/>
              </a:rPr>
              <a:t>Maximize application performance by connecting directly to Oracle Autonomous Database, Exadata Database Service, and MySQL HeatWave environments in OCI.</a:t>
            </a:r>
          </a:p>
        </p:txBody>
      </p:sp>
      <p:sp>
        <p:nvSpPr>
          <p:cNvPr id="19" name="Flowchart: Alternate Process 18">
            <a:extLst>
              <a:ext uri="{FF2B5EF4-FFF2-40B4-BE49-F238E27FC236}">
                <a16:creationId xmlns:a16="http://schemas.microsoft.com/office/drawing/2014/main" id="{2B3979A4-F5C1-74D7-0742-0C5A9F4E4F1F}"/>
              </a:ext>
            </a:extLst>
          </p:cNvPr>
          <p:cNvSpPr/>
          <p:nvPr/>
        </p:nvSpPr>
        <p:spPr>
          <a:xfrm>
            <a:off x="2278570" y="838623"/>
            <a:ext cx="7630712" cy="298929"/>
          </a:xfrm>
          <a:prstGeom prst="flowChartAlternateProcess">
            <a:avLst/>
          </a:prstGeom>
          <a:solidFill>
            <a:srgbClr val="2C596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b="1" dirty="0">
                <a:cs typeface="Calibri"/>
              </a:rPr>
              <a:t>Offers private, low-latency connectivity between selected OCI Regions, with Azure and GCP Networks.</a:t>
            </a:r>
          </a:p>
        </p:txBody>
      </p:sp>
      <p:cxnSp>
        <p:nvCxnSpPr>
          <p:cNvPr id="20" name="Straight Connector 19">
            <a:extLst>
              <a:ext uri="{FF2B5EF4-FFF2-40B4-BE49-F238E27FC236}">
                <a16:creationId xmlns:a16="http://schemas.microsoft.com/office/drawing/2014/main" id="{EC8162EF-5E08-618F-F528-8630DC7E46FE}"/>
              </a:ext>
            </a:extLst>
          </p:cNvPr>
          <p:cNvCxnSpPr>
            <a:cxnSpLocks/>
          </p:cNvCxnSpPr>
          <p:nvPr/>
        </p:nvCxnSpPr>
        <p:spPr>
          <a:xfrm>
            <a:off x="6093926" y="1710267"/>
            <a:ext cx="0" cy="284587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619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871832"/>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2" y="250824"/>
            <a:ext cx="3955527"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Multicloud Architecture</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121</a:t>
            </a:fld>
            <a:endParaRPr lang="en-US" dirty="0"/>
          </a:p>
        </p:txBody>
      </p:sp>
      <p:pic>
        <p:nvPicPr>
          <p:cNvPr id="4098" name="Picture 2">
            <a:extLst>
              <a:ext uri="{FF2B5EF4-FFF2-40B4-BE49-F238E27FC236}">
                <a16:creationId xmlns:a16="http://schemas.microsoft.com/office/drawing/2014/main" id="{41CC48C3-FE61-BC76-0C39-BB7759AD1F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8669" y="2269067"/>
            <a:ext cx="6483331" cy="206120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ADD1509-0151-DFC1-ED03-07B7B2F1F9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021597"/>
            <a:ext cx="5393267" cy="293515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DBC7202A-8FED-571F-8500-D2416B1EE420}"/>
              </a:ext>
            </a:extLst>
          </p:cNvPr>
          <p:cNvCxnSpPr>
            <a:cxnSpLocks/>
          </p:cNvCxnSpPr>
          <p:nvPr/>
        </p:nvCxnSpPr>
        <p:spPr>
          <a:xfrm>
            <a:off x="5602859" y="1710267"/>
            <a:ext cx="0" cy="2845877"/>
          </a:xfrm>
          <a:prstGeom prst="line">
            <a:avLst/>
          </a:prstGeom>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22218A65-8F49-5B06-D9E5-CFB695F0A1A6}"/>
              </a:ext>
            </a:extLst>
          </p:cNvPr>
          <p:cNvSpPr txBox="1"/>
          <p:nvPr/>
        </p:nvSpPr>
        <p:spPr>
          <a:xfrm>
            <a:off x="552123" y="1278038"/>
            <a:ext cx="3505201" cy="369332"/>
          </a:xfrm>
          <a:prstGeom prst="rect">
            <a:avLst/>
          </a:prstGeom>
          <a:noFill/>
        </p:spPr>
        <p:txBody>
          <a:bodyPr wrap="square">
            <a:spAutoFit/>
          </a:bodyPr>
          <a:lstStyle/>
          <a:p>
            <a:pPr algn="l"/>
            <a:r>
              <a:rPr lang="en-US" b="1" i="0" dirty="0">
                <a:solidFill>
                  <a:srgbClr val="0070C0"/>
                </a:solidFill>
                <a:effectLst/>
                <a:cs typeface="Aharoni" panose="02010803020104030203" pitchFamily="2" charset="-79"/>
              </a:rPr>
              <a:t>Oracle </a:t>
            </a:r>
            <a:r>
              <a:rPr lang="en-US" b="1" dirty="0">
                <a:solidFill>
                  <a:srgbClr val="0070C0"/>
                </a:solidFill>
                <a:cs typeface="Aharoni" panose="02010803020104030203" pitchFamily="2" charset="-79"/>
              </a:rPr>
              <a:t>Interconnect for Azure</a:t>
            </a:r>
          </a:p>
        </p:txBody>
      </p:sp>
      <p:sp>
        <p:nvSpPr>
          <p:cNvPr id="9" name="TextBox 8">
            <a:extLst>
              <a:ext uri="{FF2B5EF4-FFF2-40B4-BE49-F238E27FC236}">
                <a16:creationId xmlns:a16="http://schemas.microsoft.com/office/drawing/2014/main" id="{59B058AB-33B2-B4F9-3E4A-20E842AC4B24}"/>
              </a:ext>
            </a:extLst>
          </p:cNvPr>
          <p:cNvSpPr txBox="1"/>
          <p:nvPr/>
        </p:nvSpPr>
        <p:spPr>
          <a:xfrm>
            <a:off x="6404249" y="1278038"/>
            <a:ext cx="4301066" cy="369332"/>
          </a:xfrm>
          <a:prstGeom prst="rect">
            <a:avLst/>
          </a:prstGeom>
          <a:noFill/>
        </p:spPr>
        <p:txBody>
          <a:bodyPr wrap="square">
            <a:spAutoFit/>
          </a:bodyPr>
          <a:lstStyle/>
          <a:p>
            <a:pPr algn="l"/>
            <a:r>
              <a:rPr lang="en-US" b="1" i="0" dirty="0">
                <a:solidFill>
                  <a:srgbClr val="00B050"/>
                </a:solidFill>
                <a:effectLst/>
              </a:rPr>
              <a:t>Oracle Interconnect for Google Cloud</a:t>
            </a:r>
            <a:endParaRPr lang="en-US" b="1" dirty="0">
              <a:solidFill>
                <a:srgbClr val="00B050"/>
              </a:solidFill>
            </a:endParaRPr>
          </a:p>
        </p:txBody>
      </p:sp>
    </p:spTree>
    <p:extLst>
      <p:ext uri="{BB962C8B-B14F-4D97-AF65-F5344CB8AC3E}">
        <p14:creationId xmlns:p14="http://schemas.microsoft.com/office/powerpoint/2010/main" val="238250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custDataLst>
              <p:tags r:id="rId1"/>
            </p:custDataLst>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FCFBF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 name="object 3"/>
          <p:cNvGrpSpPr/>
          <p:nvPr>
            <p:custDataLst>
              <p:tags r:id="rId2"/>
            </p:custDataLst>
          </p:nvPr>
        </p:nvGrpSpPr>
        <p:grpSpPr>
          <a:xfrm>
            <a:off x="1" y="0"/>
            <a:ext cx="12192000" cy="6858000"/>
            <a:chOff x="1" y="0"/>
            <a:chExt cx="12192000" cy="6858000"/>
          </a:xfrm>
        </p:grpSpPr>
        <p:sp>
          <p:nvSpPr>
            <p:cNvPr id="4" name="object 4"/>
            <p:cNvSpPr/>
            <p:nvPr>
              <p:custDataLst>
                <p:tags r:id="rId4"/>
              </p:custDataLst>
            </p:nvPr>
          </p:nvSpPr>
          <p:spPr>
            <a:xfrm>
              <a:off x="1" y="243489"/>
              <a:ext cx="12192000" cy="6604000"/>
            </a:xfrm>
            <a:custGeom>
              <a:avLst/>
              <a:gdLst/>
              <a:ahLst/>
              <a:cxnLst/>
              <a:rect l="l" t="t" r="r" b="b"/>
              <a:pathLst>
                <a:path w="12192000" h="6604000">
                  <a:moveTo>
                    <a:pt x="12192000" y="0"/>
                  </a:moveTo>
                  <a:lnTo>
                    <a:pt x="0" y="0"/>
                  </a:lnTo>
                  <a:lnTo>
                    <a:pt x="0" y="6604000"/>
                  </a:lnTo>
                  <a:lnTo>
                    <a:pt x="12192000" y="6604000"/>
                  </a:lnTo>
                  <a:lnTo>
                    <a:pt x="12192000" y="0"/>
                  </a:lnTo>
                  <a:close/>
                </a:path>
              </a:pathLst>
            </a:custGeom>
            <a:solidFill>
              <a:srgbClr val="18161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5" name="object 5"/>
            <p:cNvPicPr/>
            <p:nvPr>
              <p:custDataLst>
                <p:tags r:id="rId5"/>
              </p:custDataLst>
            </p:nvPr>
          </p:nvPicPr>
          <p:blipFill>
            <a:blip r:embed="rId10"/>
            <a:stretch>
              <a:fillRect/>
            </a:stretch>
          </p:blipFill>
          <p:spPr>
            <a:xfrm>
              <a:off x="7799831" y="408431"/>
              <a:ext cx="4389120" cy="2188464"/>
            </a:xfrm>
            <a:prstGeom prst="rect">
              <a:avLst/>
            </a:prstGeom>
          </p:spPr>
        </p:pic>
        <p:pic>
          <p:nvPicPr>
            <p:cNvPr id="6" name="object 6"/>
            <p:cNvPicPr/>
            <p:nvPr>
              <p:custDataLst>
                <p:tags r:id="rId6"/>
              </p:custDataLst>
            </p:nvPr>
          </p:nvPicPr>
          <p:blipFill>
            <a:blip r:embed="rId11"/>
            <a:stretch>
              <a:fillRect/>
            </a:stretch>
          </p:blipFill>
          <p:spPr>
            <a:xfrm>
              <a:off x="1" y="0"/>
              <a:ext cx="12191998" cy="254000"/>
            </a:xfrm>
            <a:prstGeom prst="rect">
              <a:avLst/>
            </a:prstGeom>
          </p:spPr>
        </p:pic>
        <p:pic>
          <p:nvPicPr>
            <p:cNvPr id="7" name="object 7"/>
            <p:cNvPicPr/>
            <p:nvPr>
              <p:custDataLst>
                <p:tags r:id="rId7"/>
              </p:custDataLst>
            </p:nvPr>
          </p:nvPicPr>
          <p:blipFill>
            <a:blip r:embed="rId12"/>
            <a:stretch>
              <a:fillRect/>
            </a:stretch>
          </p:blipFill>
          <p:spPr>
            <a:xfrm>
              <a:off x="11437198" y="6356350"/>
              <a:ext cx="501650" cy="501649"/>
            </a:xfrm>
            <a:prstGeom prst="rect">
              <a:avLst/>
            </a:prstGeom>
          </p:spPr>
        </p:pic>
        <p:pic>
          <p:nvPicPr>
            <p:cNvPr id="8" name="object 8"/>
            <p:cNvPicPr/>
            <p:nvPr>
              <p:custDataLst>
                <p:tags r:id="rId8"/>
              </p:custDataLst>
            </p:nvPr>
          </p:nvPicPr>
          <p:blipFill>
            <a:blip r:embed="rId13"/>
            <a:stretch>
              <a:fillRect/>
            </a:stretch>
          </p:blipFill>
          <p:spPr>
            <a:xfrm>
              <a:off x="1094231" y="4983479"/>
              <a:ext cx="3886200" cy="819912"/>
            </a:xfrm>
            <a:prstGeom prst="rect">
              <a:avLst/>
            </a:prstGeom>
          </p:spPr>
        </p:pic>
      </p:grpSp>
      <p:sp>
        <p:nvSpPr>
          <p:cNvPr id="10" name="object 10"/>
          <p:cNvSpPr txBox="1">
            <a:spLocks noGrp="1"/>
          </p:cNvSpPr>
          <p:nvPr>
            <p:ph type="title"/>
            <p:custDataLst>
              <p:tags r:id="rId3"/>
            </p:custDataLst>
          </p:nvPr>
        </p:nvSpPr>
        <p:spPr>
          <a:xfrm>
            <a:off x="1567244" y="2800623"/>
            <a:ext cx="5985023" cy="628377"/>
          </a:xfrm>
          <a:prstGeom prst="rect">
            <a:avLst/>
          </a:prstGeom>
        </p:spPr>
        <p:txBody>
          <a:bodyPr vert="horz" wrap="square" lIns="0" tIns="12700" rIns="0" bIns="0" rtlCol="0">
            <a:spAutoFit/>
          </a:bodyPr>
          <a:lstStyle/>
          <a:p>
            <a:pPr marL="12700">
              <a:lnSpc>
                <a:spcPct val="100000"/>
              </a:lnSpc>
              <a:spcBef>
                <a:spcPts val="100"/>
              </a:spcBef>
            </a:pPr>
            <a:r>
              <a:rPr lang="en-US" sz="4000" spc="280" dirty="0">
                <a:solidFill>
                  <a:srgbClr val="FCFBFA"/>
                </a:solidFill>
                <a:latin typeface="Trebuchet MS"/>
                <a:cs typeface="Trebuchet MS"/>
              </a:rPr>
              <a:t>Customer Onboarding</a:t>
            </a:r>
            <a:endParaRPr sz="4000" dirty="0">
              <a:latin typeface="Trebuchet MS"/>
              <a:cs typeface="Trebuchet MS"/>
            </a:endParaRPr>
          </a:p>
        </p:txBody>
      </p:sp>
      <p:sp>
        <p:nvSpPr>
          <p:cNvPr id="9" name="Footer Placeholder 8">
            <a:extLst>
              <a:ext uri="{FF2B5EF4-FFF2-40B4-BE49-F238E27FC236}">
                <a16:creationId xmlns:a16="http://schemas.microsoft.com/office/drawing/2014/main" id="{B8AC0147-01C9-4EC6-9255-264D42D32F9C}"/>
              </a:ext>
            </a:extLst>
          </p:cNvPr>
          <p:cNvSpPr>
            <a:spLocks noGrp="1"/>
          </p:cNvSpPr>
          <p:nvPr>
            <p:ph type="ftr" sz="quarter" idx="5"/>
          </p:nvPr>
        </p:nvSpPr>
        <p:spPr/>
        <p:txBody>
          <a:bodyPr/>
          <a:lstStyle/>
          <a:p>
            <a:r>
              <a:rPr lang="en-US"/>
              <a:t>Copyright © 2025, Oracle and/or its affiliates.</a:t>
            </a:r>
          </a:p>
        </p:txBody>
      </p:sp>
      <p:sp>
        <p:nvSpPr>
          <p:cNvPr id="11" name="Slide Number Placeholder 10">
            <a:extLst>
              <a:ext uri="{FF2B5EF4-FFF2-40B4-BE49-F238E27FC236}">
                <a16:creationId xmlns:a16="http://schemas.microsoft.com/office/drawing/2014/main" id="{523576BB-42AA-4A23-BBB7-F42F2B4DD8CF}"/>
              </a:ext>
            </a:extLst>
          </p:cNvPr>
          <p:cNvSpPr>
            <a:spLocks noGrp="1"/>
          </p:cNvSpPr>
          <p:nvPr>
            <p:ph type="sldNum" sz="quarter" idx="7"/>
          </p:nvPr>
        </p:nvSpPr>
        <p:spPr/>
        <p:txBody>
          <a:bodyPr/>
          <a:lstStyle/>
          <a:p>
            <a:pPr marL="38100">
              <a:lnSpc>
                <a:spcPct val="100000"/>
              </a:lnSpc>
              <a:spcBef>
                <a:spcPts val="60"/>
              </a:spcBef>
            </a:pPr>
            <a:fld id="{81D60167-4931-47E6-BA6A-407CBD079E47}" type="slidenum">
              <a:rPr lang="en-US" smtClean="0"/>
              <a:t>122</a:t>
            </a:fld>
            <a:endParaRPr lang="en-US"/>
          </a:p>
        </p:txBody>
      </p:sp>
    </p:spTree>
    <p:extLst>
      <p:ext uri="{BB962C8B-B14F-4D97-AF65-F5344CB8AC3E}">
        <p14:creationId xmlns:p14="http://schemas.microsoft.com/office/powerpoint/2010/main" val="4175051739"/>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5868993"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Case </a:t>
            </a:r>
            <a:r>
              <a:rPr lang="en-US" dirty="0">
                <a:solidFill>
                  <a:srgbClr val="594564"/>
                </a:solidFill>
                <a:latin typeface="Oracle Sans" panose="020B0503020204020204" pitchFamily="34" charset="0"/>
                <a:cs typeface="Oracle Sans" panose="020B0503020204020204" pitchFamily="34" charset="0"/>
              </a:rPr>
              <a:t>Study 1: Hub &amp; Spoke Architecture</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123</a:t>
            </a:fld>
            <a:endParaRPr lang="en-US" dirty="0"/>
          </a:p>
        </p:txBody>
      </p:sp>
      <p:sp>
        <p:nvSpPr>
          <p:cNvPr id="4" name="Content Placeholder 2">
            <a:extLst>
              <a:ext uri="{FF2B5EF4-FFF2-40B4-BE49-F238E27FC236}">
                <a16:creationId xmlns:a16="http://schemas.microsoft.com/office/drawing/2014/main" id="{444DABCD-799B-AC16-5F6C-2E582C1066E0}"/>
              </a:ext>
            </a:extLst>
          </p:cNvPr>
          <p:cNvSpPr txBox="1">
            <a:spLocks/>
          </p:cNvSpPr>
          <p:nvPr/>
        </p:nvSpPr>
        <p:spPr>
          <a:xfrm>
            <a:off x="697009" y="1301421"/>
            <a:ext cx="10367685" cy="4126204"/>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It is the most common due to the security and ease of management advantages it gives to organizations. In this scenario, all the communication traverse through a Central “Hub” network, where a Firewall inspect traffic before it reaches the Destination “Spoke” network where the actual workload resides. This provides enhanced security, improved management to your network environment as routing can be controlled between other networks using the hub, and higher scalability as customer can add new networks at any point of time to their existing hub.</a:t>
            </a:r>
          </a:p>
          <a:p>
            <a:pPr lvl="1"/>
            <a:endParaRPr lang="en-US" dirty="0"/>
          </a:p>
          <a:p>
            <a:pPr lvl="1"/>
            <a:r>
              <a:rPr lang="en-US" sz="1600" b="1" dirty="0"/>
              <a:t>North-South Traffic: </a:t>
            </a:r>
          </a:p>
          <a:p>
            <a:pPr lvl="2">
              <a:buFont typeface="Wingdings" panose="05000000000000000000" pitchFamily="2" charset="2"/>
              <a:buChar char="§"/>
            </a:pPr>
            <a:r>
              <a:rPr lang="en-US" dirty="0">
                <a:latin typeface="+mn-lt"/>
              </a:rPr>
              <a:t>Between Internet and OCI networks.</a:t>
            </a:r>
          </a:p>
          <a:p>
            <a:pPr lvl="1"/>
            <a:endParaRPr lang="en-US" dirty="0"/>
          </a:p>
          <a:p>
            <a:pPr lvl="1"/>
            <a:r>
              <a:rPr lang="en-US" sz="1600" b="1" dirty="0"/>
              <a:t>East-West Traffic: </a:t>
            </a:r>
          </a:p>
          <a:p>
            <a:pPr lvl="2">
              <a:buFont typeface="Wingdings" panose="05000000000000000000" pitchFamily="2" charset="2"/>
              <a:buChar char="§"/>
            </a:pPr>
            <a:r>
              <a:rPr lang="en-US" dirty="0">
                <a:latin typeface="+mn-lt"/>
              </a:rPr>
              <a:t>Between OCI Spoke networks.</a:t>
            </a:r>
          </a:p>
          <a:p>
            <a:pPr lvl="2">
              <a:buFont typeface="Wingdings" panose="05000000000000000000" pitchFamily="2" charset="2"/>
              <a:buChar char="§"/>
            </a:pPr>
            <a:r>
              <a:rPr lang="en-US" dirty="0">
                <a:latin typeface="+mn-lt"/>
              </a:rPr>
              <a:t>Between OCI and on-premise networks.</a:t>
            </a:r>
          </a:p>
          <a:p>
            <a:pPr lvl="2">
              <a:buFont typeface="Wingdings" panose="05000000000000000000" pitchFamily="2" charset="2"/>
              <a:buChar char="§"/>
            </a:pPr>
            <a:r>
              <a:rPr lang="en-US" dirty="0">
                <a:latin typeface="+mn-lt"/>
              </a:rPr>
              <a:t>Within the Spoke VCN.</a:t>
            </a:r>
          </a:p>
        </p:txBody>
      </p:sp>
      <p:pic>
        <p:nvPicPr>
          <p:cNvPr id="7" name="Picture 6">
            <a:extLst>
              <a:ext uri="{FF2B5EF4-FFF2-40B4-BE49-F238E27FC236}">
                <a16:creationId xmlns:a16="http://schemas.microsoft.com/office/drawing/2014/main" id="{3C7F4675-F221-F134-D2C7-02E3AC55C1AA}"/>
              </a:ext>
            </a:extLst>
          </p:cNvPr>
          <p:cNvPicPr>
            <a:picLocks noChangeAspect="1"/>
          </p:cNvPicPr>
          <p:nvPr/>
        </p:nvPicPr>
        <p:blipFill>
          <a:blip r:embed="rId5"/>
          <a:stretch>
            <a:fillRect/>
          </a:stretch>
        </p:blipFill>
        <p:spPr>
          <a:xfrm>
            <a:off x="4940945" y="2826029"/>
            <a:ext cx="7200255" cy="3756202"/>
          </a:xfrm>
          <a:prstGeom prst="rect">
            <a:avLst/>
          </a:prstGeom>
          <a:ln>
            <a:noFill/>
          </a:ln>
          <a:effectLst>
            <a:softEdge rad="112500"/>
          </a:effectLst>
        </p:spPr>
      </p:pic>
    </p:spTree>
    <p:extLst>
      <p:ext uri="{BB962C8B-B14F-4D97-AF65-F5344CB8AC3E}">
        <p14:creationId xmlns:p14="http://schemas.microsoft.com/office/powerpoint/2010/main" val="171875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89508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Case Study 2: Monitoring traffic using OCI Network firewall</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124</a:t>
            </a:fld>
            <a:endParaRPr lang="en-US" dirty="0"/>
          </a:p>
        </p:txBody>
      </p:sp>
      <p:sp>
        <p:nvSpPr>
          <p:cNvPr id="4" name="Content Placeholder 2">
            <a:extLst>
              <a:ext uri="{FF2B5EF4-FFF2-40B4-BE49-F238E27FC236}">
                <a16:creationId xmlns:a16="http://schemas.microsoft.com/office/drawing/2014/main" id="{208E2BC3-2C02-2EA3-4201-5D5BDE1AB505}"/>
              </a:ext>
            </a:extLst>
          </p:cNvPr>
          <p:cNvSpPr txBox="1">
            <a:spLocks/>
          </p:cNvSpPr>
          <p:nvPr/>
        </p:nvSpPr>
        <p:spPr>
          <a:xfrm>
            <a:off x="551384" y="1460755"/>
            <a:ext cx="5269752" cy="4271411"/>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lvl="1" indent="0">
              <a:buNone/>
            </a:pPr>
            <a:r>
              <a:rPr lang="en-US" sz="1600" b="1" dirty="0"/>
              <a:t>Scenario: </a:t>
            </a:r>
            <a:r>
              <a:rPr lang="en-US" sz="1600" dirty="0"/>
              <a:t>Monitoring E-W and N-S traffic using different Network firewalls.</a:t>
            </a:r>
          </a:p>
          <a:p>
            <a:pPr marL="182880" lvl="1" indent="0">
              <a:buNone/>
            </a:pPr>
            <a:endParaRPr lang="en-US" sz="1600" b="1" dirty="0"/>
          </a:p>
          <a:p>
            <a:pPr marL="182880" lvl="1" indent="0">
              <a:buNone/>
            </a:pPr>
            <a:r>
              <a:rPr lang="en-US" sz="1600" dirty="0"/>
              <a:t>Enhance Security by segregating and monitoring different types of network traffic.</a:t>
            </a:r>
          </a:p>
          <a:p>
            <a:pPr lvl="1"/>
            <a:r>
              <a:rPr lang="en-US" sz="1600" b="1" dirty="0"/>
              <a:t>E-W firewall Monitoring:</a:t>
            </a:r>
          </a:p>
          <a:p>
            <a:pPr lvl="2">
              <a:buFont typeface="Wingdings" panose="05000000000000000000" pitchFamily="2" charset="2"/>
              <a:buChar char="§"/>
            </a:pPr>
            <a:r>
              <a:rPr lang="en-US" sz="1400" dirty="0">
                <a:latin typeface="+mn-lt"/>
              </a:rPr>
              <a:t>Focuses on traffic exchanged between private IP addresses over DRG and subnet to subnet communication for inter VCN and intra VCN both.</a:t>
            </a:r>
          </a:p>
          <a:p>
            <a:pPr lvl="2">
              <a:buFont typeface="Wingdings" panose="05000000000000000000" pitchFamily="2" charset="2"/>
              <a:buChar char="§"/>
            </a:pPr>
            <a:r>
              <a:rPr lang="en-US" sz="1400" dirty="0">
                <a:latin typeface="+mn-lt"/>
              </a:rPr>
              <a:t>Monitors the traffic initiated for OSN over SGW on OCI Backbone and initiated traffic for internet over NAT GW.</a:t>
            </a:r>
          </a:p>
          <a:p>
            <a:pPr lvl="1"/>
            <a:r>
              <a:rPr lang="en-US" sz="1600" b="1" dirty="0"/>
              <a:t>N-S Firewall Monitoring</a:t>
            </a:r>
            <a:r>
              <a:rPr lang="en-US" sz="1600" b="1" dirty="0">
                <a:solidFill>
                  <a:srgbClr val="161513"/>
                </a:solidFill>
              </a:rPr>
              <a:t>: </a:t>
            </a:r>
          </a:p>
          <a:p>
            <a:pPr lvl="2">
              <a:buFont typeface="Wingdings" panose="05000000000000000000" pitchFamily="2" charset="2"/>
              <a:buChar char="§"/>
            </a:pPr>
            <a:r>
              <a:rPr lang="en-US" sz="1400" dirty="0">
                <a:latin typeface="+mn-lt"/>
              </a:rPr>
              <a:t>Concentrates on supervising traffic utilizing the IGW (Internet Gateway).</a:t>
            </a:r>
          </a:p>
          <a:p>
            <a:pPr lvl="2">
              <a:buFont typeface="Wingdings" panose="05000000000000000000" pitchFamily="2" charset="2"/>
              <a:buChar char="§"/>
            </a:pPr>
            <a:r>
              <a:rPr lang="en-US" sz="1400" dirty="0">
                <a:latin typeface="+mn-lt"/>
              </a:rPr>
              <a:t>It provides granular visibility and enables better detection of internal and external attacks.</a:t>
            </a:r>
            <a:endParaRPr lang="en-US" sz="1400" dirty="0">
              <a:solidFill>
                <a:srgbClr val="161513"/>
              </a:solidFill>
              <a:latin typeface="+mn-lt"/>
            </a:endParaRPr>
          </a:p>
        </p:txBody>
      </p:sp>
      <p:pic>
        <p:nvPicPr>
          <p:cNvPr id="5" name="Picture 4">
            <a:extLst>
              <a:ext uri="{FF2B5EF4-FFF2-40B4-BE49-F238E27FC236}">
                <a16:creationId xmlns:a16="http://schemas.microsoft.com/office/drawing/2014/main" id="{5B0A2D29-CBA7-B513-9345-2188C967F74B}"/>
              </a:ext>
            </a:extLst>
          </p:cNvPr>
          <p:cNvPicPr>
            <a:picLocks noChangeAspect="1"/>
          </p:cNvPicPr>
          <p:nvPr/>
        </p:nvPicPr>
        <p:blipFill>
          <a:blip r:embed="rId5"/>
          <a:stretch>
            <a:fillRect/>
          </a:stretch>
        </p:blipFill>
        <p:spPr>
          <a:xfrm>
            <a:off x="5821136" y="1005363"/>
            <a:ext cx="6370864" cy="5170372"/>
          </a:xfrm>
          <a:prstGeom prst="rect">
            <a:avLst/>
          </a:prstGeom>
        </p:spPr>
      </p:pic>
    </p:spTree>
    <p:extLst>
      <p:ext uri="{BB962C8B-B14F-4D97-AF65-F5344CB8AC3E}">
        <p14:creationId xmlns:p14="http://schemas.microsoft.com/office/powerpoint/2010/main" val="283326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89508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Case Study 3</a:t>
            </a:r>
            <a:r>
              <a:rPr lang="en-US" dirty="0">
                <a:solidFill>
                  <a:srgbClr val="594564"/>
                </a:solidFill>
                <a:latin typeface="Oracle Sans" panose="020B0503020204020204" pitchFamily="34" charset="0"/>
                <a:cs typeface="Oracle Sans" panose="020B0503020204020204" pitchFamily="34" charset="0"/>
              </a:rPr>
              <a:t>: Redundant Connectivity</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125</a:t>
            </a:fld>
            <a:endParaRPr lang="en-US" dirty="0"/>
          </a:p>
        </p:txBody>
      </p:sp>
      <p:sp>
        <p:nvSpPr>
          <p:cNvPr id="4" name="Content Placeholder 2">
            <a:extLst>
              <a:ext uri="{FF2B5EF4-FFF2-40B4-BE49-F238E27FC236}">
                <a16:creationId xmlns:a16="http://schemas.microsoft.com/office/drawing/2014/main" id="{51EA5A80-9CAE-A867-41CE-F7EDAE21D646}"/>
              </a:ext>
            </a:extLst>
          </p:cNvPr>
          <p:cNvSpPr txBox="1">
            <a:spLocks/>
          </p:cNvSpPr>
          <p:nvPr/>
        </p:nvSpPr>
        <p:spPr>
          <a:xfrm>
            <a:off x="644083" y="1325652"/>
            <a:ext cx="10751836" cy="209516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To avoid single point of failure, there are many options to design a highly available network, depending on the cost, and how critical your workload is:</a:t>
            </a:r>
          </a:p>
          <a:p>
            <a:pPr marL="182880" lvl="1" indent="0">
              <a:buNone/>
            </a:pPr>
            <a:endParaRPr lang="en-US" sz="1600" dirty="0"/>
          </a:p>
          <a:p>
            <a:pPr marL="182880" lvl="1" indent="0">
              <a:buNone/>
            </a:pPr>
            <a:r>
              <a:rPr lang="en-US" sz="1600" b="1" dirty="0"/>
              <a:t>Scenario A: </a:t>
            </a:r>
            <a:r>
              <a:rPr lang="en-US" sz="1600" dirty="0"/>
              <a:t>Site-to-Site IPSec VPN Redundancy (Single CPE)</a:t>
            </a:r>
          </a:p>
          <a:p>
            <a:pPr lvl="2">
              <a:buFont typeface="Wingdings" panose="05000000000000000000" pitchFamily="2" charset="2"/>
              <a:buChar char="§"/>
            </a:pPr>
            <a:r>
              <a:rPr lang="en-US" sz="1400" dirty="0">
                <a:latin typeface="+mn-lt"/>
              </a:rPr>
              <a:t>Two redundant tunnels per IPsec connection.</a:t>
            </a:r>
          </a:p>
          <a:p>
            <a:pPr lvl="2">
              <a:buFont typeface="Wingdings" panose="05000000000000000000" pitchFamily="2" charset="2"/>
              <a:buChar char="§"/>
            </a:pPr>
            <a:r>
              <a:rPr lang="en-US" sz="1400" dirty="0">
                <a:latin typeface="+mn-lt"/>
              </a:rPr>
              <a:t>Each tunnel in an IPSec Connection terminates on a different VPN Gateway.</a:t>
            </a:r>
          </a:p>
          <a:p>
            <a:pPr lvl="2">
              <a:buFont typeface="Wingdings" panose="05000000000000000000" pitchFamily="2" charset="2"/>
              <a:buChar char="§"/>
            </a:pPr>
            <a:r>
              <a:rPr lang="en-US" sz="1400" dirty="0">
                <a:latin typeface="+mn-lt"/>
              </a:rPr>
              <a:t>Multiple IPSec Connections is more than two tunnels are required.</a:t>
            </a:r>
          </a:p>
          <a:p>
            <a:pPr lvl="2">
              <a:buFont typeface="Wingdings" panose="05000000000000000000" pitchFamily="2" charset="2"/>
              <a:buChar char="§"/>
            </a:pPr>
            <a:r>
              <a:rPr lang="en-US" sz="1400" dirty="0">
                <a:latin typeface="+mn-lt"/>
              </a:rPr>
              <a:t>Separate BGP sessions per tunnel to control preferred network path.</a:t>
            </a:r>
          </a:p>
          <a:p>
            <a:pPr lvl="1"/>
            <a:endParaRPr lang="en-US" dirty="0"/>
          </a:p>
        </p:txBody>
      </p:sp>
      <p:sp>
        <p:nvSpPr>
          <p:cNvPr id="5" name="Rectangle: Rounded Corners 42">
            <a:extLst>
              <a:ext uri="{FF2B5EF4-FFF2-40B4-BE49-F238E27FC236}">
                <a16:creationId xmlns:a16="http://schemas.microsoft.com/office/drawing/2014/main" id="{F83A6CB5-9DAB-FD0B-3A87-818044080F28}"/>
              </a:ext>
            </a:extLst>
          </p:cNvPr>
          <p:cNvSpPr/>
          <p:nvPr/>
        </p:nvSpPr>
        <p:spPr>
          <a:xfrm>
            <a:off x="6780152" y="3429244"/>
            <a:ext cx="4615767" cy="2946021"/>
          </a:xfrm>
          <a:prstGeom prst="roundRect">
            <a:avLst>
              <a:gd name="adj" fmla="val 563"/>
            </a:avLst>
          </a:prstGeom>
          <a:solidFill>
            <a:srgbClr val="F5F4F2"/>
          </a:solidFill>
          <a:ln w="12700">
            <a:solidFill>
              <a:srgbClr val="9E9892"/>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algn="ctr"/>
            <a:r>
              <a:rPr lang="en-GB" sz="900" b="1">
                <a:solidFill>
                  <a:schemeClr val="tx1"/>
                </a:solidFill>
                <a:latin typeface="Oracle Sans" panose="020B0503020204020204" pitchFamily="34" charset="0"/>
                <a:ea typeface="Calibri" charset="0"/>
                <a:cs typeface="Oracle Sans" panose="020B0503020204020204" pitchFamily="34" charset="0"/>
              </a:rPr>
              <a:t>OCI Region A</a:t>
            </a:r>
            <a:endParaRPr lang="en-GB" sz="900" b="1" dirty="0">
              <a:solidFill>
                <a:schemeClr val="tx1"/>
              </a:solidFill>
              <a:latin typeface="Oracle Sans" panose="020B0503020204020204" pitchFamily="34" charset="0"/>
              <a:ea typeface="Calibri" charset="0"/>
              <a:cs typeface="Oracle Sans" panose="020B0503020204020204" pitchFamily="34" charset="0"/>
            </a:endParaRPr>
          </a:p>
        </p:txBody>
      </p:sp>
      <p:pic>
        <p:nvPicPr>
          <p:cNvPr id="7" name="Graphic 46">
            <a:extLst>
              <a:ext uri="{FF2B5EF4-FFF2-40B4-BE49-F238E27FC236}">
                <a16:creationId xmlns:a16="http://schemas.microsoft.com/office/drawing/2014/main" id="{F02FFECA-10F4-A693-60EB-575329580F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39783" y="3549620"/>
            <a:ext cx="281939" cy="269123"/>
          </a:xfrm>
          <a:prstGeom prst="rect">
            <a:avLst/>
          </a:prstGeom>
        </p:spPr>
      </p:pic>
      <p:sp>
        <p:nvSpPr>
          <p:cNvPr id="8" name="Rectangle: Rounded Corners 44">
            <a:extLst>
              <a:ext uri="{FF2B5EF4-FFF2-40B4-BE49-F238E27FC236}">
                <a16:creationId xmlns:a16="http://schemas.microsoft.com/office/drawing/2014/main" id="{E47D22BE-4590-89FD-94DE-6CE7E6473E97}"/>
              </a:ext>
            </a:extLst>
          </p:cNvPr>
          <p:cNvSpPr/>
          <p:nvPr/>
        </p:nvSpPr>
        <p:spPr>
          <a:xfrm>
            <a:off x="540795" y="4150980"/>
            <a:ext cx="2812569" cy="1483588"/>
          </a:xfrm>
          <a:prstGeom prst="roundRect">
            <a:avLst>
              <a:gd name="adj" fmla="val 563"/>
            </a:avLst>
          </a:prstGeom>
          <a:solidFill>
            <a:srgbClr val="F5F4F2"/>
          </a:solidFill>
          <a:ln w="12700">
            <a:solidFill>
              <a:srgbClr val="9E9892"/>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r>
              <a:rPr lang="en-GB" sz="900" b="1" dirty="0">
                <a:solidFill>
                  <a:schemeClr val="tx1"/>
                </a:solidFill>
                <a:latin typeface="Oracle Sans" panose="020B0503020204020204" pitchFamily="34" charset="0"/>
                <a:ea typeface="Calibri" charset="0"/>
                <a:cs typeface="Oracle Sans" panose="020B0503020204020204" pitchFamily="34" charset="0"/>
              </a:rPr>
              <a:t>On-Premises</a:t>
            </a:r>
          </a:p>
        </p:txBody>
      </p:sp>
      <p:grpSp>
        <p:nvGrpSpPr>
          <p:cNvPr id="9" name="Group 8">
            <a:extLst>
              <a:ext uri="{FF2B5EF4-FFF2-40B4-BE49-F238E27FC236}">
                <a16:creationId xmlns:a16="http://schemas.microsoft.com/office/drawing/2014/main" id="{7E6C3D95-8E34-3AF8-FF0C-54200B5572F2}"/>
              </a:ext>
            </a:extLst>
          </p:cNvPr>
          <p:cNvGrpSpPr/>
          <p:nvPr/>
        </p:nvGrpSpPr>
        <p:grpSpPr>
          <a:xfrm>
            <a:off x="2437805" y="4423164"/>
            <a:ext cx="666264" cy="820105"/>
            <a:chOff x="8440042" y="3848357"/>
            <a:chExt cx="301752" cy="371427"/>
          </a:xfrm>
        </p:grpSpPr>
        <p:sp>
          <p:nvSpPr>
            <p:cNvPr id="10" name="Rectangle 9">
              <a:extLst>
                <a:ext uri="{FF2B5EF4-FFF2-40B4-BE49-F238E27FC236}">
                  <a16:creationId xmlns:a16="http://schemas.microsoft.com/office/drawing/2014/main" id="{6335408B-A936-D7B1-DC51-15DDA7995624}"/>
                </a:ext>
              </a:extLst>
            </p:cNvPr>
            <p:cNvSpPr/>
            <p:nvPr/>
          </p:nvSpPr>
          <p:spPr>
            <a:xfrm>
              <a:off x="8484425" y="4106876"/>
              <a:ext cx="222715" cy="112908"/>
            </a:xfrm>
            <a:prstGeom prst="rect">
              <a:avLst/>
            </a:prstGeom>
            <a:solidFill>
              <a:srgbClr val="FCFBFA"/>
            </a:solidFill>
            <a:effectLst>
              <a:softEdge rad="6350"/>
            </a:effectLst>
          </p:spPr>
          <p:txBody>
            <a:bodyPr wrap="square" lIns="0" tIns="18288" rIns="0" bIns="0">
              <a:spAutoFit/>
            </a:bodyPr>
            <a:lstStyle/>
            <a:p>
              <a:pPr algn="ctr">
                <a:lnSpc>
                  <a:spcPts val="850"/>
                </a:lnSpc>
              </a:pPr>
              <a:endParaRPr lang="en-US" sz="1000" b="1" dirty="0">
                <a:solidFill>
                  <a:schemeClr val="tx2"/>
                </a:solidFill>
                <a:ea typeface="Open Sans" panose="020B0606030504020204" pitchFamily="34" charset="0"/>
                <a:cs typeface="Open Sans" panose="020B0606030504020204" pitchFamily="34" charset="0"/>
              </a:endParaRPr>
            </a:p>
            <a:p>
              <a:pPr algn="ctr">
                <a:lnSpc>
                  <a:spcPts val="850"/>
                </a:lnSpc>
              </a:pPr>
              <a:r>
                <a:rPr lang="en-US" sz="1000" b="1" dirty="0">
                  <a:solidFill>
                    <a:schemeClr val="tx2"/>
                  </a:solidFill>
                  <a:ea typeface="Open Sans" panose="020B0606030504020204" pitchFamily="34" charset="0"/>
                  <a:cs typeface="Open Sans" panose="020B0606030504020204" pitchFamily="34" charset="0"/>
                </a:rPr>
                <a:t>CPE</a:t>
              </a:r>
            </a:p>
          </p:txBody>
        </p:sp>
        <p:pic>
          <p:nvPicPr>
            <p:cNvPr id="11" name="Picture 10">
              <a:extLst>
                <a:ext uri="{FF2B5EF4-FFF2-40B4-BE49-F238E27FC236}">
                  <a16:creationId xmlns:a16="http://schemas.microsoft.com/office/drawing/2014/main" id="{DA14CE58-144E-ABAE-07D0-CC598F7E03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40042" y="3848357"/>
              <a:ext cx="301752" cy="301752"/>
            </a:xfrm>
            <a:prstGeom prst="rect">
              <a:avLst/>
            </a:prstGeom>
          </p:spPr>
        </p:pic>
      </p:grpSp>
      <p:sp>
        <p:nvSpPr>
          <p:cNvPr id="12" name="Rectangle 11">
            <a:extLst>
              <a:ext uri="{FF2B5EF4-FFF2-40B4-BE49-F238E27FC236}">
                <a16:creationId xmlns:a16="http://schemas.microsoft.com/office/drawing/2014/main" id="{07B01DA3-5066-E3DC-5E54-FD84E50A03CD}"/>
              </a:ext>
            </a:extLst>
          </p:cNvPr>
          <p:cNvSpPr/>
          <p:nvPr/>
        </p:nvSpPr>
        <p:spPr>
          <a:xfrm>
            <a:off x="644083" y="4271724"/>
            <a:ext cx="2559949" cy="1076007"/>
          </a:xfrm>
          <a:prstGeom prst="rect">
            <a:avLst/>
          </a:prstGeom>
          <a:noFill/>
          <a:ln w="12700" cmpd="sng">
            <a:solidFill>
              <a:srgbClr val="BB501C"/>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nSpc>
                <a:spcPct val="90000"/>
              </a:lnSpc>
            </a:pPr>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172.16.0.0/24</a:t>
            </a:r>
          </a:p>
        </p:txBody>
      </p:sp>
      <p:pic>
        <p:nvPicPr>
          <p:cNvPr id="14" name="Picture 4" descr="Cloud - Free weather icons">
            <a:extLst>
              <a:ext uri="{FF2B5EF4-FFF2-40B4-BE49-F238E27FC236}">
                <a16:creationId xmlns:a16="http://schemas.microsoft.com/office/drawing/2014/main" id="{BDEBDE03-C90B-AE62-2ED7-1E5F47A526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06865" y="3699415"/>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BEE0E01-0E4B-1C14-4A5B-9A30B5E5FA40}"/>
              </a:ext>
            </a:extLst>
          </p:cNvPr>
          <p:cNvSpPr txBox="1"/>
          <p:nvPr/>
        </p:nvSpPr>
        <p:spPr>
          <a:xfrm>
            <a:off x="4545631" y="4737890"/>
            <a:ext cx="1081313" cy="369332"/>
          </a:xfrm>
          <a:prstGeom prst="rect">
            <a:avLst/>
          </a:prstGeom>
          <a:noFill/>
        </p:spPr>
        <p:txBody>
          <a:bodyPr wrap="square">
            <a:spAutoFit/>
          </a:bodyPr>
          <a:lstStyle/>
          <a:p>
            <a:r>
              <a:rPr lang="en-GB" sz="1800" b="1" dirty="0">
                <a:solidFill>
                  <a:schemeClr val="tx1"/>
                </a:solidFill>
                <a:latin typeface="Oracle Sans" panose="020B0503020204020204" pitchFamily="34" charset="0"/>
                <a:ea typeface="Calibri" charset="0"/>
                <a:cs typeface="Oracle Sans" panose="020B0503020204020204" pitchFamily="34" charset="0"/>
              </a:rPr>
              <a:t>Internet</a:t>
            </a:r>
            <a:endParaRPr lang="en-US" dirty="0"/>
          </a:p>
        </p:txBody>
      </p:sp>
      <p:cxnSp>
        <p:nvCxnSpPr>
          <p:cNvPr id="16" name="Straight Connector 15">
            <a:extLst>
              <a:ext uri="{FF2B5EF4-FFF2-40B4-BE49-F238E27FC236}">
                <a16:creationId xmlns:a16="http://schemas.microsoft.com/office/drawing/2014/main" id="{BA1FF718-EA1C-3522-E293-B3E76093C2FF}"/>
              </a:ext>
            </a:extLst>
          </p:cNvPr>
          <p:cNvCxnSpPr>
            <a:cxnSpLocks/>
          </p:cNvCxnSpPr>
          <p:nvPr/>
        </p:nvCxnSpPr>
        <p:spPr>
          <a:xfrm flipV="1">
            <a:off x="3110283" y="4462703"/>
            <a:ext cx="3564733" cy="159724"/>
          </a:xfrm>
          <a:prstGeom prst="line">
            <a:avLst/>
          </a:prstGeom>
          <a:ln>
            <a:solidFill>
              <a:srgbClr val="C74634"/>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6149B56-5270-89BB-D531-835FE838A3B1}"/>
              </a:ext>
            </a:extLst>
          </p:cNvPr>
          <p:cNvCxnSpPr>
            <a:cxnSpLocks/>
          </p:cNvCxnSpPr>
          <p:nvPr/>
        </p:nvCxnSpPr>
        <p:spPr>
          <a:xfrm>
            <a:off x="3088215" y="4931278"/>
            <a:ext cx="3587242" cy="310561"/>
          </a:xfrm>
          <a:prstGeom prst="line">
            <a:avLst/>
          </a:prstGeom>
          <a:ln>
            <a:solidFill>
              <a:srgbClr val="C74634"/>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D70C760-10E0-DD4C-AD8A-2DBBD4C4BBC2}"/>
              </a:ext>
            </a:extLst>
          </p:cNvPr>
          <p:cNvCxnSpPr>
            <a:cxnSpLocks/>
          </p:cNvCxnSpPr>
          <p:nvPr/>
        </p:nvCxnSpPr>
        <p:spPr>
          <a:xfrm>
            <a:off x="6890118" y="4462486"/>
            <a:ext cx="216529" cy="178743"/>
          </a:xfrm>
          <a:prstGeom prst="line">
            <a:avLst/>
          </a:prstGeom>
          <a:ln w="9525" cap="flat" cmpd="sng" algn="ctr">
            <a:solidFill>
              <a:srgbClr val="C74634"/>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D3166D9C-D63E-89D4-8A68-D343C0830C4C}"/>
              </a:ext>
            </a:extLst>
          </p:cNvPr>
          <p:cNvSpPr txBox="1"/>
          <p:nvPr/>
        </p:nvSpPr>
        <p:spPr>
          <a:xfrm>
            <a:off x="6346030" y="4101457"/>
            <a:ext cx="971299" cy="215444"/>
          </a:xfrm>
          <a:prstGeom prst="rect">
            <a:avLst/>
          </a:prstGeom>
          <a:noFill/>
        </p:spPr>
        <p:txBody>
          <a:bodyPr wrap="square">
            <a:spAutoFit/>
          </a:bodyPr>
          <a:lstStyle/>
          <a:p>
            <a:r>
              <a:rPr lang="en-GB" sz="800" dirty="0">
                <a:solidFill>
                  <a:schemeClr val="tx1"/>
                </a:solidFill>
                <a:latin typeface="Oracle Sans" panose="020B0503020204020204" pitchFamily="34" charset="0"/>
                <a:ea typeface="Calibri" charset="0"/>
                <a:cs typeface="Oracle Sans" panose="020B0503020204020204" pitchFamily="34" charset="0"/>
              </a:rPr>
              <a:t>VPN Gateway 1</a:t>
            </a:r>
            <a:endParaRPr lang="en-US" sz="800" dirty="0"/>
          </a:p>
        </p:txBody>
      </p:sp>
      <p:sp>
        <p:nvSpPr>
          <p:cNvPr id="20" name="TextBox 19">
            <a:extLst>
              <a:ext uri="{FF2B5EF4-FFF2-40B4-BE49-F238E27FC236}">
                <a16:creationId xmlns:a16="http://schemas.microsoft.com/office/drawing/2014/main" id="{D0FD45D4-361C-9936-50F9-395662DB6C35}"/>
              </a:ext>
            </a:extLst>
          </p:cNvPr>
          <p:cNvSpPr txBox="1"/>
          <p:nvPr/>
        </p:nvSpPr>
        <p:spPr>
          <a:xfrm>
            <a:off x="6340520" y="5357832"/>
            <a:ext cx="911410" cy="215444"/>
          </a:xfrm>
          <a:prstGeom prst="rect">
            <a:avLst/>
          </a:prstGeom>
          <a:noFill/>
        </p:spPr>
        <p:txBody>
          <a:bodyPr wrap="square">
            <a:spAutoFit/>
          </a:bodyPr>
          <a:lstStyle/>
          <a:p>
            <a:r>
              <a:rPr lang="en-GB" sz="800" dirty="0">
                <a:solidFill>
                  <a:schemeClr val="tx1"/>
                </a:solidFill>
                <a:latin typeface="Oracle Sans" panose="020B0503020204020204" pitchFamily="34" charset="0"/>
                <a:ea typeface="Calibri" charset="0"/>
                <a:cs typeface="Oracle Sans" panose="020B0503020204020204" pitchFamily="34" charset="0"/>
              </a:rPr>
              <a:t>VPN Gateway 2</a:t>
            </a:r>
            <a:endParaRPr lang="en-US" sz="800" dirty="0"/>
          </a:p>
        </p:txBody>
      </p:sp>
      <p:grpSp>
        <p:nvGrpSpPr>
          <p:cNvPr id="21" name="Graphic 3">
            <a:extLst>
              <a:ext uri="{FF2B5EF4-FFF2-40B4-BE49-F238E27FC236}">
                <a16:creationId xmlns:a16="http://schemas.microsoft.com/office/drawing/2014/main" id="{9ED46EC9-1B4C-C090-279E-94DE84B67F17}"/>
              </a:ext>
            </a:extLst>
          </p:cNvPr>
          <p:cNvGrpSpPr/>
          <p:nvPr/>
        </p:nvGrpSpPr>
        <p:grpSpPr>
          <a:xfrm>
            <a:off x="6647837" y="4278947"/>
            <a:ext cx="265838" cy="399705"/>
            <a:chOff x="2110069" y="4391526"/>
            <a:chExt cx="341420" cy="513347"/>
          </a:xfrm>
        </p:grpSpPr>
        <p:grpSp>
          <p:nvGrpSpPr>
            <p:cNvPr id="22" name="Graphic 3">
              <a:extLst>
                <a:ext uri="{FF2B5EF4-FFF2-40B4-BE49-F238E27FC236}">
                  <a16:creationId xmlns:a16="http://schemas.microsoft.com/office/drawing/2014/main" id="{B23AA228-45E3-9964-77D2-BD0057CEA190}"/>
                </a:ext>
              </a:extLst>
            </p:cNvPr>
            <p:cNvGrpSpPr/>
            <p:nvPr/>
          </p:nvGrpSpPr>
          <p:grpSpPr>
            <a:xfrm>
              <a:off x="2110069" y="4391526"/>
              <a:ext cx="341420" cy="513347"/>
              <a:chOff x="2110069" y="4391526"/>
              <a:chExt cx="341420" cy="513347"/>
            </a:xfrm>
            <a:solidFill>
              <a:srgbClr val="FFFFFF"/>
            </a:solidFill>
          </p:grpSpPr>
          <p:sp>
            <p:nvSpPr>
              <p:cNvPr id="26" name="Freeform: Shape 61">
                <a:extLst>
                  <a:ext uri="{FF2B5EF4-FFF2-40B4-BE49-F238E27FC236}">
                    <a16:creationId xmlns:a16="http://schemas.microsoft.com/office/drawing/2014/main" id="{F43132E7-3391-1A00-94CC-CFDA53046D88}"/>
                  </a:ext>
                </a:extLst>
              </p:cNvPr>
              <p:cNvSpPr/>
              <p:nvPr/>
            </p:nvSpPr>
            <p:spPr>
              <a:xfrm>
                <a:off x="2116171" y="4397622"/>
                <a:ext cx="331660" cy="501155"/>
              </a:xfrm>
              <a:custGeom>
                <a:avLst/>
                <a:gdLst>
                  <a:gd name="connsiteX0" fmla="*/ 158515 w 331660"/>
                  <a:gd name="connsiteY0" fmla="*/ 497498 h 501155"/>
                  <a:gd name="connsiteX1" fmla="*/ 0 w 331660"/>
                  <a:gd name="connsiteY1" fmla="*/ 291427 h 501155"/>
                  <a:gd name="connsiteX2" fmla="*/ 0 w 331660"/>
                  <a:gd name="connsiteY2" fmla="*/ 137789 h 501155"/>
                  <a:gd name="connsiteX3" fmla="*/ 63405 w 331660"/>
                  <a:gd name="connsiteY3" fmla="*/ 110960 h 501155"/>
                  <a:gd name="connsiteX4" fmla="*/ 63405 w 331660"/>
                  <a:gd name="connsiteY4" fmla="*/ 102425 h 501155"/>
                  <a:gd name="connsiteX5" fmla="*/ 165831 w 331660"/>
                  <a:gd name="connsiteY5" fmla="*/ 0 h 501155"/>
                  <a:gd name="connsiteX6" fmla="*/ 268256 w 331660"/>
                  <a:gd name="connsiteY6" fmla="*/ 102425 h 501155"/>
                  <a:gd name="connsiteX7" fmla="*/ 268256 w 331660"/>
                  <a:gd name="connsiteY7" fmla="*/ 110960 h 501155"/>
                  <a:gd name="connsiteX8" fmla="*/ 331661 w 331660"/>
                  <a:gd name="connsiteY8" fmla="*/ 137789 h 501155"/>
                  <a:gd name="connsiteX9" fmla="*/ 331661 w 331660"/>
                  <a:gd name="connsiteY9" fmla="*/ 291427 h 501155"/>
                  <a:gd name="connsiteX10" fmla="*/ 173146 w 331660"/>
                  <a:gd name="connsiteY10" fmla="*/ 497498 h 501155"/>
                  <a:gd name="connsiteX11" fmla="*/ 165831 w 331660"/>
                  <a:gd name="connsiteY11" fmla="*/ 501155 h 501155"/>
                  <a:gd name="connsiteX12" fmla="*/ 158515 w 331660"/>
                  <a:gd name="connsiteY12" fmla="*/ 497498 h 5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1660" h="501155">
                    <a:moveTo>
                      <a:pt x="158515" y="497498"/>
                    </a:moveTo>
                    <a:cubicBezTo>
                      <a:pt x="62186" y="449942"/>
                      <a:pt x="4877" y="374339"/>
                      <a:pt x="0" y="291427"/>
                    </a:cubicBezTo>
                    <a:lnTo>
                      <a:pt x="0" y="137789"/>
                    </a:lnTo>
                    <a:lnTo>
                      <a:pt x="63405" y="110960"/>
                    </a:lnTo>
                    <a:cubicBezTo>
                      <a:pt x="63405" y="108522"/>
                      <a:pt x="63405" y="106083"/>
                      <a:pt x="63405" y="102425"/>
                    </a:cubicBezTo>
                    <a:cubicBezTo>
                      <a:pt x="63405" y="46336"/>
                      <a:pt x="108522" y="0"/>
                      <a:pt x="165831" y="0"/>
                    </a:cubicBezTo>
                    <a:cubicBezTo>
                      <a:pt x="223139" y="0"/>
                      <a:pt x="268256" y="46336"/>
                      <a:pt x="268256" y="102425"/>
                    </a:cubicBezTo>
                    <a:cubicBezTo>
                      <a:pt x="268256" y="104864"/>
                      <a:pt x="268256" y="107302"/>
                      <a:pt x="268256" y="110960"/>
                    </a:cubicBezTo>
                    <a:lnTo>
                      <a:pt x="331661" y="137789"/>
                    </a:lnTo>
                    <a:lnTo>
                      <a:pt x="331661" y="291427"/>
                    </a:lnTo>
                    <a:cubicBezTo>
                      <a:pt x="326784" y="374339"/>
                      <a:pt x="269475" y="449942"/>
                      <a:pt x="173146" y="497498"/>
                    </a:cubicBezTo>
                    <a:lnTo>
                      <a:pt x="165831" y="501155"/>
                    </a:lnTo>
                    <a:lnTo>
                      <a:pt x="158515" y="497498"/>
                    </a:lnTo>
                    <a:close/>
                  </a:path>
                </a:pathLst>
              </a:custGeom>
              <a:solidFill>
                <a:srgbClr val="FFFFFF"/>
              </a:solidFill>
              <a:ln w="6417" cap="flat">
                <a:noFill/>
                <a:prstDash val="solid"/>
                <a:miter/>
              </a:ln>
            </p:spPr>
            <p:txBody>
              <a:bodyPr rtlCol="0" anchor="ctr"/>
              <a:lstStyle/>
              <a:p>
                <a:endParaRPr lang="en-US"/>
              </a:p>
            </p:txBody>
          </p:sp>
          <p:sp>
            <p:nvSpPr>
              <p:cNvPr id="27" name="Freeform: Shape 62">
                <a:extLst>
                  <a:ext uri="{FF2B5EF4-FFF2-40B4-BE49-F238E27FC236}">
                    <a16:creationId xmlns:a16="http://schemas.microsoft.com/office/drawing/2014/main" id="{3308BDD6-82C5-5E9E-A2BB-445DDF0170CF}"/>
                  </a:ext>
                </a:extLst>
              </p:cNvPr>
              <p:cNvSpPr/>
              <p:nvPr/>
            </p:nvSpPr>
            <p:spPr>
              <a:xfrm>
                <a:off x="2110069" y="4391526"/>
                <a:ext cx="341420" cy="513347"/>
              </a:xfrm>
              <a:custGeom>
                <a:avLst/>
                <a:gdLst>
                  <a:gd name="connsiteX0" fmla="*/ 171933 w 341420"/>
                  <a:gd name="connsiteY0" fmla="*/ 12192 h 513347"/>
                  <a:gd name="connsiteX1" fmla="*/ 268263 w 341420"/>
                  <a:gd name="connsiteY1" fmla="*/ 108522 h 513347"/>
                  <a:gd name="connsiteX2" fmla="*/ 267043 w 341420"/>
                  <a:gd name="connsiteY2" fmla="*/ 120714 h 513347"/>
                  <a:gd name="connsiteX3" fmla="*/ 331667 w 341420"/>
                  <a:gd name="connsiteY3" fmla="*/ 148762 h 513347"/>
                  <a:gd name="connsiteX4" fmla="*/ 331667 w 341420"/>
                  <a:gd name="connsiteY4" fmla="*/ 298743 h 513347"/>
                  <a:gd name="connsiteX5" fmla="*/ 176810 w 341420"/>
                  <a:gd name="connsiteY5" fmla="*/ 499936 h 513347"/>
                  <a:gd name="connsiteX6" fmla="*/ 171933 w 341420"/>
                  <a:gd name="connsiteY6" fmla="*/ 499936 h 513347"/>
                  <a:gd name="connsiteX7" fmla="*/ 168275 w 341420"/>
                  <a:gd name="connsiteY7" fmla="*/ 497498 h 513347"/>
                  <a:gd name="connsiteX8" fmla="*/ 12198 w 341420"/>
                  <a:gd name="connsiteY8" fmla="*/ 297523 h 513347"/>
                  <a:gd name="connsiteX9" fmla="*/ 12198 w 341420"/>
                  <a:gd name="connsiteY9" fmla="*/ 147543 h 513347"/>
                  <a:gd name="connsiteX10" fmla="*/ 76822 w 341420"/>
                  <a:gd name="connsiteY10" fmla="*/ 119494 h 513347"/>
                  <a:gd name="connsiteX11" fmla="*/ 75603 w 341420"/>
                  <a:gd name="connsiteY11" fmla="*/ 107302 h 513347"/>
                  <a:gd name="connsiteX12" fmla="*/ 171933 w 341420"/>
                  <a:gd name="connsiteY12" fmla="*/ 12192 h 513347"/>
                  <a:gd name="connsiteX13" fmla="*/ 171933 w 341420"/>
                  <a:gd name="connsiteY13" fmla="*/ 0 h 513347"/>
                  <a:gd name="connsiteX14" fmla="*/ 63411 w 341420"/>
                  <a:gd name="connsiteY14" fmla="*/ 108522 h 513347"/>
                  <a:gd name="connsiteX15" fmla="*/ 63411 w 341420"/>
                  <a:gd name="connsiteY15" fmla="*/ 113398 h 513347"/>
                  <a:gd name="connsiteX16" fmla="*/ 7315 w 341420"/>
                  <a:gd name="connsiteY16" fmla="*/ 137789 h 513347"/>
                  <a:gd name="connsiteX17" fmla="*/ 0 w 341420"/>
                  <a:gd name="connsiteY17" fmla="*/ 139008 h 513347"/>
                  <a:gd name="connsiteX18" fmla="*/ 0 w 341420"/>
                  <a:gd name="connsiteY18" fmla="*/ 147543 h 513347"/>
                  <a:gd name="connsiteX19" fmla="*/ 0 w 341420"/>
                  <a:gd name="connsiteY19" fmla="*/ 296304 h 513347"/>
                  <a:gd name="connsiteX20" fmla="*/ 0 w 341420"/>
                  <a:gd name="connsiteY20" fmla="*/ 297523 h 513347"/>
                  <a:gd name="connsiteX21" fmla="*/ 162173 w 341420"/>
                  <a:gd name="connsiteY21" fmla="*/ 508470 h 513347"/>
                  <a:gd name="connsiteX22" fmla="*/ 165837 w 341420"/>
                  <a:gd name="connsiteY22" fmla="*/ 510909 h 513347"/>
                  <a:gd name="connsiteX23" fmla="*/ 170714 w 341420"/>
                  <a:gd name="connsiteY23" fmla="*/ 513347 h 513347"/>
                  <a:gd name="connsiteX24" fmla="*/ 175590 w 341420"/>
                  <a:gd name="connsiteY24" fmla="*/ 510909 h 513347"/>
                  <a:gd name="connsiteX25" fmla="*/ 179248 w 341420"/>
                  <a:gd name="connsiteY25" fmla="*/ 508470 h 513347"/>
                  <a:gd name="connsiteX26" fmla="*/ 341421 w 341420"/>
                  <a:gd name="connsiteY26" fmla="*/ 297523 h 513347"/>
                  <a:gd name="connsiteX27" fmla="*/ 341421 w 341420"/>
                  <a:gd name="connsiteY27" fmla="*/ 147543 h 513347"/>
                  <a:gd name="connsiteX28" fmla="*/ 341421 w 341420"/>
                  <a:gd name="connsiteY28" fmla="*/ 139008 h 513347"/>
                  <a:gd name="connsiteX29" fmla="*/ 334106 w 341420"/>
                  <a:gd name="connsiteY29" fmla="*/ 135350 h 513347"/>
                  <a:gd name="connsiteX30" fmla="*/ 278016 w 341420"/>
                  <a:gd name="connsiteY30" fmla="*/ 110960 h 513347"/>
                  <a:gd name="connsiteX31" fmla="*/ 278016 w 341420"/>
                  <a:gd name="connsiteY31" fmla="*/ 106083 h 513347"/>
                  <a:gd name="connsiteX32" fmla="*/ 171933 w 341420"/>
                  <a:gd name="connsiteY32"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1420" h="513347">
                    <a:moveTo>
                      <a:pt x="171933" y="12192"/>
                    </a:moveTo>
                    <a:cubicBezTo>
                      <a:pt x="224365" y="12192"/>
                      <a:pt x="268263" y="54870"/>
                      <a:pt x="268263" y="108522"/>
                    </a:cubicBezTo>
                    <a:cubicBezTo>
                      <a:pt x="268263" y="112179"/>
                      <a:pt x="268263" y="117056"/>
                      <a:pt x="267043" y="120714"/>
                    </a:cubicBezTo>
                    <a:lnTo>
                      <a:pt x="331667" y="148762"/>
                    </a:lnTo>
                    <a:lnTo>
                      <a:pt x="331667" y="298743"/>
                    </a:lnTo>
                    <a:cubicBezTo>
                      <a:pt x="326791" y="379216"/>
                      <a:pt x="270701" y="452381"/>
                      <a:pt x="176810" y="499936"/>
                    </a:cubicBezTo>
                    <a:lnTo>
                      <a:pt x="171933" y="499936"/>
                    </a:lnTo>
                    <a:lnTo>
                      <a:pt x="168275" y="497498"/>
                    </a:lnTo>
                    <a:cubicBezTo>
                      <a:pt x="73165" y="451162"/>
                      <a:pt x="17075" y="377997"/>
                      <a:pt x="12198" y="297523"/>
                    </a:cubicBezTo>
                    <a:lnTo>
                      <a:pt x="12198" y="147543"/>
                    </a:lnTo>
                    <a:lnTo>
                      <a:pt x="76822" y="119494"/>
                    </a:lnTo>
                    <a:cubicBezTo>
                      <a:pt x="76822" y="115837"/>
                      <a:pt x="75603" y="110960"/>
                      <a:pt x="75603" y="107302"/>
                    </a:cubicBezTo>
                    <a:cubicBezTo>
                      <a:pt x="75603" y="54870"/>
                      <a:pt x="118282" y="12192"/>
                      <a:pt x="171933" y="12192"/>
                    </a:cubicBezTo>
                    <a:close/>
                    <a:moveTo>
                      <a:pt x="171933" y="0"/>
                    </a:moveTo>
                    <a:cubicBezTo>
                      <a:pt x="112186" y="0"/>
                      <a:pt x="63411" y="48775"/>
                      <a:pt x="63411" y="108522"/>
                    </a:cubicBezTo>
                    <a:cubicBezTo>
                      <a:pt x="63411" y="109741"/>
                      <a:pt x="63411" y="110960"/>
                      <a:pt x="63411" y="113398"/>
                    </a:cubicBezTo>
                    <a:lnTo>
                      <a:pt x="7315" y="137789"/>
                    </a:lnTo>
                    <a:lnTo>
                      <a:pt x="0" y="139008"/>
                    </a:lnTo>
                    <a:lnTo>
                      <a:pt x="0" y="147543"/>
                    </a:lnTo>
                    <a:lnTo>
                      <a:pt x="0" y="296304"/>
                    </a:lnTo>
                    <a:lnTo>
                      <a:pt x="0" y="297523"/>
                    </a:lnTo>
                    <a:cubicBezTo>
                      <a:pt x="4877" y="382874"/>
                      <a:pt x="63411" y="459696"/>
                      <a:pt x="162173" y="508470"/>
                    </a:cubicBezTo>
                    <a:lnTo>
                      <a:pt x="165837" y="510909"/>
                    </a:lnTo>
                    <a:lnTo>
                      <a:pt x="170714" y="513347"/>
                    </a:lnTo>
                    <a:lnTo>
                      <a:pt x="175590" y="510909"/>
                    </a:lnTo>
                    <a:lnTo>
                      <a:pt x="179248" y="508470"/>
                    </a:lnTo>
                    <a:cubicBezTo>
                      <a:pt x="278016" y="459696"/>
                      <a:pt x="336544" y="382874"/>
                      <a:pt x="341421" y="297523"/>
                    </a:cubicBezTo>
                    <a:lnTo>
                      <a:pt x="341421" y="147543"/>
                    </a:lnTo>
                    <a:lnTo>
                      <a:pt x="341421" y="139008"/>
                    </a:lnTo>
                    <a:lnTo>
                      <a:pt x="334106" y="135350"/>
                    </a:lnTo>
                    <a:lnTo>
                      <a:pt x="278016" y="110960"/>
                    </a:lnTo>
                    <a:cubicBezTo>
                      <a:pt x="278016" y="109741"/>
                      <a:pt x="278016" y="108522"/>
                      <a:pt x="278016" y="106083"/>
                    </a:cubicBezTo>
                    <a:cubicBezTo>
                      <a:pt x="279235" y="48775"/>
                      <a:pt x="231680" y="0"/>
                      <a:pt x="171933" y="0"/>
                    </a:cubicBezTo>
                    <a:close/>
                  </a:path>
                </a:pathLst>
              </a:custGeom>
              <a:solidFill>
                <a:srgbClr val="FFFFFF"/>
              </a:solidFill>
              <a:ln w="6417" cap="flat">
                <a:noFill/>
                <a:prstDash val="solid"/>
                <a:miter/>
              </a:ln>
            </p:spPr>
            <p:txBody>
              <a:bodyPr rtlCol="0" anchor="ctr"/>
              <a:lstStyle/>
              <a:p>
                <a:endParaRPr lang="en-US"/>
              </a:p>
            </p:txBody>
          </p:sp>
        </p:grpSp>
        <p:grpSp>
          <p:nvGrpSpPr>
            <p:cNvPr id="23" name="Graphic 3">
              <a:extLst>
                <a:ext uri="{FF2B5EF4-FFF2-40B4-BE49-F238E27FC236}">
                  <a16:creationId xmlns:a16="http://schemas.microsoft.com/office/drawing/2014/main" id="{0F74E0B7-50F0-14A9-1C9D-C8C248C397CF}"/>
                </a:ext>
              </a:extLst>
            </p:cNvPr>
            <p:cNvGrpSpPr/>
            <p:nvPr/>
          </p:nvGrpSpPr>
          <p:grpSpPr>
            <a:xfrm>
              <a:off x="2122267" y="4403718"/>
              <a:ext cx="318249" cy="487744"/>
              <a:chOff x="2122267" y="4403718"/>
              <a:chExt cx="318249" cy="487744"/>
            </a:xfrm>
            <a:solidFill>
              <a:srgbClr val="2D5967"/>
            </a:solidFill>
          </p:grpSpPr>
          <p:sp>
            <p:nvSpPr>
              <p:cNvPr id="24" name="Freeform: Shape 59">
                <a:extLst>
                  <a:ext uri="{FF2B5EF4-FFF2-40B4-BE49-F238E27FC236}">
                    <a16:creationId xmlns:a16="http://schemas.microsoft.com/office/drawing/2014/main" id="{706BB508-8D4E-D2BC-216F-419337273C6F}"/>
                  </a:ext>
                </a:extLst>
              </p:cNvPr>
              <p:cNvSpPr/>
              <p:nvPr/>
            </p:nvSpPr>
            <p:spPr>
              <a:xfrm>
                <a:off x="2122267" y="4403718"/>
                <a:ext cx="318249" cy="487744"/>
              </a:xfrm>
              <a:custGeom>
                <a:avLst/>
                <a:gdLst>
                  <a:gd name="connsiteX0" fmla="*/ 254845 w 318249"/>
                  <a:gd name="connsiteY0" fmla="*/ 107303 h 487744"/>
                  <a:gd name="connsiteX1" fmla="*/ 256064 w 318249"/>
                  <a:gd name="connsiteY1" fmla="*/ 95110 h 487744"/>
                  <a:gd name="connsiteX2" fmla="*/ 159734 w 318249"/>
                  <a:gd name="connsiteY2" fmla="*/ 0 h 487744"/>
                  <a:gd name="connsiteX3" fmla="*/ 63405 w 318249"/>
                  <a:gd name="connsiteY3" fmla="*/ 96330 h 487744"/>
                  <a:gd name="connsiteX4" fmla="*/ 64624 w 318249"/>
                  <a:gd name="connsiteY4" fmla="*/ 108522 h 487744"/>
                  <a:gd name="connsiteX5" fmla="*/ 0 w 318249"/>
                  <a:gd name="connsiteY5" fmla="*/ 135351 h 487744"/>
                  <a:gd name="connsiteX6" fmla="*/ 0 w 318249"/>
                  <a:gd name="connsiteY6" fmla="*/ 284112 h 487744"/>
                  <a:gd name="connsiteX7" fmla="*/ 154858 w 318249"/>
                  <a:gd name="connsiteY7" fmla="*/ 485306 h 487744"/>
                  <a:gd name="connsiteX8" fmla="*/ 158515 w 318249"/>
                  <a:gd name="connsiteY8" fmla="*/ 487744 h 487744"/>
                  <a:gd name="connsiteX9" fmla="*/ 162173 w 318249"/>
                  <a:gd name="connsiteY9" fmla="*/ 485306 h 487744"/>
                  <a:gd name="connsiteX10" fmla="*/ 318250 w 318249"/>
                  <a:gd name="connsiteY10" fmla="*/ 285332 h 487744"/>
                  <a:gd name="connsiteX11" fmla="*/ 318250 w 318249"/>
                  <a:gd name="connsiteY11" fmla="*/ 135351 h 487744"/>
                  <a:gd name="connsiteX12" fmla="*/ 254845 w 318249"/>
                  <a:gd name="connsiteY12" fmla="*/ 107303 h 487744"/>
                  <a:gd name="connsiteX13" fmla="*/ 81693 w 318249"/>
                  <a:gd name="connsiteY13" fmla="*/ 96330 h 487744"/>
                  <a:gd name="connsiteX14" fmla="*/ 159734 w 318249"/>
                  <a:gd name="connsiteY14" fmla="*/ 18295 h 487744"/>
                  <a:gd name="connsiteX15" fmla="*/ 237770 w 318249"/>
                  <a:gd name="connsiteY15" fmla="*/ 96330 h 487744"/>
                  <a:gd name="connsiteX16" fmla="*/ 237770 w 318249"/>
                  <a:gd name="connsiteY16" fmla="*/ 101206 h 487744"/>
                  <a:gd name="connsiteX17" fmla="*/ 159734 w 318249"/>
                  <a:gd name="connsiteY17" fmla="*/ 68282 h 487744"/>
                  <a:gd name="connsiteX18" fmla="*/ 81693 w 318249"/>
                  <a:gd name="connsiteY18" fmla="*/ 99987 h 487744"/>
                  <a:gd name="connsiteX19" fmla="*/ 81693 w 318249"/>
                  <a:gd name="connsiteY19" fmla="*/ 96330 h 487744"/>
                  <a:gd name="connsiteX20" fmla="*/ 299955 w 318249"/>
                  <a:gd name="connsiteY20" fmla="*/ 284112 h 487744"/>
                  <a:gd name="connsiteX21" fmla="*/ 158515 w 318249"/>
                  <a:gd name="connsiteY21" fmla="*/ 467011 h 487744"/>
                  <a:gd name="connsiteX22" fmla="*/ 17069 w 318249"/>
                  <a:gd name="connsiteY22" fmla="*/ 284112 h 487744"/>
                  <a:gd name="connsiteX23" fmla="*/ 17069 w 318249"/>
                  <a:gd name="connsiteY23" fmla="*/ 147543 h 487744"/>
                  <a:gd name="connsiteX24" fmla="*/ 158515 w 318249"/>
                  <a:gd name="connsiteY24" fmla="*/ 86576 h 487744"/>
                  <a:gd name="connsiteX25" fmla="*/ 299955 w 318249"/>
                  <a:gd name="connsiteY25" fmla="*/ 147543 h 487744"/>
                  <a:gd name="connsiteX26" fmla="*/ 299955 w 318249"/>
                  <a:gd name="connsiteY26" fmla="*/ 284112 h 4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8249" h="487744">
                    <a:moveTo>
                      <a:pt x="254845" y="107303"/>
                    </a:moveTo>
                    <a:cubicBezTo>
                      <a:pt x="254845" y="103645"/>
                      <a:pt x="256064" y="99987"/>
                      <a:pt x="256064" y="95110"/>
                    </a:cubicBezTo>
                    <a:cubicBezTo>
                      <a:pt x="256064" y="42678"/>
                      <a:pt x="213386" y="0"/>
                      <a:pt x="159734" y="0"/>
                    </a:cubicBezTo>
                    <a:cubicBezTo>
                      <a:pt x="106083" y="0"/>
                      <a:pt x="63405" y="42678"/>
                      <a:pt x="63405" y="96330"/>
                    </a:cubicBezTo>
                    <a:cubicBezTo>
                      <a:pt x="63405" y="99987"/>
                      <a:pt x="63405" y="104864"/>
                      <a:pt x="64624" y="108522"/>
                    </a:cubicBezTo>
                    <a:lnTo>
                      <a:pt x="0" y="135351"/>
                    </a:lnTo>
                    <a:lnTo>
                      <a:pt x="0" y="284112"/>
                    </a:lnTo>
                    <a:cubicBezTo>
                      <a:pt x="4877" y="365805"/>
                      <a:pt x="60966" y="438970"/>
                      <a:pt x="154858" y="485306"/>
                    </a:cubicBezTo>
                    <a:lnTo>
                      <a:pt x="158515" y="487744"/>
                    </a:lnTo>
                    <a:lnTo>
                      <a:pt x="162173" y="485306"/>
                    </a:lnTo>
                    <a:cubicBezTo>
                      <a:pt x="257283" y="438970"/>
                      <a:pt x="314592" y="365805"/>
                      <a:pt x="318250" y="285332"/>
                    </a:cubicBezTo>
                    <a:lnTo>
                      <a:pt x="318250" y="135351"/>
                    </a:lnTo>
                    <a:lnTo>
                      <a:pt x="254845" y="107303"/>
                    </a:lnTo>
                    <a:close/>
                    <a:moveTo>
                      <a:pt x="81693" y="96330"/>
                    </a:moveTo>
                    <a:cubicBezTo>
                      <a:pt x="81693" y="53651"/>
                      <a:pt x="117056" y="18295"/>
                      <a:pt x="159734" y="18295"/>
                    </a:cubicBezTo>
                    <a:cubicBezTo>
                      <a:pt x="202413" y="18295"/>
                      <a:pt x="237770" y="53651"/>
                      <a:pt x="237770" y="96330"/>
                    </a:cubicBezTo>
                    <a:cubicBezTo>
                      <a:pt x="237770" y="97549"/>
                      <a:pt x="237770" y="98768"/>
                      <a:pt x="237770" y="101206"/>
                    </a:cubicBezTo>
                    <a:lnTo>
                      <a:pt x="159734" y="68282"/>
                    </a:lnTo>
                    <a:lnTo>
                      <a:pt x="81693" y="99987"/>
                    </a:lnTo>
                    <a:cubicBezTo>
                      <a:pt x="81693" y="98768"/>
                      <a:pt x="81693" y="97549"/>
                      <a:pt x="81693" y="96330"/>
                    </a:cubicBezTo>
                    <a:close/>
                    <a:moveTo>
                      <a:pt x="299955" y="284112"/>
                    </a:moveTo>
                    <a:cubicBezTo>
                      <a:pt x="295078" y="357271"/>
                      <a:pt x="243866" y="423114"/>
                      <a:pt x="158515" y="467011"/>
                    </a:cubicBezTo>
                    <a:cubicBezTo>
                      <a:pt x="73158" y="423114"/>
                      <a:pt x="21945" y="356052"/>
                      <a:pt x="17069" y="284112"/>
                    </a:cubicBezTo>
                    <a:lnTo>
                      <a:pt x="17069" y="147543"/>
                    </a:lnTo>
                    <a:lnTo>
                      <a:pt x="158515" y="86576"/>
                    </a:lnTo>
                    <a:lnTo>
                      <a:pt x="299955" y="147543"/>
                    </a:lnTo>
                    <a:lnTo>
                      <a:pt x="299955" y="284112"/>
                    </a:lnTo>
                    <a:close/>
                  </a:path>
                </a:pathLst>
              </a:custGeom>
              <a:solidFill>
                <a:srgbClr val="2D5967"/>
              </a:solidFill>
              <a:ln w="6417" cap="flat">
                <a:noFill/>
                <a:prstDash val="solid"/>
                <a:miter/>
              </a:ln>
            </p:spPr>
            <p:txBody>
              <a:bodyPr rtlCol="0" anchor="ctr"/>
              <a:lstStyle/>
              <a:p>
                <a:endParaRPr lang="en-US"/>
              </a:p>
            </p:txBody>
          </p:sp>
          <p:sp>
            <p:nvSpPr>
              <p:cNvPr id="25" name="Freeform: Shape 60">
                <a:extLst>
                  <a:ext uri="{FF2B5EF4-FFF2-40B4-BE49-F238E27FC236}">
                    <a16:creationId xmlns:a16="http://schemas.microsoft.com/office/drawing/2014/main" id="{8120710B-CBF6-0852-1117-1C06DFECB54A}"/>
                  </a:ext>
                </a:extLst>
              </p:cNvPr>
              <p:cNvSpPr/>
              <p:nvPr/>
            </p:nvSpPr>
            <p:spPr>
              <a:xfrm>
                <a:off x="2249077" y="4609788"/>
                <a:ext cx="64623" cy="125596"/>
              </a:xfrm>
              <a:custGeom>
                <a:avLst/>
                <a:gdLst>
                  <a:gd name="connsiteX0" fmla="*/ 0 w 64623"/>
                  <a:gd name="connsiteY0" fmla="*/ 32925 h 125596"/>
                  <a:gd name="connsiteX1" fmla="*/ 18288 w 64623"/>
                  <a:gd name="connsiteY1" fmla="*/ 60966 h 125596"/>
                  <a:gd name="connsiteX2" fmla="*/ 23165 w 64623"/>
                  <a:gd name="connsiteY2" fmla="*/ 63405 h 125596"/>
                  <a:gd name="connsiteX3" fmla="*/ 14630 w 64623"/>
                  <a:gd name="connsiteY3" fmla="*/ 125597 h 125596"/>
                  <a:gd name="connsiteX4" fmla="*/ 49994 w 64623"/>
                  <a:gd name="connsiteY4" fmla="*/ 125597 h 125596"/>
                  <a:gd name="connsiteX5" fmla="*/ 41459 w 64623"/>
                  <a:gd name="connsiteY5" fmla="*/ 63405 h 125596"/>
                  <a:gd name="connsiteX6" fmla="*/ 42678 w 64623"/>
                  <a:gd name="connsiteY6" fmla="*/ 62185 h 125596"/>
                  <a:gd name="connsiteX7" fmla="*/ 64624 w 64623"/>
                  <a:gd name="connsiteY7" fmla="*/ 31705 h 125596"/>
                  <a:gd name="connsiteX8" fmla="*/ 32925 w 64623"/>
                  <a:gd name="connsiteY8" fmla="*/ 0 h 125596"/>
                  <a:gd name="connsiteX9" fmla="*/ 0 w 64623"/>
                  <a:gd name="connsiteY9" fmla="*/ 32925 h 12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23" h="125596">
                    <a:moveTo>
                      <a:pt x="0" y="32925"/>
                    </a:moveTo>
                    <a:cubicBezTo>
                      <a:pt x="0" y="45117"/>
                      <a:pt x="7315" y="56090"/>
                      <a:pt x="18288" y="60966"/>
                    </a:cubicBezTo>
                    <a:lnTo>
                      <a:pt x="23165" y="63405"/>
                    </a:lnTo>
                    <a:lnTo>
                      <a:pt x="14630" y="125597"/>
                    </a:lnTo>
                    <a:lnTo>
                      <a:pt x="49994" y="125597"/>
                    </a:lnTo>
                    <a:lnTo>
                      <a:pt x="41459" y="63405"/>
                    </a:lnTo>
                    <a:lnTo>
                      <a:pt x="42678" y="62185"/>
                    </a:lnTo>
                    <a:cubicBezTo>
                      <a:pt x="54870" y="57309"/>
                      <a:pt x="64624" y="46336"/>
                      <a:pt x="64624" y="31705"/>
                    </a:cubicBezTo>
                    <a:cubicBezTo>
                      <a:pt x="64624" y="14630"/>
                      <a:pt x="49994" y="0"/>
                      <a:pt x="32925" y="0"/>
                    </a:cubicBezTo>
                    <a:cubicBezTo>
                      <a:pt x="15850" y="0"/>
                      <a:pt x="0" y="15850"/>
                      <a:pt x="0" y="32925"/>
                    </a:cubicBezTo>
                    <a:close/>
                  </a:path>
                </a:pathLst>
              </a:custGeom>
              <a:solidFill>
                <a:srgbClr val="2D5967"/>
              </a:solidFill>
              <a:ln w="6417" cap="flat">
                <a:noFill/>
                <a:prstDash val="solid"/>
                <a:miter/>
              </a:ln>
            </p:spPr>
            <p:txBody>
              <a:bodyPr rtlCol="0" anchor="ctr"/>
              <a:lstStyle/>
              <a:p>
                <a:endParaRPr lang="en-US"/>
              </a:p>
            </p:txBody>
          </p:sp>
        </p:grpSp>
      </p:grpSp>
      <p:grpSp>
        <p:nvGrpSpPr>
          <p:cNvPr id="28" name="Graphic 3">
            <a:extLst>
              <a:ext uri="{FF2B5EF4-FFF2-40B4-BE49-F238E27FC236}">
                <a16:creationId xmlns:a16="http://schemas.microsoft.com/office/drawing/2014/main" id="{76AC2593-0FD2-6B1A-EAA3-9FA5FC285A6D}"/>
              </a:ext>
            </a:extLst>
          </p:cNvPr>
          <p:cNvGrpSpPr/>
          <p:nvPr/>
        </p:nvGrpSpPr>
        <p:grpSpPr>
          <a:xfrm>
            <a:off x="6655384" y="5010769"/>
            <a:ext cx="265838" cy="399705"/>
            <a:chOff x="2110069" y="4391526"/>
            <a:chExt cx="341420" cy="513347"/>
          </a:xfrm>
        </p:grpSpPr>
        <p:grpSp>
          <p:nvGrpSpPr>
            <p:cNvPr id="29" name="Graphic 3">
              <a:extLst>
                <a:ext uri="{FF2B5EF4-FFF2-40B4-BE49-F238E27FC236}">
                  <a16:creationId xmlns:a16="http://schemas.microsoft.com/office/drawing/2014/main" id="{0EC9062E-E8C6-2128-7683-A7DBD8A07A56}"/>
                </a:ext>
              </a:extLst>
            </p:cNvPr>
            <p:cNvGrpSpPr/>
            <p:nvPr/>
          </p:nvGrpSpPr>
          <p:grpSpPr>
            <a:xfrm>
              <a:off x="2110069" y="4391526"/>
              <a:ext cx="341420" cy="513347"/>
              <a:chOff x="2110069" y="4391526"/>
              <a:chExt cx="341420" cy="513347"/>
            </a:xfrm>
            <a:solidFill>
              <a:srgbClr val="FFFFFF"/>
            </a:solidFill>
          </p:grpSpPr>
          <p:sp>
            <p:nvSpPr>
              <p:cNvPr id="33" name="Freeform: Shape 68">
                <a:extLst>
                  <a:ext uri="{FF2B5EF4-FFF2-40B4-BE49-F238E27FC236}">
                    <a16:creationId xmlns:a16="http://schemas.microsoft.com/office/drawing/2014/main" id="{D07A659D-34DA-9F64-779D-8FFAB640D5DD}"/>
                  </a:ext>
                </a:extLst>
              </p:cNvPr>
              <p:cNvSpPr/>
              <p:nvPr/>
            </p:nvSpPr>
            <p:spPr>
              <a:xfrm>
                <a:off x="2116171" y="4397622"/>
                <a:ext cx="331660" cy="501155"/>
              </a:xfrm>
              <a:custGeom>
                <a:avLst/>
                <a:gdLst>
                  <a:gd name="connsiteX0" fmla="*/ 158515 w 331660"/>
                  <a:gd name="connsiteY0" fmla="*/ 497498 h 501155"/>
                  <a:gd name="connsiteX1" fmla="*/ 0 w 331660"/>
                  <a:gd name="connsiteY1" fmla="*/ 291427 h 501155"/>
                  <a:gd name="connsiteX2" fmla="*/ 0 w 331660"/>
                  <a:gd name="connsiteY2" fmla="*/ 137789 h 501155"/>
                  <a:gd name="connsiteX3" fmla="*/ 63405 w 331660"/>
                  <a:gd name="connsiteY3" fmla="*/ 110960 h 501155"/>
                  <a:gd name="connsiteX4" fmla="*/ 63405 w 331660"/>
                  <a:gd name="connsiteY4" fmla="*/ 102425 h 501155"/>
                  <a:gd name="connsiteX5" fmla="*/ 165831 w 331660"/>
                  <a:gd name="connsiteY5" fmla="*/ 0 h 501155"/>
                  <a:gd name="connsiteX6" fmla="*/ 268256 w 331660"/>
                  <a:gd name="connsiteY6" fmla="*/ 102425 h 501155"/>
                  <a:gd name="connsiteX7" fmla="*/ 268256 w 331660"/>
                  <a:gd name="connsiteY7" fmla="*/ 110960 h 501155"/>
                  <a:gd name="connsiteX8" fmla="*/ 331661 w 331660"/>
                  <a:gd name="connsiteY8" fmla="*/ 137789 h 501155"/>
                  <a:gd name="connsiteX9" fmla="*/ 331661 w 331660"/>
                  <a:gd name="connsiteY9" fmla="*/ 291427 h 501155"/>
                  <a:gd name="connsiteX10" fmla="*/ 173146 w 331660"/>
                  <a:gd name="connsiteY10" fmla="*/ 497498 h 501155"/>
                  <a:gd name="connsiteX11" fmla="*/ 165831 w 331660"/>
                  <a:gd name="connsiteY11" fmla="*/ 501155 h 501155"/>
                  <a:gd name="connsiteX12" fmla="*/ 158515 w 331660"/>
                  <a:gd name="connsiteY12" fmla="*/ 497498 h 5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1660" h="501155">
                    <a:moveTo>
                      <a:pt x="158515" y="497498"/>
                    </a:moveTo>
                    <a:cubicBezTo>
                      <a:pt x="62186" y="449942"/>
                      <a:pt x="4877" y="374339"/>
                      <a:pt x="0" y="291427"/>
                    </a:cubicBezTo>
                    <a:lnTo>
                      <a:pt x="0" y="137789"/>
                    </a:lnTo>
                    <a:lnTo>
                      <a:pt x="63405" y="110960"/>
                    </a:lnTo>
                    <a:cubicBezTo>
                      <a:pt x="63405" y="108522"/>
                      <a:pt x="63405" y="106083"/>
                      <a:pt x="63405" y="102425"/>
                    </a:cubicBezTo>
                    <a:cubicBezTo>
                      <a:pt x="63405" y="46336"/>
                      <a:pt x="108522" y="0"/>
                      <a:pt x="165831" y="0"/>
                    </a:cubicBezTo>
                    <a:cubicBezTo>
                      <a:pt x="223139" y="0"/>
                      <a:pt x="268256" y="46336"/>
                      <a:pt x="268256" y="102425"/>
                    </a:cubicBezTo>
                    <a:cubicBezTo>
                      <a:pt x="268256" y="104864"/>
                      <a:pt x="268256" y="107302"/>
                      <a:pt x="268256" y="110960"/>
                    </a:cubicBezTo>
                    <a:lnTo>
                      <a:pt x="331661" y="137789"/>
                    </a:lnTo>
                    <a:lnTo>
                      <a:pt x="331661" y="291427"/>
                    </a:lnTo>
                    <a:cubicBezTo>
                      <a:pt x="326784" y="374339"/>
                      <a:pt x="269475" y="449942"/>
                      <a:pt x="173146" y="497498"/>
                    </a:cubicBezTo>
                    <a:lnTo>
                      <a:pt x="165831" y="501155"/>
                    </a:lnTo>
                    <a:lnTo>
                      <a:pt x="158515" y="497498"/>
                    </a:lnTo>
                    <a:close/>
                  </a:path>
                </a:pathLst>
              </a:custGeom>
              <a:solidFill>
                <a:srgbClr val="FFFFFF"/>
              </a:solidFill>
              <a:ln w="6417" cap="flat">
                <a:noFill/>
                <a:prstDash val="solid"/>
                <a:miter/>
              </a:ln>
            </p:spPr>
            <p:txBody>
              <a:bodyPr rtlCol="0" anchor="ctr"/>
              <a:lstStyle/>
              <a:p>
                <a:endParaRPr lang="en-US"/>
              </a:p>
            </p:txBody>
          </p:sp>
          <p:sp>
            <p:nvSpPr>
              <p:cNvPr id="34" name="Freeform: Shape 69">
                <a:extLst>
                  <a:ext uri="{FF2B5EF4-FFF2-40B4-BE49-F238E27FC236}">
                    <a16:creationId xmlns:a16="http://schemas.microsoft.com/office/drawing/2014/main" id="{4CC1889F-CBC0-39AD-F17E-E2EC584FB3FC}"/>
                  </a:ext>
                </a:extLst>
              </p:cNvPr>
              <p:cNvSpPr/>
              <p:nvPr/>
            </p:nvSpPr>
            <p:spPr>
              <a:xfrm>
                <a:off x="2110069" y="4391526"/>
                <a:ext cx="341420" cy="513347"/>
              </a:xfrm>
              <a:custGeom>
                <a:avLst/>
                <a:gdLst>
                  <a:gd name="connsiteX0" fmla="*/ 171933 w 341420"/>
                  <a:gd name="connsiteY0" fmla="*/ 12192 h 513347"/>
                  <a:gd name="connsiteX1" fmla="*/ 268263 w 341420"/>
                  <a:gd name="connsiteY1" fmla="*/ 108522 h 513347"/>
                  <a:gd name="connsiteX2" fmla="*/ 267043 w 341420"/>
                  <a:gd name="connsiteY2" fmla="*/ 120714 h 513347"/>
                  <a:gd name="connsiteX3" fmla="*/ 331667 w 341420"/>
                  <a:gd name="connsiteY3" fmla="*/ 148762 h 513347"/>
                  <a:gd name="connsiteX4" fmla="*/ 331667 w 341420"/>
                  <a:gd name="connsiteY4" fmla="*/ 298743 h 513347"/>
                  <a:gd name="connsiteX5" fmla="*/ 176810 w 341420"/>
                  <a:gd name="connsiteY5" fmla="*/ 499936 h 513347"/>
                  <a:gd name="connsiteX6" fmla="*/ 171933 w 341420"/>
                  <a:gd name="connsiteY6" fmla="*/ 499936 h 513347"/>
                  <a:gd name="connsiteX7" fmla="*/ 168275 w 341420"/>
                  <a:gd name="connsiteY7" fmla="*/ 497498 h 513347"/>
                  <a:gd name="connsiteX8" fmla="*/ 12198 w 341420"/>
                  <a:gd name="connsiteY8" fmla="*/ 297523 h 513347"/>
                  <a:gd name="connsiteX9" fmla="*/ 12198 w 341420"/>
                  <a:gd name="connsiteY9" fmla="*/ 147543 h 513347"/>
                  <a:gd name="connsiteX10" fmla="*/ 76822 w 341420"/>
                  <a:gd name="connsiteY10" fmla="*/ 119494 h 513347"/>
                  <a:gd name="connsiteX11" fmla="*/ 75603 w 341420"/>
                  <a:gd name="connsiteY11" fmla="*/ 107302 h 513347"/>
                  <a:gd name="connsiteX12" fmla="*/ 171933 w 341420"/>
                  <a:gd name="connsiteY12" fmla="*/ 12192 h 513347"/>
                  <a:gd name="connsiteX13" fmla="*/ 171933 w 341420"/>
                  <a:gd name="connsiteY13" fmla="*/ 0 h 513347"/>
                  <a:gd name="connsiteX14" fmla="*/ 63411 w 341420"/>
                  <a:gd name="connsiteY14" fmla="*/ 108522 h 513347"/>
                  <a:gd name="connsiteX15" fmla="*/ 63411 w 341420"/>
                  <a:gd name="connsiteY15" fmla="*/ 113398 h 513347"/>
                  <a:gd name="connsiteX16" fmla="*/ 7315 w 341420"/>
                  <a:gd name="connsiteY16" fmla="*/ 137789 h 513347"/>
                  <a:gd name="connsiteX17" fmla="*/ 0 w 341420"/>
                  <a:gd name="connsiteY17" fmla="*/ 139008 h 513347"/>
                  <a:gd name="connsiteX18" fmla="*/ 0 w 341420"/>
                  <a:gd name="connsiteY18" fmla="*/ 147543 h 513347"/>
                  <a:gd name="connsiteX19" fmla="*/ 0 w 341420"/>
                  <a:gd name="connsiteY19" fmla="*/ 296304 h 513347"/>
                  <a:gd name="connsiteX20" fmla="*/ 0 w 341420"/>
                  <a:gd name="connsiteY20" fmla="*/ 297523 h 513347"/>
                  <a:gd name="connsiteX21" fmla="*/ 162173 w 341420"/>
                  <a:gd name="connsiteY21" fmla="*/ 508470 h 513347"/>
                  <a:gd name="connsiteX22" fmla="*/ 165837 w 341420"/>
                  <a:gd name="connsiteY22" fmla="*/ 510909 h 513347"/>
                  <a:gd name="connsiteX23" fmla="*/ 170714 w 341420"/>
                  <a:gd name="connsiteY23" fmla="*/ 513347 h 513347"/>
                  <a:gd name="connsiteX24" fmla="*/ 175590 w 341420"/>
                  <a:gd name="connsiteY24" fmla="*/ 510909 h 513347"/>
                  <a:gd name="connsiteX25" fmla="*/ 179248 w 341420"/>
                  <a:gd name="connsiteY25" fmla="*/ 508470 h 513347"/>
                  <a:gd name="connsiteX26" fmla="*/ 341421 w 341420"/>
                  <a:gd name="connsiteY26" fmla="*/ 297523 h 513347"/>
                  <a:gd name="connsiteX27" fmla="*/ 341421 w 341420"/>
                  <a:gd name="connsiteY27" fmla="*/ 147543 h 513347"/>
                  <a:gd name="connsiteX28" fmla="*/ 341421 w 341420"/>
                  <a:gd name="connsiteY28" fmla="*/ 139008 h 513347"/>
                  <a:gd name="connsiteX29" fmla="*/ 334106 w 341420"/>
                  <a:gd name="connsiteY29" fmla="*/ 135350 h 513347"/>
                  <a:gd name="connsiteX30" fmla="*/ 278016 w 341420"/>
                  <a:gd name="connsiteY30" fmla="*/ 110960 h 513347"/>
                  <a:gd name="connsiteX31" fmla="*/ 278016 w 341420"/>
                  <a:gd name="connsiteY31" fmla="*/ 106083 h 513347"/>
                  <a:gd name="connsiteX32" fmla="*/ 171933 w 341420"/>
                  <a:gd name="connsiteY32"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1420" h="513347">
                    <a:moveTo>
                      <a:pt x="171933" y="12192"/>
                    </a:moveTo>
                    <a:cubicBezTo>
                      <a:pt x="224365" y="12192"/>
                      <a:pt x="268263" y="54870"/>
                      <a:pt x="268263" y="108522"/>
                    </a:cubicBezTo>
                    <a:cubicBezTo>
                      <a:pt x="268263" y="112179"/>
                      <a:pt x="268263" y="117056"/>
                      <a:pt x="267043" y="120714"/>
                    </a:cubicBezTo>
                    <a:lnTo>
                      <a:pt x="331667" y="148762"/>
                    </a:lnTo>
                    <a:lnTo>
                      <a:pt x="331667" y="298743"/>
                    </a:lnTo>
                    <a:cubicBezTo>
                      <a:pt x="326791" y="379216"/>
                      <a:pt x="270701" y="452381"/>
                      <a:pt x="176810" y="499936"/>
                    </a:cubicBezTo>
                    <a:lnTo>
                      <a:pt x="171933" y="499936"/>
                    </a:lnTo>
                    <a:lnTo>
                      <a:pt x="168275" y="497498"/>
                    </a:lnTo>
                    <a:cubicBezTo>
                      <a:pt x="73165" y="451162"/>
                      <a:pt x="17075" y="377997"/>
                      <a:pt x="12198" y="297523"/>
                    </a:cubicBezTo>
                    <a:lnTo>
                      <a:pt x="12198" y="147543"/>
                    </a:lnTo>
                    <a:lnTo>
                      <a:pt x="76822" y="119494"/>
                    </a:lnTo>
                    <a:cubicBezTo>
                      <a:pt x="76822" y="115837"/>
                      <a:pt x="75603" y="110960"/>
                      <a:pt x="75603" y="107302"/>
                    </a:cubicBezTo>
                    <a:cubicBezTo>
                      <a:pt x="75603" y="54870"/>
                      <a:pt x="118282" y="12192"/>
                      <a:pt x="171933" y="12192"/>
                    </a:cubicBezTo>
                    <a:close/>
                    <a:moveTo>
                      <a:pt x="171933" y="0"/>
                    </a:moveTo>
                    <a:cubicBezTo>
                      <a:pt x="112186" y="0"/>
                      <a:pt x="63411" y="48775"/>
                      <a:pt x="63411" y="108522"/>
                    </a:cubicBezTo>
                    <a:cubicBezTo>
                      <a:pt x="63411" y="109741"/>
                      <a:pt x="63411" y="110960"/>
                      <a:pt x="63411" y="113398"/>
                    </a:cubicBezTo>
                    <a:lnTo>
                      <a:pt x="7315" y="137789"/>
                    </a:lnTo>
                    <a:lnTo>
                      <a:pt x="0" y="139008"/>
                    </a:lnTo>
                    <a:lnTo>
                      <a:pt x="0" y="147543"/>
                    </a:lnTo>
                    <a:lnTo>
                      <a:pt x="0" y="296304"/>
                    </a:lnTo>
                    <a:lnTo>
                      <a:pt x="0" y="297523"/>
                    </a:lnTo>
                    <a:cubicBezTo>
                      <a:pt x="4877" y="382874"/>
                      <a:pt x="63411" y="459696"/>
                      <a:pt x="162173" y="508470"/>
                    </a:cubicBezTo>
                    <a:lnTo>
                      <a:pt x="165837" y="510909"/>
                    </a:lnTo>
                    <a:lnTo>
                      <a:pt x="170714" y="513347"/>
                    </a:lnTo>
                    <a:lnTo>
                      <a:pt x="175590" y="510909"/>
                    </a:lnTo>
                    <a:lnTo>
                      <a:pt x="179248" y="508470"/>
                    </a:lnTo>
                    <a:cubicBezTo>
                      <a:pt x="278016" y="459696"/>
                      <a:pt x="336544" y="382874"/>
                      <a:pt x="341421" y="297523"/>
                    </a:cubicBezTo>
                    <a:lnTo>
                      <a:pt x="341421" y="147543"/>
                    </a:lnTo>
                    <a:lnTo>
                      <a:pt x="341421" y="139008"/>
                    </a:lnTo>
                    <a:lnTo>
                      <a:pt x="334106" y="135350"/>
                    </a:lnTo>
                    <a:lnTo>
                      <a:pt x="278016" y="110960"/>
                    </a:lnTo>
                    <a:cubicBezTo>
                      <a:pt x="278016" y="109741"/>
                      <a:pt x="278016" y="108522"/>
                      <a:pt x="278016" y="106083"/>
                    </a:cubicBezTo>
                    <a:cubicBezTo>
                      <a:pt x="279235" y="48775"/>
                      <a:pt x="231680" y="0"/>
                      <a:pt x="171933" y="0"/>
                    </a:cubicBezTo>
                    <a:close/>
                  </a:path>
                </a:pathLst>
              </a:custGeom>
              <a:solidFill>
                <a:srgbClr val="FFFFFF"/>
              </a:solidFill>
              <a:ln w="6417" cap="flat">
                <a:noFill/>
                <a:prstDash val="solid"/>
                <a:miter/>
              </a:ln>
            </p:spPr>
            <p:txBody>
              <a:bodyPr rtlCol="0" anchor="ctr"/>
              <a:lstStyle/>
              <a:p>
                <a:endParaRPr lang="en-US"/>
              </a:p>
            </p:txBody>
          </p:sp>
        </p:grpSp>
        <p:grpSp>
          <p:nvGrpSpPr>
            <p:cNvPr id="30" name="Graphic 3">
              <a:extLst>
                <a:ext uri="{FF2B5EF4-FFF2-40B4-BE49-F238E27FC236}">
                  <a16:creationId xmlns:a16="http://schemas.microsoft.com/office/drawing/2014/main" id="{B672E3AF-78B1-C0CE-4F57-D39495F92A7C}"/>
                </a:ext>
              </a:extLst>
            </p:cNvPr>
            <p:cNvGrpSpPr/>
            <p:nvPr/>
          </p:nvGrpSpPr>
          <p:grpSpPr>
            <a:xfrm>
              <a:off x="2122267" y="4403718"/>
              <a:ext cx="318249" cy="487744"/>
              <a:chOff x="2122267" y="4403718"/>
              <a:chExt cx="318249" cy="487744"/>
            </a:xfrm>
            <a:solidFill>
              <a:srgbClr val="2D5967"/>
            </a:solidFill>
          </p:grpSpPr>
          <p:sp>
            <p:nvSpPr>
              <p:cNvPr id="31" name="Freeform: Shape 66">
                <a:extLst>
                  <a:ext uri="{FF2B5EF4-FFF2-40B4-BE49-F238E27FC236}">
                    <a16:creationId xmlns:a16="http://schemas.microsoft.com/office/drawing/2014/main" id="{2C3B4901-49A8-37AE-22F0-3FD2D4C5F6C3}"/>
                  </a:ext>
                </a:extLst>
              </p:cNvPr>
              <p:cNvSpPr/>
              <p:nvPr/>
            </p:nvSpPr>
            <p:spPr>
              <a:xfrm>
                <a:off x="2122267" y="4403718"/>
                <a:ext cx="318249" cy="487744"/>
              </a:xfrm>
              <a:custGeom>
                <a:avLst/>
                <a:gdLst>
                  <a:gd name="connsiteX0" fmla="*/ 254845 w 318249"/>
                  <a:gd name="connsiteY0" fmla="*/ 107303 h 487744"/>
                  <a:gd name="connsiteX1" fmla="*/ 256064 w 318249"/>
                  <a:gd name="connsiteY1" fmla="*/ 95110 h 487744"/>
                  <a:gd name="connsiteX2" fmla="*/ 159734 w 318249"/>
                  <a:gd name="connsiteY2" fmla="*/ 0 h 487744"/>
                  <a:gd name="connsiteX3" fmla="*/ 63405 w 318249"/>
                  <a:gd name="connsiteY3" fmla="*/ 96330 h 487744"/>
                  <a:gd name="connsiteX4" fmla="*/ 64624 w 318249"/>
                  <a:gd name="connsiteY4" fmla="*/ 108522 h 487744"/>
                  <a:gd name="connsiteX5" fmla="*/ 0 w 318249"/>
                  <a:gd name="connsiteY5" fmla="*/ 135351 h 487744"/>
                  <a:gd name="connsiteX6" fmla="*/ 0 w 318249"/>
                  <a:gd name="connsiteY6" fmla="*/ 284112 h 487744"/>
                  <a:gd name="connsiteX7" fmla="*/ 154858 w 318249"/>
                  <a:gd name="connsiteY7" fmla="*/ 485306 h 487744"/>
                  <a:gd name="connsiteX8" fmla="*/ 158515 w 318249"/>
                  <a:gd name="connsiteY8" fmla="*/ 487744 h 487744"/>
                  <a:gd name="connsiteX9" fmla="*/ 162173 w 318249"/>
                  <a:gd name="connsiteY9" fmla="*/ 485306 h 487744"/>
                  <a:gd name="connsiteX10" fmla="*/ 318250 w 318249"/>
                  <a:gd name="connsiteY10" fmla="*/ 285332 h 487744"/>
                  <a:gd name="connsiteX11" fmla="*/ 318250 w 318249"/>
                  <a:gd name="connsiteY11" fmla="*/ 135351 h 487744"/>
                  <a:gd name="connsiteX12" fmla="*/ 254845 w 318249"/>
                  <a:gd name="connsiteY12" fmla="*/ 107303 h 487744"/>
                  <a:gd name="connsiteX13" fmla="*/ 81693 w 318249"/>
                  <a:gd name="connsiteY13" fmla="*/ 96330 h 487744"/>
                  <a:gd name="connsiteX14" fmla="*/ 159734 w 318249"/>
                  <a:gd name="connsiteY14" fmla="*/ 18295 h 487744"/>
                  <a:gd name="connsiteX15" fmla="*/ 237770 w 318249"/>
                  <a:gd name="connsiteY15" fmla="*/ 96330 h 487744"/>
                  <a:gd name="connsiteX16" fmla="*/ 237770 w 318249"/>
                  <a:gd name="connsiteY16" fmla="*/ 101206 h 487744"/>
                  <a:gd name="connsiteX17" fmla="*/ 159734 w 318249"/>
                  <a:gd name="connsiteY17" fmla="*/ 68282 h 487744"/>
                  <a:gd name="connsiteX18" fmla="*/ 81693 w 318249"/>
                  <a:gd name="connsiteY18" fmla="*/ 99987 h 487744"/>
                  <a:gd name="connsiteX19" fmla="*/ 81693 w 318249"/>
                  <a:gd name="connsiteY19" fmla="*/ 96330 h 487744"/>
                  <a:gd name="connsiteX20" fmla="*/ 299955 w 318249"/>
                  <a:gd name="connsiteY20" fmla="*/ 284112 h 487744"/>
                  <a:gd name="connsiteX21" fmla="*/ 158515 w 318249"/>
                  <a:gd name="connsiteY21" fmla="*/ 467011 h 487744"/>
                  <a:gd name="connsiteX22" fmla="*/ 17069 w 318249"/>
                  <a:gd name="connsiteY22" fmla="*/ 284112 h 487744"/>
                  <a:gd name="connsiteX23" fmla="*/ 17069 w 318249"/>
                  <a:gd name="connsiteY23" fmla="*/ 147543 h 487744"/>
                  <a:gd name="connsiteX24" fmla="*/ 158515 w 318249"/>
                  <a:gd name="connsiteY24" fmla="*/ 86576 h 487744"/>
                  <a:gd name="connsiteX25" fmla="*/ 299955 w 318249"/>
                  <a:gd name="connsiteY25" fmla="*/ 147543 h 487744"/>
                  <a:gd name="connsiteX26" fmla="*/ 299955 w 318249"/>
                  <a:gd name="connsiteY26" fmla="*/ 284112 h 4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8249" h="487744">
                    <a:moveTo>
                      <a:pt x="254845" y="107303"/>
                    </a:moveTo>
                    <a:cubicBezTo>
                      <a:pt x="254845" y="103645"/>
                      <a:pt x="256064" y="99987"/>
                      <a:pt x="256064" y="95110"/>
                    </a:cubicBezTo>
                    <a:cubicBezTo>
                      <a:pt x="256064" y="42678"/>
                      <a:pt x="213386" y="0"/>
                      <a:pt x="159734" y="0"/>
                    </a:cubicBezTo>
                    <a:cubicBezTo>
                      <a:pt x="106083" y="0"/>
                      <a:pt x="63405" y="42678"/>
                      <a:pt x="63405" y="96330"/>
                    </a:cubicBezTo>
                    <a:cubicBezTo>
                      <a:pt x="63405" y="99987"/>
                      <a:pt x="63405" y="104864"/>
                      <a:pt x="64624" y="108522"/>
                    </a:cubicBezTo>
                    <a:lnTo>
                      <a:pt x="0" y="135351"/>
                    </a:lnTo>
                    <a:lnTo>
                      <a:pt x="0" y="284112"/>
                    </a:lnTo>
                    <a:cubicBezTo>
                      <a:pt x="4877" y="365805"/>
                      <a:pt x="60966" y="438970"/>
                      <a:pt x="154858" y="485306"/>
                    </a:cubicBezTo>
                    <a:lnTo>
                      <a:pt x="158515" y="487744"/>
                    </a:lnTo>
                    <a:lnTo>
                      <a:pt x="162173" y="485306"/>
                    </a:lnTo>
                    <a:cubicBezTo>
                      <a:pt x="257283" y="438970"/>
                      <a:pt x="314592" y="365805"/>
                      <a:pt x="318250" y="285332"/>
                    </a:cubicBezTo>
                    <a:lnTo>
                      <a:pt x="318250" y="135351"/>
                    </a:lnTo>
                    <a:lnTo>
                      <a:pt x="254845" y="107303"/>
                    </a:lnTo>
                    <a:close/>
                    <a:moveTo>
                      <a:pt x="81693" y="96330"/>
                    </a:moveTo>
                    <a:cubicBezTo>
                      <a:pt x="81693" y="53651"/>
                      <a:pt x="117056" y="18295"/>
                      <a:pt x="159734" y="18295"/>
                    </a:cubicBezTo>
                    <a:cubicBezTo>
                      <a:pt x="202413" y="18295"/>
                      <a:pt x="237770" y="53651"/>
                      <a:pt x="237770" y="96330"/>
                    </a:cubicBezTo>
                    <a:cubicBezTo>
                      <a:pt x="237770" y="97549"/>
                      <a:pt x="237770" y="98768"/>
                      <a:pt x="237770" y="101206"/>
                    </a:cubicBezTo>
                    <a:lnTo>
                      <a:pt x="159734" y="68282"/>
                    </a:lnTo>
                    <a:lnTo>
                      <a:pt x="81693" y="99987"/>
                    </a:lnTo>
                    <a:cubicBezTo>
                      <a:pt x="81693" y="98768"/>
                      <a:pt x="81693" y="97549"/>
                      <a:pt x="81693" y="96330"/>
                    </a:cubicBezTo>
                    <a:close/>
                    <a:moveTo>
                      <a:pt x="299955" y="284112"/>
                    </a:moveTo>
                    <a:cubicBezTo>
                      <a:pt x="295078" y="357271"/>
                      <a:pt x="243866" y="423114"/>
                      <a:pt x="158515" y="467011"/>
                    </a:cubicBezTo>
                    <a:cubicBezTo>
                      <a:pt x="73158" y="423114"/>
                      <a:pt x="21945" y="356052"/>
                      <a:pt x="17069" y="284112"/>
                    </a:cubicBezTo>
                    <a:lnTo>
                      <a:pt x="17069" y="147543"/>
                    </a:lnTo>
                    <a:lnTo>
                      <a:pt x="158515" y="86576"/>
                    </a:lnTo>
                    <a:lnTo>
                      <a:pt x="299955" y="147543"/>
                    </a:lnTo>
                    <a:lnTo>
                      <a:pt x="299955" y="284112"/>
                    </a:lnTo>
                    <a:close/>
                  </a:path>
                </a:pathLst>
              </a:custGeom>
              <a:solidFill>
                <a:srgbClr val="2D5967"/>
              </a:solidFill>
              <a:ln w="6417" cap="flat">
                <a:noFill/>
                <a:prstDash val="solid"/>
                <a:miter/>
              </a:ln>
            </p:spPr>
            <p:txBody>
              <a:bodyPr rtlCol="0" anchor="ctr"/>
              <a:lstStyle/>
              <a:p>
                <a:endParaRPr lang="en-US"/>
              </a:p>
            </p:txBody>
          </p:sp>
          <p:sp>
            <p:nvSpPr>
              <p:cNvPr id="32" name="Freeform: Shape 67">
                <a:extLst>
                  <a:ext uri="{FF2B5EF4-FFF2-40B4-BE49-F238E27FC236}">
                    <a16:creationId xmlns:a16="http://schemas.microsoft.com/office/drawing/2014/main" id="{BE6AC44D-995D-D56E-29A4-122DECEA454B}"/>
                  </a:ext>
                </a:extLst>
              </p:cNvPr>
              <p:cNvSpPr/>
              <p:nvPr/>
            </p:nvSpPr>
            <p:spPr>
              <a:xfrm>
                <a:off x="2249077" y="4609788"/>
                <a:ext cx="64623" cy="125596"/>
              </a:xfrm>
              <a:custGeom>
                <a:avLst/>
                <a:gdLst>
                  <a:gd name="connsiteX0" fmla="*/ 0 w 64623"/>
                  <a:gd name="connsiteY0" fmla="*/ 32925 h 125596"/>
                  <a:gd name="connsiteX1" fmla="*/ 18288 w 64623"/>
                  <a:gd name="connsiteY1" fmla="*/ 60966 h 125596"/>
                  <a:gd name="connsiteX2" fmla="*/ 23165 w 64623"/>
                  <a:gd name="connsiteY2" fmla="*/ 63405 h 125596"/>
                  <a:gd name="connsiteX3" fmla="*/ 14630 w 64623"/>
                  <a:gd name="connsiteY3" fmla="*/ 125597 h 125596"/>
                  <a:gd name="connsiteX4" fmla="*/ 49994 w 64623"/>
                  <a:gd name="connsiteY4" fmla="*/ 125597 h 125596"/>
                  <a:gd name="connsiteX5" fmla="*/ 41459 w 64623"/>
                  <a:gd name="connsiteY5" fmla="*/ 63405 h 125596"/>
                  <a:gd name="connsiteX6" fmla="*/ 42678 w 64623"/>
                  <a:gd name="connsiteY6" fmla="*/ 62185 h 125596"/>
                  <a:gd name="connsiteX7" fmla="*/ 64624 w 64623"/>
                  <a:gd name="connsiteY7" fmla="*/ 31705 h 125596"/>
                  <a:gd name="connsiteX8" fmla="*/ 32925 w 64623"/>
                  <a:gd name="connsiteY8" fmla="*/ 0 h 125596"/>
                  <a:gd name="connsiteX9" fmla="*/ 0 w 64623"/>
                  <a:gd name="connsiteY9" fmla="*/ 32925 h 12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23" h="125596">
                    <a:moveTo>
                      <a:pt x="0" y="32925"/>
                    </a:moveTo>
                    <a:cubicBezTo>
                      <a:pt x="0" y="45117"/>
                      <a:pt x="7315" y="56090"/>
                      <a:pt x="18288" y="60966"/>
                    </a:cubicBezTo>
                    <a:lnTo>
                      <a:pt x="23165" y="63405"/>
                    </a:lnTo>
                    <a:lnTo>
                      <a:pt x="14630" y="125597"/>
                    </a:lnTo>
                    <a:lnTo>
                      <a:pt x="49994" y="125597"/>
                    </a:lnTo>
                    <a:lnTo>
                      <a:pt x="41459" y="63405"/>
                    </a:lnTo>
                    <a:lnTo>
                      <a:pt x="42678" y="62185"/>
                    </a:lnTo>
                    <a:cubicBezTo>
                      <a:pt x="54870" y="57309"/>
                      <a:pt x="64624" y="46336"/>
                      <a:pt x="64624" y="31705"/>
                    </a:cubicBezTo>
                    <a:cubicBezTo>
                      <a:pt x="64624" y="14630"/>
                      <a:pt x="49994" y="0"/>
                      <a:pt x="32925" y="0"/>
                    </a:cubicBezTo>
                    <a:cubicBezTo>
                      <a:pt x="15850" y="0"/>
                      <a:pt x="0" y="15850"/>
                      <a:pt x="0" y="32925"/>
                    </a:cubicBezTo>
                    <a:close/>
                  </a:path>
                </a:pathLst>
              </a:custGeom>
              <a:solidFill>
                <a:srgbClr val="2D5967"/>
              </a:solidFill>
              <a:ln w="6417" cap="flat">
                <a:noFill/>
                <a:prstDash val="solid"/>
                <a:miter/>
              </a:ln>
            </p:spPr>
            <p:txBody>
              <a:bodyPr rtlCol="0" anchor="ctr"/>
              <a:lstStyle/>
              <a:p>
                <a:endParaRPr lang="en-US"/>
              </a:p>
            </p:txBody>
          </p:sp>
        </p:grpSp>
      </p:grpSp>
      <p:sp>
        <p:nvSpPr>
          <p:cNvPr id="35" name="Rectangle 34">
            <a:extLst>
              <a:ext uri="{FF2B5EF4-FFF2-40B4-BE49-F238E27FC236}">
                <a16:creationId xmlns:a16="http://schemas.microsoft.com/office/drawing/2014/main" id="{3494DA45-332E-72F7-B002-D166BC4638C2}"/>
              </a:ext>
            </a:extLst>
          </p:cNvPr>
          <p:cNvSpPr/>
          <p:nvPr/>
        </p:nvSpPr>
        <p:spPr>
          <a:xfrm>
            <a:off x="7238769" y="3678094"/>
            <a:ext cx="3850831" cy="2418314"/>
          </a:xfrm>
          <a:prstGeom prst="rect">
            <a:avLst/>
          </a:prstGeom>
          <a:noFill/>
          <a:ln w="12700" cmpd="sng">
            <a:solidFill>
              <a:srgbClr val="BB501C"/>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nSpc>
                <a:spcPct val="90000"/>
              </a:lnSpc>
            </a:pPr>
            <a:r>
              <a:rPr lang="en-US" sz="900" b="1" dirty="0">
                <a:solidFill>
                  <a:srgbClr val="BB501C"/>
                </a:solidFill>
                <a:latin typeface="Open Sans" panose="020B0606030504020204" pitchFamily="34" charset="0"/>
                <a:ea typeface="Open Sans" panose="020B0606030504020204" pitchFamily="34" charset="0"/>
                <a:cs typeface="Open Sans" panose="020B0606030504020204" pitchFamily="34" charset="0"/>
              </a:rPr>
              <a:t>VCN</a:t>
            </a:r>
          </a:p>
          <a:p>
            <a:pPr>
              <a:lnSpc>
                <a:spcPct val="90000"/>
              </a:lnSpc>
            </a:pPr>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10.0.0.0/24</a:t>
            </a:r>
          </a:p>
        </p:txBody>
      </p:sp>
      <p:cxnSp>
        <p:nvCxnSpPr>
          <p:cNvPr id="36" name="Straight Connector 35">
            <a:extLst>
              <a:ext uri="{FF2B5EF4-FFF2-40B4-BE49-F238E27FC236}">
                <a16:creationId xmlns:a16="http://schemas.microsoft.com/office/drawing/2014/main" id="{B1889DB9-817F-A389-C6C2-59BCDE92EBB6}"/>
              </a:ext>
            </a:extLst>
          </p:cNvPr>
          <p:cNvCxnSpPr>
            <a:cxnSpLocks/>
          </p:cNvCxnSpPr>
          <p:nvPr/>
        </p:nvCxnSpPr>
        <p:spPr>
          <a:xfrm flipV="1">
            <a:off x="6902910" y="5071883"/>
            <a:ext cx="203737" cy="128042"/>
          </a:xfrm>
          <a:prstGeom prst="line">
            <a:avLst/>
          </a:prstGeom>
          <a:ln w="9525" cap="flat" cmpd="sng" algn="ctr">
            <a:solidFill>
              <a:srgbClr val="C74634"/>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37" name="Group 36">
            <a:extLst>
              <a:ext uri="{FF2B5EF4-FFF2-40B4-BE49-F238E27FC236}">
                <a16:creationId xmlns:a16="http://schemas.microsoft.com/office/drawing/2014/main" id="{158DA1ED-7B52-F1A0-8079-65A9168DBFA8}"/>
              </a:ext>
            </a:extLst>
          </p:cNvPr>
          <p:cNvGrpSpPr/>
          <p:nvPr/>
        </p:nvGrpSpPr>
        <p:grpSpPr>
          <a:xfrm>
            <a:off x="7008162" y="4546241"/>
            <a:ext cx="1056455" cy="632380"/>
            <a:chOff x="8582692" y="2391036"/>
            <a:chExt cx="512245" cy="306623"/>
          </a:xfrm>
        </p:grpSpPr>
        <p:sp>
          <p:nvSpPr>
            <p:cNvPr id="38" name="Rectangle 37">
              <a:extLst>
                <a:ext uri="{FF2B5EF4-FFF2-40B4-BE49-F238E27FC236}">
                  <a16:creationId xmlns:a16="http://schemas.microsoft.com/office/drawing/2014/main" id="{A8051077-7E87-4E29-A3F5-4ED2253A97EE}"/>
                </a:ext>
              </a:extLst>
            </p:cNvPr>
            <p:cNvSpPr/>
            <p:nvPr/>
          </p:nvSpPr>
          <p:spPr>
            <a:xfrm>
              <a:off x="8810776" y="2391036"/>
              <a:ext cx="284161" cy="203702"/>
            </a:xfrm>
            <a:prstGeom prst="rect">
              <a:avLst/>
            </a:prstGeom>
            <a:solidFill>
              <a:srgbClr val="F5F4F2"/>
            </a:solidFill>
          </p:spPr>
          <p:txBody>
            <a:bodyPr wrap="square" lIns="0" tIns="301752" rIns="0" bIns="0">
              <a:spAutoFit/>
            </a:bodyPr>
            <a:lstStyle/>
            <a:p>
              <a:pPr algn="ctr">
                <a:lnSpc>
                  <a:spcPts val="850"/>
                </a:lnSpc>
              </a:pPr>
              <a:r>
                <a:rPr lang="en-US" sz="1000" b="1" dirty="0">
                  <a:solidFill>
                    <a:schemeClr val="tx2"/>
                  </a:solidFill>
                  <a:ea typeface="Open Sans" panose="020B0606030504020204" pitchFamily="34" charset="0"/>
                  <a:cs typeface="Open Sans" panose="020B0606030504020204" pitchFamily="34" charset="0"/>
                </a:rPr>
                <a:t>DRG</a:t>
              </a:r>
            </a:p>
          </p:txBody>
        </p:sp>
        <p:pic>
          <p:nvPicPr>
            <p:cNvPr id="39" name="Picture 38">
              <a:extLst>
                <a:ext uri="{FF2B5EF4-FFF2-40B4-BE49-F238E27FC236}">
                  <a16:creationId xmlns:a16="http://schemas.microsoft.com/office/drawing/2014/main" id="{43A0E147-BF6B-309A-05AA-B3EED61CCEB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82692" y="2395907"/>
              <a:ext cx="301752" cy="301752"/>
            </a:xfrm>
            <a:prstGeom prst="rect">
              <a:avLst/>
            </a:prstGeom>
          </p:spPr>
        </p:pic>
      </p:grpSp>
      <p:sp>
        <p:nvSpPr>
          <p:cNvPr id="41" name="TextBox 40">
            <a:extLst>
              <a:ext uri="{FF2B5EF4-FFF2-40B4-BE49-F238E27FC236}">
                <a16:creationId xmlns:a16="http://schemas.microsoft.com/office/drawing/2014/main" id="{B66A3C08-5FC3-F223-F514-8AA338D74908}"/>
              </a:ext>
            </a:extLst>
          </p:cNvPr>
          <p:cNvSpPr txBox="1"/>
          <p:nvPr/>
        </p:nvSpPr>
        <p:spPr>
          <a:xfrm>
            <a:off x="4405158" y="3711988"/>
            <a:ext cx="1890097" cy="338554"/>
          </a:xfrm>
          <a:prstGeom prst="rect">
            <a:avLst/>
          </a:prstGeom>
          <a:noFill/>
        </p:spPr>
        <p:txBody>
          <a:bodyPr wrap="square">
            <a:spAutoFit/>
          </a:bodyPr>
          <a:lstStyle/>
          <a:p>
            <a:r>
              <a:rPr lang="en-US" sz="1600" b="1" i="1" dirty="0">
                <a:solidFill>
                  <a:srgbClr val="2C5967"/>
                </a:solidFill>
                <a:latin typeface="+mn-lt"/>
              </a:rPr>
              <a:t>Active/Active</a:t>
            </a:r>
            <a:endParaRPr lang="en-US" sz="1600" b="1" i="1" dirty="0">
              <a:solidFill>
                <a:srgbClr val="2C5967"/>
              </a:solidFill>
            </a:endParaRPr>
          </a:p>
        </p:txBody>
      </p:sp>
    </p:spTree>
    <p:extLst>
      <p:ext uri="{BB962C8B-B14F-4D97-AF65-F5344CB8AC3E}">
        <p14:creationId xmlns:p14="http://schemas.microsoft.com/office/powerpoint/2010/main" val="1067927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89508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Case </a:t>
            </a:r>
            <a:r>
              <a:rPr lang="en-US" dirty="0">
                <a:solidFill>
                  <a:srgbClr val="594564"/>
                </a:solidFill>
                <a:latin typeface="Oracle Sans" panose="020B0503020204020204" pitchFamily="34" charset="0"/>
                <a:cs typeface="Oracle Sans" panose="020B0503020204020204" pitchFamily="34" charset="0"/>
              </a:rPr>
              <a:t>Study 3: Redundant Connectivity</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126</a:t>
            </a:fld>
            <a:endParaRPr lang="en-US" dirty="0"/>
          </a:p>
        </p:txBody>
      </p:sp>
      <p:sp>
        <p:nvSpPr>
          <p:cNvPr id="4" name="Content Placeholder 2">
            <a:extLst>
              <a:ext uri="{FF2B5EF4-FFF2-40B4-BE49-F238E27FC236}">
                <a16:creationId xmlns:a16="http://schemas.microsoft.com/office/drawing/2014/main" id="{A234FD78-C218-228E-80D4-5D40CF222777}"/>
              </a:ext>
            </a:extLst>
          </p:cNvPr>
          <p:cNvSpPr txBox="1">
            <a:spLocks/>
          </p:cNvSpPr>
          <p:nvPr/>
        </p:nvSpPr>
        <p:spPr>
          <a:xfrm>
            <a:off x="667274" y="1277278"/>
            <a:ext cx="6493616" cy="1225853"/>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lvl="1" indent="0">
              <a:buNone/>
            </a:pPr>
            <a:r>
              <a:rPr lang="en-US" sz="1600" b="1" dirty="0"/>
              <a:t>Scenario B: </a:t>
            </a:r>
            <a:r>
              <a:rPr lang="en-US" sz="1600" dirty="0"/>
              <a:t>Site-to-Site IPSec VPN Redundancy (Multiple CPEs)</a:t>
            </a:r>
          </a:p>
          <a:p>
            <a:pPr marL="833438" lvl="2" indent="-285750"/>
            <a:r>
              <a:rPr lang="en-US" sz="1400" dirty="0">
                <a:latin typeface="+mn-lt"/>
              </a:rPr>
              <a:t>One active tunnel per IPSec connection.</a:t>
            </a:r>
          </a:p>
          <a:p>
            <a:pPr marL="833438" lvl="2" indent="-285750"/>
            <a:r>
              <a:rPr lang="en-US" sz="1400" dirty="0">
                <a:latin typeface="+mn-lt"/>
              </a:rPr>
              <a:t>Each tunnel in one IPSec connection.</a:t>
            </a:r>
          </a:p>
          <a:p>
            <a:pPr marL="833438" lvl="2" indent="-285750"/>
            <a:r>
              <a:rPr lang="en-US" sz="1400" dirty="0">
                <a:latin typeface="+mn-lt"/>
              </a:rPr>
              <a:t>Two different CPEs On-premises.</a:t>
            </a:r>
          </a:p>
        </p:txBody>
      </p:sp>
      <p:sp>
        <p:nvSpPr>
          <p:cNvPr id="5" name="Rectangle: Rounded Corners 6">
            <a:extLst>
              <a:ext uri="{FF2B5EF4-FFF2-40B4-BE49-F238E27FC236}">
                <a16:creationId xmlns:a16="http://schemas.microsoft.com/office/drawing/2014/main" id="{57011A75-F8B2-C451-1756-98ED9AA53941}"/>
              </a:ext>
            </a:extLst>
          </p:cNvPr>
          <p:cNvSpPr/>
          <p:nvPr/>
        </p:nvSpPr>
        <p:spPr>
          <a:xfrm>
            <a:off x="6660523" y="2386272"/>
            <a:ext cx="4615767" cy="3309964"/>
          </a:xfrm>
          <a:prstGeom prst="roundRect">
            <a:avLst>
              <a:gd name="adj" fmla="val 563"/>
            </a:avLst>
          </a:prstGeom>
          <a:solidFill>
            <a:srgbClr val="F5F4F2"/>
          </a:solidFill>
          <a:ln w="12700">
            <a:solidFill>
              <a:srgbClr val="9E9892"/>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algn="ctr"/>
            <a:r>
              <a:rPr lang="en-GB" sz="900" b="1">
                <a:solidFill>
                  <a:schemeClr val="tx1"/>
                </a:solidFill>
                <a:latin typeface="Oracle Sans" panose="020B0503020204020204" pitchFamily="34" charset="0"/>
                <a:ea typeface="Calibri" charset="0"/>
                <a:cs typeface="Oracle Sans" panose="020B0503020204020204" pitchFamily="34" charset="0"/>
              </a:rPr>
              <a:t>OCI Region A</a:t>
            </a:r>
            <a:endParaRPr lang="en-GB" sz="900" b="1" dirty="0">
              <a:solidFill>
                <a:schemeClr val="tx1"/>
              </a:solidFill>
              <a:latin typeface="Oracle Sans" panose="020B0503020204020204" pitchFamily="34" charset="0"/>
              <a:ea typeface="Calibri" charset="0"/>
              <a:cs typeface="Oracle Sans" panose="020B0503020204020204" pitchFamily="34" charset="0"/>
            </a:endParaRPr>
          </a:p>
        </p:txBody>
      </p:sp>
      <p:sp>
        <p:nvSpPr>
          <p:cNvPr id="7" name="Rectangle 6">
            <a:extLst>
              <a:ext uri="{FF2B5EF4-FFF2-40B4-BE49-F238E27FC236}">
                <a16:creationId xmlns:a16="http://schemas.microsoft.com/office/drawing/2014/main" id="{754C8B8E-31E1-0D95-5C30-D79146FC48B3}"/>
              </a:ext>
            </a:extLst>
          </p:cNvPr>
          <p:cNvSpPr/>
          <p:nvPr/>
        </p:nvSpPr>
        <p:spPr>
          <a:xfrm>
            <a:off x="7638627" y="2635121"/>
            <a:ext cx="3331344" cy="2780457"/>
          </a:xfrm>
          <a:prstGeom prst="rect">
            <a:avLst/>
          </a:prstGeom>
          <a:noFill/>
          <a:ln w="12700" cmpd="sng">
            <a:solidFill>
              <a:srgbClr val="BB501C"/>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nSpc>
                <a:spcPct val="90000"/>
              </a:lnSpc>
            </a:pPr>
            <a:r>
              <a:rPr lang="en-US" sz="900" b="1" dirty="0">
                <a:solidFill>
                  <a:srgbClr val="BB501C"/>
                </a:solidFill>
                <a:latin typeface="Open Sans" panose="020B0606030504020204" pitchFamily="34" charset="0"/>
                <a:ea typeface="Open Sans" panose="020B0606030504020204" pitchFamily="34" charset="0"/>
                <a:cs typeface="Open Sans" panose="020B0606030504020204" pitchFamily="34" charset="0"/>
              </a:rPr>
              <a:t>VCN</a:t>
            </a:r>
          </a:p>
          <a:p>
            <a:pPr>
              <a:lnSpc>
                <a:spcPct val="90000"/>
              </a:lnSpc>
            </a:pPr>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10.0.0.0/24</a:t>
            </a:r>
          </a:p>
        </p:txBody>
      </p:sp>
      <p:pic>
        <p:nvPicPr>
          <p:cNvPr id="8" name="Graphic 46">
            <a:extLst>
              <a:ext uri="{FF2B5EF4-FFF2-40B4-BE49-F238E27FC236}">
                <a16:creationId xmlns:a16="http://schemas.microsoft.com/office/drawing/2014/main" id="{243FF80D-A1C6-9AFC-2274-1144F69482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20154" y="2506648"/>
            <a:ext cx="281939" cy="269123"/>
          </a:xfrm>
          <a:prstGeom prst="rect">
            <a:avLst/>
          </a:prstGeom>
        </p:spPr>
      </p:pic>
      <p:sp>
        <p:nvSpPr>
          <p:cNvPr id="9" name="Rectangle: Rounded Corners 9">
            <a:extLst>
              <a:ext uri="{FF2B5EF4-FFF2-40B4-BE49-F238E27FC236}">
                <a16:creationId xmlns:a16="http://schemas.microsoft.com/office/drawing/2014/main" id="{080E3472-87FA-3ADA-383B-E04C999A70BA}"/>
              </a:ext>
            </a:extLst>
          </p:cNvPr>
          <p:cNvSpPr/>
          <p:nvPr/>
        </p:nvSpPr>
        <p:spPr>
          <a:xfrm>
            <a:off x="421166" y="3108008"/>
            <a:ext cx="2812569" cy="2588228"/>
          </a:xfrm>
          <a:prstGeom prst="roundRect">
            <a:avLst>
              <a:gd name="adj" fmla="val 563"/>
            </a:avLst>
          </a:prstGeom>
          <a:solidFill>
            <a:srgbClr val="F5F4F2"/>
          </a:solidFill>
          <a:ln w="12700">
            <a:solidFill>
              <a:srgbClr val="9E9892"/>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r>
              <a:rPr lang="en-GB" sz="900" b="1" dirty="0">
                <a:solidFill>
                  <a:schemeClr val="tx1"/>
                </a:solidFill>
                <a:latin typeface="Oracle Sans" panose="020B0503020204020204" pitchFamily="34" charset="0"/>
                <a:ea typeface="Calibri" charset="0"/>
                <a:cs typeface="Oracle Sans" panose="020B0503020204020204" pitchFamily="34" charset="0"/>
              </a:rPr>
              <a:t>On-Premises</a:t>
            </a:r>
          </a:p>
        </p:txBody>
      </p:sp>
      <p:grpSp>
        <p:nvGrpSpPr>
          <p:cNvPr id="10" name="Group 9">
            <a:extLst>
              <a:ext uri="{FF2B5EF4-FFF2-40B4-BE49-F238E27FC236}">
                <a16:creationId xmlns:a16="http://schemas.microsoft.com/office/drawing/2014/main" id="{964E7E2D-B35A-9BB5-B72A-3F54158B8ECB}"/>
              </a:ext>
            </a:extLst>
          </p:cNvPr>
          <p:cNvGrpSpPr/>
          <p:nvPr/>
        </p:nvGrpSpPr>
        <p:grpSpPr>
          <a:xfrm>
            <a:off x="2318176" y="3380196"/>
            <a:ext cx="666264" cy="806279"/>
            <a:chOff x="8440042" y="3848357"/>
            <a:chExt cx="301752" cy="365165"/>
          </a:xfrm>
        </p:grpSpPr>
        <p:sp>
          <p:nvSpPr>
            <p:cNvPr id="11" name="Rectangle 10">
              <a:extLst>
                <a:ext uri="{FF2B5EF4-FFF2-40B4-BE49-F238E27FC236}">
                  <a16:creationId xmlns:a16="http://schemas.microsoft.com/office/drawing/2014/main" id="{0FEE6944-39AB-6EB1-E2EC-E6E71DC8DCEE}"/>
                </a:ext>
              </a:extLst>
            </p:cNvPr>
            <p:cNvSpPr/>
            <p:nvPr/>
          </p:nvSpPr>
          <p:spPr>
            <a:xfrm>
              <a:off x="8480139" y="4100614"/>
              <a:ext cx="222715" cy="112908"/>
            </a:xfrm>
            <a:prstGeom prst="rect">
              <a:avLst/>
            </a:prstGeom>
            <a:solidFill>
              <a:srgbClr val="FCFBFA"/>
            </a:solidFill>
            <a:effectLst>
              <a:softEdge rad="6350"/>
            </a:effectLst>
          </p:spPr>
          <p:txBody>
            <a:bodyPr wrap="square" lIns="0" tIns="18288" rIns="0" bIns="0">
              <a:spAutoFit/>
            </a:bodyPr>
            <a:lstStyle/>
            <a:p>
              <a:pPr algn="ctr">
                <a:lnSpc>
                  <a:spcPts val="850"/>
                </a:lnSpc>
              </a:pPr>
              <a:endParaRPr lang="en-US" sz="1000" b="1" dirty="0">
                <a:solidFill>
                  <a:schemeClr val="tx2"/>
                </a:solidFill>
                <a:ea typeface="Open Sans" panose="020B0606030504020204" pitchFamily="34" charset="0"/>
                <a:cs typeface="Open Sans" panose="020B0606030504020204" pitchFamily="34" charset="0"/>
              </a:endParaRPr>
            </a:p>
            <a:p>
              <a:pPr algn="ctr">
                <a:lnSpc>
                  <a:spcPts val="850"/>
                </a:lnSpc>
              </a:pPr>
              <a:r>
                <a:rPr lang="en-US" sz="1000" b="1" dirty="0">
                  <a:solidFill>
                    <a:schemeClr val="tx2"/>
                  </a:solidFill>
                  <a:ea typeface="Open Sans" panose="020B0606030504020204" pitchFamily="34" charset="0"/>
                  <a:cs typeface="Open Sans" panose="020B0606030504020204" pitchFamily="34" charset="0"/>
                </a:rPr>
                <a:t>CPE</a:t>
              </a:r>
            </a:p>
          </p:txBody>
        </p:sp>
        <p:pic>
          <p:nvPicPr>
            <p:cNvPr id="12" name="Picture 11">
              <a:extLst>
                <a:ext uri="{FF2B5EF4-FFF2-40B4-BE49-F238E27FC236}">
                  <a16:creationId xmlns:a16="http://schemas.microsoft.com/office/drawing/2014/main" id="{32FA9788-4D5F-09D0-9B71-3A9172AD51E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40042" y="3848357"/>
              <a:ext cx="301752" cy="301752"/>
            </a:xfrm>
            <a:prstGeom prst="rect">
              <a:avLst/>
            </a:prstGeom>
          </p:spPr>
        </p:pic>
      </p:grpSp>
      <p:pic>
        <p:nvPicPr>
          <p:cNvPr id="14" name="Picture 4" descr="Cloud - Free weather icons">
            <a:extLst>
              <a:ext uri="{FF2B5EF4-FFF2-40B4-BE49-F238E27FC236}">
                <a16:creationId xmlns:a16="http://schemas.microsoft.com/office/drawing/2014/main" id="{AA6169FC-3D21-37F8-FDB4-F36130CFE4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7236" y="3250368"/>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9DE9A3A-C94E-6957-AA1B-2301531C2458}"/>
              </a:ext>
            </a:extLst>
          </p:cNvPr>
          <p:cNvSpPr txBox="1"/>
          <p:nvPr/>
        </p:nvSpPr>
        <p:spPr>
          <a:xfrm>
            <a:off x="4426528" y="4240603"/>
            <a:ext cx="1081313" cy="369332"/>
          </a:xfrm>
          <a:prstGeom prst="rect">
            <a:avLst/>
          </a:prstGeom>
          <a:noFill/>
        </p:spPr>
        <p:txBody>
          <a:bodyPr wrap="square">
            <a:spAutoFit/>
          </a:bodyPr>
          <a:lstStyle/>
          <a:p>
            <a:r>
              <a:rPr lang="en-GB" sz="1800" b="1" dirty="0">
                <a:solidFill>
                  <a:schemeClr val="tx1"/>
                </a:solidFill>
                <a:latin typeface="Oracle Sans" panose="020B0503020204020204" pitchFamily="34" charset="0"/>
                <a:ea typeface="Calibri" charset="0"/>
                <a:cs typeface="Oracle Sans" panose="020B0503020204020204" pitchFamily="34" charset="0"/>
              </a:rPr>
              <a:t>Internet</a:t>
            </a:r>
            <a:endParaRPr lang="en-US" dirty="0"/>
          </a:p>
        </p:txBody>
      </p:sp>
      <p:cxnSp>
        <p:nvCxnSpPr>
          <p:cNvPr id="16" name="Straight Connector 15">
            <a:extLst>
              <a:ext uri="{FF2B5EF4-FFF2-40B4-BE49-F238E27FC236}">
                <a16:creationId xmlns:a16="http://schemas.microsoft.com/office/drawing/2014/main" id="{9D5805C1-6FF9-AE9D-5757-71C36FC65409}"/>
              </a:ext>
            </a:extLst>
          </p:cNvPr>
          <p:cNvCxnSpPr>
            <a:cxnSpLocks/>
          </p:cNvCxnSpPr>
          <p:nvPr/>
        </p:nvCxnSpPr>
        <p:spPr>
          <a:xfrm flipV="1">
            <a:off x="2968586" y="3419731"/>
            <a:ext cx="3586801" cy="14207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9A3B0C4-A264-6E55-A4BB-3F4DEAED7C74}"/>
              </a:ext>
            </a:extLst>
          </p:cNvPr>
          <p:cNvCxnSpPr>
            <a:cxnSpLocks/>
          </p:cNvCxnSpPr>
          <p:nvPr/>
        </p:nvCxnSpPr>
        <p:spPr>
          <a:xfrm>
            <a:off x="2968586" y="5008653"/>
            <a:ext cx="3579745" cy="304582"/>
          </a:xfrm>
          <a:prstGeom prst="line">
            <a:avLst/>
          </a:prstGeom>
          <a:ln>
            <a:solidFill>
              <a:srgbClr val="C74634"/>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E512CE7-91BB-E873-8EC0-53C377760CEF}"/>
              </a:ext>
            </a:extLst>
          </p:cNvPr>
          <p:cNvCxnSpPr>
            <a:cxnSpLocks/>
          </p:cNvCxnSpPr>
          <p:nvPr/>
        </p:nvCxnSpPr>
        <p:spPr>
          <a:xfrm flipV="1">
            <a:off x="6783281" y="4757193"/>
            <a:ext cx="726046" cy="567659"/>
          </a:xfrm>
          <a:prstGeom prst="line">
            <a:avLst/>
          </a:prstGeom>
          <a:ln w="9525" cap="flat" cmpd="sng" algn="ctr">
            <a:solidFill>
              <a:srgbClr val="C74634"/>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3004CB01-31D7-B711-C18A-DCAB90417FD7}"/>
              </a:ext>
            </a:extLst>
          </p:cNvPr>
          <p:cNvCxnSpPr>
            <a:cxnSpLocks/>
          </p:cNvCxnSpPr>
          <p:nvPr/>
        </p:nvCxnSpPr>
        <p:spPr>
          <a:xfrm>
            <a:off x="6770489" y="3419514"/>
            <a:ext cx="738838" cy="863215"/>
          </a:xfrm>
          <a:prstGeom prst="line">
            <a:avLst/>
          </a:prstGeom>
          <a:ln w="9525" cap="flat" cmpd="sng" algn="ctr">
            <a:solidFill>
              <a:schemeClr val="tx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4C273D8C-BEA4-E9B8-9CC3-0A299DE44DD4}"/>
              </a:ext>
            </a:extLst>
          </p:cNvPr>
          <p:cNvSpPr txBox="1"/>
          <p:nvPr/>
        </p:nvSpPr>
        <p:spPr>
          <a:xfrm>
            <a:off x="6226401" y="3058485"/>
            <a:ext cx="971299" cy="215444"/>
          </a:xfrm>
          <a:prstGeom prst="rect">
            <a:avLst/>
          </a:prstGeom>
          <a:noFill/>
        </p:spPr>
        <p:txBody>
          <a:bodyPr wrap="square">
            <a:spAutoFit/>
          </a:bodyPr>
          <a:lstStyle/>
          <a:p>
            <a:r>
              <a:rPr lang="en-GB" sz="800" dirty="0">
                <a:solidFill>
                  <a:schemeClr val="tx1"/>
                </a:solidFill>
                <a:latin typeface="Oracle Sans" panose="020B0503020204020204" pitchFamily="34" charset="0"/>
                <a:ea typeface="Calibri" charset="0"/>
                <a:cs typeface="Oracle Sans" panose="020B0503020204020204" pitchFamily="34" charset="0"/>
              </a:rPr>
              <a:t>VPN1 Gateway 1</a:t>
            </a:r>
            <a:endParaRPr lang="en-US" sz="800" dirty="0"/>
          </a:p>
        </p:txBody>
      </p:sp>
      <p:sp>
        <p:nvSpPr>
          <p:cNvPr id="21" name="TextBox 20">
            <a:extLst>
              <a:ext uri="{FF2B5EF4-FFF2-40B4-BE49-F238E27FC236}">
                <a16:creationId xmlns:a16="http://schemas.microsoft.com/office/drawing/2014/main" id="{85ED48F6-FFD0-FB07-2C96-8C507E580288}"/>
              </a:ext>
            </a:extLst>
          </p:cNvPr>
          <p:cNvSpPr txBox="1"/>
          <p:nvPr/>
        </p:nvSpPr>
        <p:spPr>
          <a:xfrm>
            <a:off x="6181579" y="5436988"/>
            <a:ext cx="979311" cy="215444"/>
          </a:xfrm>
          <a:prstGeom prst="rect">
            <a:avLst/>
          </a:prstGeom>
          <a:noFill/>
        </p:spPr>
        <p:txBody>
          <a:bodyPr wrap="square">
            <a:spAutoFit/>
          </a:bodyPr>
          <a:lstStyle/>
          <a:p>
            <a:r>
              <a:rPr lang="en-GB" sz="800" dirty="0">
                <a:solidFill>
                  <a:schemeClr val="tx1"/>
                </a:solidFill>
                <a:latin typeface="Oracle Sans" panose="020B0503020204020204" pitchFamily="34" charset="0"/>
                <a:ea typeface="Calibri" charset="0"/>
                <a:cs typeface="Oracle Sans" panose="020B0503020204020204" pitchFamily="34" charset="0"/>
              </a:rPr>
              <a:t>VPN2 Gateway 2</a:t>
            </a:r>
            <a:endParaRPr lang="en-US" sz="800" dirty="0"/>
          </a:p>
        </p:txBody>
      </p:sp>
      <p:grpSp>
        <p:nvGrpSpPr>
          <p:cNvPr id="22" name="Group 21">
            <a:extLst>
              <a:ext uri="{FF2B5EF4-FFF2-40B4-BE49-F238E27FC236}">
                <a16:creationId xmlns:a16="http://schemas.microsoft.com/office/drawing/2014/main" id="{80CB4242-2C3C-18CA-BB42-155314B018EB}"/>
              </a:ext>
            </a:extLst>
          </p:cNvPr>
          <p:cNvGrpSpPr/>
          <p:nvPr/>
        </p:nvGrpSpPr>
        <p:grpSpPr>
          <a:xfrm>
            <a:off x="2316671" y="4402498"/>
            <a:ext cx="666264" cy="853965"/>
            <a:chOff x="8440042" y="3848357"/>
            <a:chExt cx="301752" cy="386762"/>
          </a:xfrm>
        </p:grpSpPr>
        <p:sp>
          <p:nvSpPr>
            <p:cNvPr id="23" name="Rectangle 22">
              <a:extLst>
                <a:ext uri="{FF2B5EF4-FFF2-40B4-BE49-F238E27FC236}">
                  <a16:creationId xmlns:a16="http://schemas.microsoft.com/office/drawing/2014/main" id="{4E785DFA-FBFC-1942-7AF1-C33838726DB7}"/>
                </a:ext>
              </a:extLst>
            </p:cNvPr>
            <p:cNvSpPr/>
            <p:nvPr/>
          </p:nvSpPr>
          <p:spPr>
            <a:xfrm>
              <a:off x="8480139" y="4174483"/>
              <a:ext cx="222715" cy="60636"/>
            </a:xfrm>
            <a:prstGeom prst="rect">
              <a:avLst/>
            </a:prstGeom>
            <a:solidFill>
              <a:srgbClr val="FCFBFA"/>
            </a:solidFill>
            <a:effectLst>
              <a:softEdge rad="6350"/>
            </a:effectLst>
          </p:spPr>
          <p:txBody>
            <a:bodyPr wrap="square" lIns="0" tIns="18288" rIns="0" bIns="0">
              <a:spAutoFit/>
            </a:bodyPr>
            <a:lstStyle/>
            <a:p>
              <a:pPr algn="ctr">
                <a:lnSpc>
                  <a:spcPts val="850"/>
                </a:lnSpc>
              </a:pPr>
              <a:r>
                <a:rPr lang="en-US" sz="1000" b="1" dirty="0">
                  <a:solidFill>
                    <a:schemeClr val="tx2"/>
                  </a:solidFill>
                  <a:ea typeface="Open Sans" panose="020B0606030504020204" pitchFamily="34" charset="0"/>
                  <a:cs typeface="Open Sans" panose="020B0606030504020204" pitchFamily="34" charset="0"/>
                </a:rPr>
                <a:t>CPE</a:t>
              </a:r>
            </a:p>
          </p:txBody>
        </p:sp>
        <p:pic>
          <p:nvPicPr>
            <p:cNvPr id="24" name="Picture 23">
              <a:extLst>
                <a:ext uri="{FF2B5EF4-FFF2-40B4-BE49-F238E27FC236}">
                  <a16:creationId xmlns:a16="http://schemas.microsoft.com/office/drawing/2014/main" id="{2FF856A8-1ADD-3B3D-7C5B-C5093E39B31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40042" y="3848357"/>
              <a:ext cx="301752" cy="301752"/>
            </a:xfrm>
            <a:prstGeom prst="rect">
              <a:avLst/>
            </a:prstGeom>
          </p:spPr>
        </p:pic>
      </p:grpSp>
      <p:sp>
        <p:nvSpPr>
          <p:cNvPr id="25" name="Rectangle 24">
            <a:extLst>
              <a:ext uri="{FF2B5EF4-FFF2-40B4-BE49-F238E27FC236}">
                <a16:creationId xmlns:a16="http://schemas.microsoft.com/office/drawing/2014/main" id="{C95919C1-23A8-2E8C-01BF-EA20A4050C75}"/>
              </a:ext>
            </a:extLst>
          </p:cNvPr>
          <p:cNvSpPr/>
          <p:nvPr/>
        </p:nvSpPr>
        <p:spPr>
          <a:xfrm>
            <a:off x="524454" y="3228752"/>
            <a:ext cx="2559949" cy="2186827"/>
          </a:xfrm>
          <a:prstGeom prst="rect">
            <a:avLst/>
          </a:prstGeom>
          <a:noFill/>
          <a:ln w="12700" cmpd="sng">
            <a:solidFill>
              <a:srgbClr val="BB501C"/>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nSpc>
                <a:spcPct val="90000"/>
              </a:lnSpc>
            </a:pPr>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172.16.0.0/24</a:t>
            </a:r>
          </a:p>
        </p:txBody>
      </p:sp>
      <p:cxnSp>
        <p:nvCxnSpPr>
          <p:cNvPr id="26" name="Straight Connector 25">
            <a:extLst>
              <a:ext uri="{FF2B5EF4-FFF2-40B4-BE49-F238E27FC236}">
                <a16:creationId xmlns:a16="http://schemas.microsoft.com/office/drawing/2014/main" id="{2B716C60-8F52-D32E-8AA1-E7B606D26CC7}"/>
              </a:ext>
            </a:extLst>
          </p:cNvPr>
          <p:cNvCxnSpPr>
            <a:cxnSpLocks/>
          </p:cNvCxnSpPr>
          <p:nvPr/>
        </p:nvCxnSpPr>
        <p:spPr>
          <a:xfrm>
            <a:off x="2968586" y="3589547"/>
            <a:ext cx="3587242" cy="310561"/>
          </a:xfrm>
          <a:prstGeom prst="line">
            <a:avLst/>
          </a:prstGeom>
          <a:ln>
            <a:solidFill>
              <a:srgbClr val="C74634"/>
            </a:solidFill>
            <a:prstDash val="lg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351E8F6-0544-FEEC-4E5D-33DD7D774F37}"/>
              </a:ext>
            </a:extLst>
          </p:cNvPr>
          <p:cNvCxnSpPr>
            <a:cxnSpLocks/>
          </p:cNvCxnSpPr>
          <p:nvPr/>
        </p:nvCxnSpPr>
        <p:spPr>
          <a:xfrm>
            <a:off x="6770930" y="3899891"/>
            <a:ext cx="653012" cy="545171"/>
          </a:xfrm>
          <a:prstGeom prst="line">
            <a:avLst/>
          </a:prstGeom>
          <a:ln w="9525" cap="flat" cmpd="sng" algn="ctr">
            <a:solidFill>
              <a:srgbClr val="C74634"/>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A4888975-9491-7045-9919-A826799824A1}"/>
              </a:ext>
            </a:extLst>
          </p:cNvPr>
          <p:cNvSpPr txBox="1"/>
          <p:nvPr/>
        </p:nvSpPr>
        <p:spPr>
          <a:xfrm>
            <a:off x="6220891" y="4025159"/>
            <a:ext cx="957196" cy="215444"/>
          </a:xfrm>
          <a:prstGeom prst="rect">
            <a:avLst/>
          </a:prstGeom>
          <a:noFill/>
        </p:spPr>
        <p:txBody>
          <a:bodyPr wrap="square">
            <a:spAutoFit/>
          </a:bodyPr>
          <a:lstStyle/>
          <a:p>
            <a:r>
              <a:rPr lang="en-GB" sz="800" dirty="0">
                <a:solidFill>
                  <a:schemeClr val="tx1"/>
                </a:solidFill>
                <a:latin typeface="Oracle Sans" panose="020B0503020204020204" pitchFamily="34" charset="0"/>
                <a:ea typeface="Calibri" charset="0"/>
                <a:cs typeface="Oracle Sans" panose="020B0503020204020204" pitchFamily="34" charset="0"/>
              </a:rPr>
              <a:t>VPN1 Gateway 2</a:t>
            </a:r>
            <a:endParaRPr lang="en-US" sz="800" dirty="0"/>
          </a:p>
        </p:txBody>
      </p:sp>
      <p:cxnSp>
        <p:nvCxnSpPr>
          <p:cNvPr id="29" name="Straight Connector 28">
            <a:extLst>
              <a:ext uri="{FF2B5EF4-FFF2-40B4-BE49-F238E27FC236}">
                <a16:creationId xmlns:a16="http://schemas.microsoft.com/office/drawing/2014/main" id="{CB37F802-3540-4493-209A-A4064A52D248}"/>
              </a:ext>
            </a:extLst>
          </p:cNvPr>
          <p:cNvCxnSpPr>
            <a:cxnSpLocks/>
          </p:cNvCxnSpPr>
          <p:nvPr/>
        </p:nvCxnSpPr>
        <p:spPr>
          <a:xfrm flipV="1">
            <a:off x="2967081" y="4848664"/>
            <a:ext cx="3586801" cy="14207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090C032-E782-A49C-F058-47079E1C8FC5}"/>
              </a:ext>
            </a:extLst>
          </p:cNvPr>
          <p:cNvCxnSpPr>
            <a:cxnSpLocks/>
          </p:cNvCxnSpPr>
          <p:nvPr/>
        </p:nvCxnSpPr>
        <p:spPr>
          <a:xfrm flipV="1">
            <a:off x="6768984" y="4620498"/>
            <a:ext cx="654958" cy="227949"/>
          </a:xfrm>
          <a:prstGeom prst="line">
            <a:avLst/>
          </a:prstGeom>
          <a:ln w="9525" cap="flat" cmpd="sng" algn="ctr">
            <a:solidFill>
              <a:schemeClr val="tx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77B95CEB-B4B1-2AF3-EF8A-41DD8B20997E}"/>
              </a:ext>
            </a:extLst>
          </p:cNvPr>
          <p:cNvSpPr txBox="1"/>
          <p:nvPr/>
        </p:nvSpPr>
        <p:spPr>
          <a:xfrm>
            <a:off x="6206788" y="4541749"/>
            <a:ext cx="971299" cy="215444"/>
          </a:xfrm>
          <a:prstGeom prst="rect">
            <a:avLst/>
          </a:prstGeom>
          <a:noFill/>
        </p:spPr>
        <p:txBody>
          <a:bodyPr wrap="square">
            <a:spAutoFit/>
          </a:bodyPr>
          <a:lstStyle/>
          <a:p>
            <a:r>
              <a:rPr lang="en-GB" sz="800" dirty="0">
                <a:solidFill>
                  <a:schemeClr val="tx1"/>
                </a:solidFill>
                <a:latin typeface="Oracle Sans" panose="020B0503020204020204" pitchFamily="34" charset="0"/>
                <a:ea typeface="Calibri" charset="0"/>
                <a:cs typeface="Oracle Sans" panose="020B0503020204020204" pitchFamily="34" charset="0"/>
              </a:rPr>
              <a:t>VPN2 Gateway 1</a:t>
            </a:r>
            <a:endParaRPr lang="en-US" sz="800" dirty="0"/>
          </a:p>
        </p:txBody>
      </p:sp>
      <p:grpSp>
        <p:nvGrpSpPr>
          <p:cNvPr id="32" name="Graphic 3">
            <a:extLst>
              <a:ext uri="{FF2B5EF4-FFF2-40B4-BE49-F238E27FC236}">
                <a16:creationId xmlns:a16="http://schemas.microsoft.com/office/drawing/2014/main" id="{32129982-7DC9-1C92-5931-AFF71DC4383F}"/>
              </a:ext>
            </a:extLst>
          </p:cNvPr>
          <p:cNvGrpSpPr/>
          <p:nvPr/>
        </p:nvGrpSpPr>
        <p:grpSpPr>
          <a:xfrm>
            <a:off x="6528208" y="3235975"/>
            <a:ext cx="265838" cy="399705"/>
            <a:chOff x="2110069" y="4391526"/>
            <a:chExt cx="341420" cy="513347"/>
          </a:xfrm>
        </p:grpSpPr>
        <p:grpSp>
          <p:nvGrpSpPr>
            <p:cNvPr id="33" name="Graphic 3">
              <a:extLst>
                <a:ext uri="{FF2B5EF4-FFF2-40B4-BE49-F238E27FC236}">
                  <a16:creationId xmlns:a16="http://schemas.microsoft.com/office/drawing/2014/main" id="{AF699359-CDCE-5C66-BF2F-E9773C0F79D7}"/>
                </a:ext>
              </a:extLst>
            </p:cNvPr>
            <p:cNvGrpSpPr/>
            <p:nvPr/>
          </p:nvGrpSpPr>
          <p:grpSpPr>
            <a:xfrm>
              <a:off x="2110069" y="4391526"/>
              <a:ext cx="341420" cy="513347"/>
              <a:chOff x="2110069" y="4391526"/>
              <a:chExt cx="341420" cy="513347"/>
            </a:xfrm>
            <a:solidFill>
              <a:srgbClr val="FFFFFF"/>
            </a:solidFill>
          </p:grpSpPr>
          <p:sp>
            <p:nvSpPr>
              <p:cNvPr id="37" name="Freeform: Shape 36">
                <a:extLst>
                  <a:ext uri="{FF2B5EF4-FFF2-40B4-BE49-F238E27FC236}">
                    <a16:creationId xmlns:a16="http://schemas.microsoft.com/office/drawing/2014/main" id="{6F5448EB-4B42-2379-4331-CCCFAC008B56}"/>
                  </a:ext>
                </a:extLst>
              </p:cNvPr>
              <p:cNvSpPr/>
              <p:nvPr/>
            </p:nvSpPr>
            <p:spPr>
              <a:xfrm>
                <a:off x="2116171" y="4397622"/>
                <a:ext cx="331660" cy="501155"/>
              </a:xfrm>
              <a:custGeom>
                <a:avLst/>
                <a:gdLst>
                  <a:gd name="connsiteX0" fmla="*/ 158515 w 331660"/>
                  <a:gd name="connsiteY0" fmla="*/ 497498 h 501155"/>
                  <a:gd name="connsiteX1" fmla="*/ 0 w 331660"/>
                  <a:gd name="connsiteY1" fmla="*/ 291427 h 501155"/>
                  <a:gd name="connsiteX2" fmla="*/ 0 w 331660"/>
                  <a:gd name="connsiteY2" fmla="*/ 137789 h 501155"/>
                  <a:gd name="connsiteX3" fmla="*/ 63405 w 331660"/>
                  <a:gd name="connsiteY3" fmla="*/ 110960 h 501155"/>
                  <a:gd name="connsiteX4" fmla="*/ 63405 w 331660"/>
                  <a:gd name="connsiteY4" fmla="*/ 102425 h 501155"/>
                  <a:gd name="connsiteX5" fmla="*/ 165831 w 331660"/>
                  <a:gd name="connsiteY5" fmla="*/ 0 h 501155"/>
                  <a:gd name="connsiteX6" fmla="*/ 268256 w 331660"/>
                  <a:gd name="connsiteY6" fmla="*/ 102425 h 501155"/>
                  <a:gd name="connsiteX7" fmla="*/ 268256 w 331660"/>
                  <a:gd name="connsiteY7" fmla="*/ 110960 h 501155"/>
                  <a:gd name="connsiteX8" fmla="*/ 331661 w 331660"/>
                  <a:gd name="connsiteY8" fmla="*/ 137789 h 501155"/>
                  <a:gd name="connsiteX9" fmla="*/ 331661 w 331660"/>
                  <a:gd name="connsiteY9" fmla="*/ 291427 h 501155"/>
                  <a:gd name="connsiteX10" fmla="*/ 173146 w 331660"/>
                  <a:gd name="connsiteY10" fmla="*/ 497498 h 501155"/>
                  <a:gd name="connsiteX11" fmla="*/ 165831 w 331660"/>
                  <a:gd name="connsiteY11" fmla="*/ 501155 h 501155"/>
                  <a:gd name="connsiteX12" fmla="*/ 158515 w 331660"/>
                  <a:gd name="connsiteY12" fmla="*/ 497498 h 5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1660" h="501155">
                    <a:moveTo>
                      <a:pt x="158515" y="497498"/>
                    </a:moveTo>
                    <a:cubicBezTo>
                      <a:pt x="62186" y="449942"/>
                      <a:pt x="4877" y="374339"/>
                      <a:pt x="0" y="291427"/>
                    </a:cubicBezTo>
                    <a:lnTo>
                      <a:pt x="0" y="137789"/>
                    </a:lnTo>
                    <a:lnTo>
                      <a:pt x="63405" y="110960"/>
                    </a:lnTo>
                    <a:cubicBezTo>
                      <a:pt x="63405" y="108522"/>
                      <a:pt x="63405" y="106083"/>
                      <a:pt x="63405" y="102425"/>
                    </a:cubicBezTo>
                    <a:cubicBezTo>
                      <a:pt x="63405" y="46336"/>
                      <a:pt x="108522" y="0"/>
                      <a:pt x="165831" y="0"/>
                    </a:cubicBezTo>
                    <a:cubicBezTo>
                      <a:pt x="223139" y="0"/>
                      <a:pt x="268256" y="46336"/>
                      <a:pt x="268256" y="102425"/>
                    </a:cubicBezTo>
                    <a:cubicBezTo>
                      <a:pt x="268256" y="104864"/>
                      <a:pt x="268256" y="107302"/>
                      <a:pt x="268256" y="110960"/>
                    </a:cubicBezTo>
                    <a:lnTo>
                      <a:pt x="331661" y="137789"/>
                    </a:lnTo>
                    <a:lnTo>
                      <a:pt x="331661" y="291427"/>
                    </a:lnTo>
                    <a:cubicBezTo>
                      <a:pt x="326784" y="374339"/>
                      <a:pt x="269475" y="449942"/>
                      <a:pt x="173146" y="497498"/>
                    </a:cubicBezTo>
                    <a:lnTo>
                      <a:pt x="165831" y="501155"/>
                    </a:lnTo>
                    <a:lnTo>
                      <a:pt x="158515" y="497498"/>
                    </a:lnTo>
                    <a:close/>
                  </a:path>
                </a:pathLst>
              </a:custGeom>
              <a:solidFill>
                <a:srgbClr val="FFFFFF"/>
              </a:solidFill>
              <a:ln w="6417"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1FAE72F-0959-8FD5-41BE-5A891ADCCD50}"/>
                  </a:ext>
                </a:extLst>
              </p:cNvPr>
              <p:cNvSpPr/>
              <p:nvPr/>
            </p:nvSpPr>
            <p:spPr>
              <a:xfrm>
                <a:off x="2110069" y="4391526"/>
                <a:ext cx="341420" cy="513347"/>
              </a:xfrm>
              <a:custGeom>
                <a:avLst/>
                <a:gdLst>
                  <a:gd name="connsiteX0" fmla="*/ 171933 w 341420"/>
                  <a:gd name="connsiteY0" fmla="*/ 12192 h 513347"/>
                  <a:gd name="connsiteX1" fmla="*/ 268263 w 341420"/>
                  <a:gd name="connsiteY1" fmla="*/ 108522 h 513347"/>
                  <a:gd name="connsiteX2" fmla="*/ 267043 w 341420"/>
                  <a:gd name="connsiteY2" fmla="*/ 120714 h 513347"/>
                  <a:gd name="connsiteX3" fmla="*/ 331667 w 341420"/>
                  <a:gd name="connsiteY3" fmla="*/ 148762 h 513347"/>
                  <a:gd name="connsiteX4" fmla="*/ 331667 w 341420"/>
                  <a:gd name="connsiteY4" fmla="*/ 298743 h 513347"/>
                  <a:gd name="connsiteX5" fmla="*/ 176810 w 341420"/>
                  <a:gd name="connsiteY5" fmla="*/ 499936 h 513347"/>
                  <a:gd name="connsiteX6" fmla="*/ 171933 w 341420"/>
                  <a:gd name="connsiteY6" fmla="*/ 499936 h 513347"/>
                  <a:gd name="connsiteX7" fmla="*/ 168275 w 341420"/>
                  <a:gd name="connsiteY7" fmla="*/ 497498 h 513347"/>
                  <a:gd name="connsiteX8" fmla="*/ 12198 w 341420"/>
                  <a:gd name="connsiteY8" fmla="*/ 297523 h 513347"/>
                  <a:gd name="connsiteX9" fmla="*/ 12198 w 341420"/>
                  <a:gd name="connsiteY9" fmla="*/ 147543 h 513347"/>
                  <a:gd name="connsiteX10" fmla="*/ 76822 w 341420"/>
                  <a:gd name="connsiteY10" fmla="*/ 119494 h 513347"/>
                  <a:gd name="connsiteX11" fmla="*/ 75603 w 341420"/>
                  <a:gd name="connsiteY11" fmla="*/ 107302 h 513347"/>
                  <a:gd name="connsiteX12" fmla="*/ 171933 w 341420"/>
                  <a:gd name="connsiteY12" fmla="*/ 12192 h 513347"/>
                  <a:gd name="connsiteX13" fmla="*/ 171933 w 341420"/>
                  <a:gd name="connsiteY13" fmla="*/ 0 h 513347"/>
                  <a:gd name="connsiteX14" fmla="*/ 63411 w 341420"/>
                  <a:gd name="connsiteY14" fmla="*/ 108522 h 513347"/>
                  <a:gd name="connsiteX15" fmla="*/ 63411 w 341420"/>
                  <a:gd name="connsiteY15" fmla="*/ 113398 h 513347"/>
                  <a:gd name="connsiteX16" fmla="*/ 7315 w 341420"/>
                  <a:gd name="connsiteY16" fmla="*/ 137789 h 513347"/>
                  <a:gd name="connsiteX17" fmla="*/ 0 w 341420"/>
                  <a:gd name="connsiteY17" fmla="*/ 139008 h 513347"/>
                  <a:gd name="connsiteX18" fmla="*/ 0 w 341420"/>
                  <a:gd name="connsiteY18" fmla="*/ 147543 h 513347"/>
                  <a:gd name="connsiteX19" fmla="*/ 0 w 341420"/>
                  <a:gd name="connsiteY19" fmla="*/ 296304 h 513347"/>
                  <a:gd name="connsiteX20" fmla="*/ 0 w 341420"/>
                  <a:gd name="connsiteY20" fmla="*/ 297523 h 513347"/>
                  <a:gd name="connsiteX21" fmla="*/ 162173 w 341420"/>
                  <a:gd name="connsiteY21" fmla="*/ 508470 h 513347"/>
                  <a:gd name="connsiteX22" fmla="*/ 165837 w 341420"/>
                  <a:gd name="connsiteY22" fmla="*/ 510909 h 513347"/>
                  <a:gd name="connsiteX23" fmla="*/ 170714 w 341420"/>
                  <a:gd name="connsiteY23" fmla="*/ 513347 h 513347"/>
                  <a:gd name="connsiteX24" fmla="*/ 175590 w 341420"/>
                  <a:gd name="connsiteY24" fmla="*/ 510909 h 513347"/>
                  <a:gd name="connsiteX25" fmla="*/ 179248 w 341420"/>
                  <a:gd name="connsiteY25" fmla="*/ 508470 h 513347"/>
                  <a:gd name="connsiteX26" fmla="*/ 341421 w 341420"/>
                  <a:gd name="connsiteY26" fmla="*/ 297523 h 513347"/>
                  <a:gd name="connsiteX27" fmla="*/ 341421 w 341420"/>
                  <a:gd name="connsiteY27" fmla="*/ 147543 h 513347"/>
                  <a:gd name="connsiteX28" fmla="*/ 341421 w 341420"/>
                  <a:gd name="connsiteY28" fmla="*/ 139008 h 513347"/>
                  <a:gd name="connsiteX29" fmla="*/ 334106 w 341420"/>
                  <a:gd name="connsiteY29" fmla="*/ 135350 h 513347"/>
                  <a:gd name="connsiteX30" fmla="*/ 278016 w 341420"/>
                  <a:gd name="connsiteY30" fmla="*/ 110960 h 513347"/>
                  <a:gd name="connsiteX31" fmla="*/ 278016 w 341420"/>
                  <a:gd name="connsiteY31" fmla="*/ 106083 h 513347"/>
                  <a:gd name="connsiteX32" fmla="*/ 171933 w 341420"/>
                  <a:gd name="connsiteY32"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1420" h="513347">
                    <a:moveTo>
                      <a:pt x="171933" y="12192"/>
                    </a:moveTo>
                    <a:cubicBezTo>
                      <a:pt x="224365" y="12192"/>
                      <a:pt x="268263" y="54870"/>
                      <a:pt x="268263" y="108522"/>
                    </a:cubicBezTo>
                    <a:cubicBezTo>
                      <a:pt x="268263" y="112179"/>
                      <a:pt x="268263" y="117056"/>
                      <a:pt x="267043" y="120714"/>
                    </a:cubicBezTo>
                    <a:lnTo>
                      <a:pt x="331667" y="148762"/>
                    </a:lnTo>
                    <a:lnTo>
                      <a:pt x="331667" y="298743"/>
                    </a:lnTo>
                    <a:cubicBezTo>
                      <a:pt x="326791" y="379216"/>
                      <a:pt x="270701" y="452381"/>
                      <a:pt x="176810" y="499936"/>
                    </a:cubicBezTo>
                    <a:lnTo>
                      <a:pt x="171933" y="499936"/>
                    </a:lnTo>
                    <a:lnTo>
                      <a:pt x="168275" y="497498"/>
                    </a:lnTo>
                    <a:cubicBezTo>
                      <a:pt x="73165" y="451162"/>
                      <a:pt x="17075" y="377997"/>
                      <a:pt x="12198" y="297523"/>
                    </a:cubicBezTo>
                    <a:lnTo>
                      <a:pt x="12198" y="147543"/>
                    </a:lnTo>
                    <a:lnTo>
                      <a:pt x="76822" y="119494"/>
                    </a:lnTo>
                    <a:cubicBezTo>
                      <a:pt x="76822" y="115837"/>
                      <a:pt x="75603" y="110960"/>
                      <a:pt x="75603" y="107302"/>
                    </a:cubicBezTo>
                    <a:cubicBezTo>
                      <a:pt x="75603" y="54870"/>
                      <a:pt x="118282" y="12192"/>
                      <a:pt x="171933" y="12192"/>
                    </a:cubicBezTo>
                    <a:close/>
                    <a:moveTo>
                      <a:pt x="171933" y="0"/>
                    </a:moveTo>
                    <a:cubicBezTo>
                      <a:pt x="112186" y="0"/>
                      <a:pt x="63411" y="48775"/>
                      <a:pt x="63411" y="108522"/>
                    </a:cubicBezTo>
                    <a:cubicBezTo>
                      <a:pt x="63411" y="109741"/>
                      <a:pt x="63411" y="110960"/>
                      <a:pt x="63411" y="113398"/>
                    </a:cubicBezTo>
                    <a:lnTo>
                      <a:pt x="7315" y="137789"/>
                    </a:lnTo>
                    <a:lnTo>
                      <a:pt x="0" y="139008"/>
                    </a:lnTo>
                    <a:lnTo>
                      <a:pt x="0" y="147543"/>
                    </a:lnTo>
                    <a:lnTo>
                      <a:pt x="0" y="296304"/>
                    </a:lnTo>
                    <a:lnTo>
                      <a:pt x="0" y="297523"/>
                    </a:lnTo>
                    <a:cubicBezTo>
                      <a:pt x="4877" y="382874"/>
                      <a:pt x="63411" y="459696"/>
                      <a:pt x="162173" y="508470"/>
                    </a:cubicBezTo>
                    <a:lnTo>
                      <a:pt x="165837" y="510909"/>
                    </a:lnTo>
                    <a:lnTo>
                      <a:pt x="170714" y="513347"/>
                    </a:lnTo>
                    <a:lnTo>
                      <a:pt x="175590" y="510909"/>
                    </a:lnTo>
                    <a:lnTo>
                      <a:pt x="179248" y="508470"/>
                    </a:lnTo>
                    <a:cubicBezTo>
                      <a:pt x="278016" y="459696"/>
                      <a:pt x="336544" y="382874"/>
                      <a:pt x="341421" y="297523"/>
                    </a:cubicBezTo>
                    <a:lnTo>
                      <a:pt x="341421" y="147543"/>
                    </a:lnTo>
                    <a:lnTo>
                      <a:pt x="341421" y="139008"/>
                    </a:lnTo>
                    <a:lnTo>
                      <a:pt x="334106" y="135350"/>
                    </a:lnTo>
                    <a:lnTo>
                      <a:pt x="278016" y="110960"/>
                    </a:lnTo>
                    <a:cubicBezTo>
                      <a:pt x="278016" y="109741"/>
                      <a:pt x="278016" y="108522"/>
                      <a:pt x="278016" y="106083"/>
                    </a:cubicBezTo>
                    <a:cubicBezTo>
                      <a:pt x="279235" y="48775"/>
                      <a:pt x="231680" y="0"/>
                      <a:pt x="171933" y="0"/>
                    </a:cubicBezTo>
                    <a:close/>
                  </a:path>
                </a:pathLst>
              </a:custGeom>
              <a:solidFill>
                <a:srgbClr val="FFFFFF"/>
              </a:solidFill>
              <a:ln w="6417" cap="flat">
                <a:noFill/>
                <a:prstDash val="solid"/>
                <a:miter/>
              </a:ln>
            </p:spPr>
            <p:txBody>
              <a:bodyPr rtlCol="0" anchor="ctr"/>
              <a:lstStyle/>
              <a:p>
                <a:endParaRPr lang="en-US"/>
              </a:p>
            </p:txBody>
          </p:sp>
        </p:grpSp>
        <p:grpSp>
          <p:nvGrpSpPr>
            <p:cNvPr id="34" name="Graphic 3">
              <a:extLst>
                <a:ext uri="{FF2B5EF4-FFF2-40B4-BE49-F238E27FC236}">
                  <a16:creationId xmlns:a16="http://schemas.microsoft.com/office/drawing/2014/main" id="{F8D2A431-BB61-48BD-CC76-DA193197F608}"/>
                </a:ext>
              </a:extLst>
            </p:cNvPr>
            <p:cNvGrpSpPr/>
            <p:nvPr/>
          </p:nvGrpSpPr>
          <p:grpSpPr>
            <a:xfrm>
              <a:off x="2122267" y="4403718"/>
              <a:ext cx="318249" cy="487744"/>
              <a:chOff x="2122267" y="4403718"/>
              <a:chExt cx="318249" cy="487744"/>
            </a:xfrm>
            <a:solidFill>
              <a:srgbClr val="2D5967"/>
            </a:solidFill>
          </p:grpSpPr>
          <p:sp>
            <p:nvSpPr>
              <p:cNvPr id="35" name="Freeform: Shape 34">
                <a:extLst>
                  <a:ext uri="{FF2B5EF4-FFF2-40B4-BE49-F238E27FC236}">
                    <a16:creationId xmlns:a16="http://schemas.microsoft.com/office/drawing/2014/main" id="{45F4372D-10F9-438D-31BF-A372711FA946}"/>
                  </a:ext>
                </a:extLst>
              </p:cNvPr>
              <p:cNvSpPr/>
              <p:nvPr/>
            </p:nvSpPr>
            <p:spPr>
              <a:xfrm>
                <a:off x="2122267" y="4403718"/>
                <a:ext cx="318249" cy="487744"/>
              </a:xfrm>
              <a:custGeom>
                <a:avLst/>
                <a:gdLst>
                  <a:gd name="connsiteX0" fmla="*/ 254845 w 318249"/>
                  <a:gd name="connsiteY0" fmla="*/ 107303 h 487744"/>
                  <a:gd name="connsiteX1" fmla="*/ 256064 w 318249"/>
                  <a:gd name="connsiteY1" fmla="*/ 95110 h 487744"/>
                  <a:gd name="connsiteX2" fmla="*/ 159734 w 318249"/>
                  <a:gd name="connsiteY2" fmla="*/ 0 h 487744"/>
                  <a:gd name="connsiteX3" fmla="*/ 63405 w 318249"/>
                  <a:gd name="connsiteY3" fmla="*/ 96330 h 487744"/>
                  <a:gd name="connsiteX4" fmla="*/ 64624 w 318249"/>
                  <a:gd name="connsiteY4" fmla="*/ 108522 h 487744"/>
                  <a:gd name="connsiteX5" fmla="*/ 0 w 318249"/>
                  <a:gd name="connsiteY5" fmla="*/ 135351 h 487744"/>
                  <a:gd name="connsiteX6" fmla="*/ 0 w 318249"/>
                  <a:gd name="connsiteY6" fmla="*/ 284112 h 487744"/>
                  <a:gd name="connsiteX7" fmla="*/ 154858 w 318249"/>
                  <a:gd name="connsiteY7" fmla="*/ 485306 h 487744"/>
                  <a:gd name="connsiteX8" fmla="*/ 158515 w 318249"/>
                  <a:gd name="connsiteY8" fmla="*/ 487744 h 487744"/>
                  <a:gd name="connsiteX9" fmla="*/ 162173 w 318249"/>
                  <a:gd name="connsiteY9" fmla="*/ 485306 h 487744"/>
                  <a:gd name="connsiteX10" fmla="*/ 318250 w 318249"/>
                  <a:gd name="connsiteY10" fmla="*/ 285332 h 487744"/>
                  <a:gd name="connsiteX11" fmla="*/ 318250 w 318249"/>
                  <a:gd name="connsiteY11" fmla="*/ 135351 h 487744"/>
                  <a:gd name="connsiteX12" fmla="*/ 254845 w 318249"/>
                  <a:gd name="connsiteY12" fmla="*/ 107303 h 487744"/>
                  <a:gd name="connsiteX13" fmla="*/ 81693 w 318249"/>
                  <a:gd name="connsiteY13" fmla="*/ 96330 h 487744"/>
                  <a:gd name="connsiteX14" fmla="*/ 159734 w 318249"/>
                  <a:gd name="connsiteY14" fmla="*/ 18295 h 487744"/>
                  <a:gd name="connsiteX15" fmla="*/ 237770 w 318249"/>
                  <a:gd name="connsiteY15" fmla="*/ 96330 h 487744"/>
                  <a:gd name="connsiteX16" fmla="*/ 237770 w 318249"/>
                  <a:gd name="connsiteY16" fmla="*/ 101206 h 487744"/>
                  <a:gd name="connsiteX17" fmla="*/ 159734 w 318249"/>
                  <a:gd name="connsiteY17" fmla="*/ 68282 h 487744"/>
                  <a:gd name="connsiteX18" fmla="*/ 81693 w 318249"/>
                  <a:gd name="connsiteY18" fmla="*/ 99987 h 487744"/>
                  <a:gd name="connsiteX19" fmla="*/ 81693 w 318249"/>
                  <a:gd name="connsiteY19" fmla="*/ 96330 h 487744"/>
                  <a:gd name="connsiteX20" fmla="*/ 299955 w 318249"/>
                  <a:gd name="connsiteY20" fmla="*/ 284112 h 487744"/>
                  <a:gd name="connsiteX21" fmla="*/ 158515 w 318249"/>
                  <a:gd name="connsiteY21" fmla="*/ 467011 h 487744"/>
                  <a:gd name="connsiteX22" fmla="*/ 17069 w 318249"/>
                  <a:gd name="connsiteY22" fmla="*/ 284112 h 487744"/>
                  <a:gd name="connsiteX23" fmla="*/ 17069 w 318249"/>
                  <a:gd name="connsiteY23" fmla="*/ 147543 h 487744"/>
                  <a:gd name="connsiteX24" fmla="*/ 158515 w 318249"/>
                  <a:gd name="connsiteY24" fmla="*/ 86576 h 487744"/>
                  <a:gd name="connsiteX25" fmla="*/ 299955 w 318249"/>
                  <a:gd name="connsiteY25" fmla="*/ 147543 h 487744"/>
                  <a:gd name="connsiteX26" fmla="*/ 299955 w 318249"/>
                  <a:gd name="connsiteY26" fmla="*/ 284112 h 4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8249" h="487744">
                    <a:moveTo>
                      <a:pt x="254845" y="107303"/>
                    </a:moveTo>
                    <a:cubicBezTo>
                      <a:pt x="254845" y="103645"/>
                      <a:pt x="256064" y="99987"/>
                      <a:pt x="256064" y="95110"/>
                    </a:cubicBezTo>
                    <a:cubicBezTo>
                      <a:pt x="256064" y="42678"/>
                      <a:pt x="213386" y="0"/>
                      <a:pt x="159734" y="0"/>
                    </a:cubicBezTo>
                    <a:cubicBezTo>
                      <a:pt x="106083" y="0"/>
                      <a:pt x="63405" y="42678"/>
                      <a:pt x="63405" y="96330"/>
                    </a:cubicBezTo>
                    <a:cubicBezTo>
                      <a:pt x="63405" y="99987"/>
                      <a:pt x="63405" y="104864"/>
                      <a:pt x="64624" y="108522"/>
                    </a:cubicBezTo>
                    <a:lnTo>
                      <a:pt x="0" y="135351"/>
                    </a:lnTo>
                    <a:lnTo>
                      <a:pt x="0" y="284112"/>
                    </a:lnTo>
                    <a:cubicBezTo>
                      <a:pt x="4877" y="365805"/>
                      <a:pt x="60966" y="438970"/>
                      <a:pt x="154858" y="485306"/>
                    </a:cubicBezTo>
                    <a:lnTo>
                      <a:pt x="158515" y="487744"/>
                    </a:lnTo>
                    <a:lnTo>
                      <a:pt x="162173" y="485306"/>
                    </a:lnTo>
                    <a:cubicBezTo>
                      <a:pt x="257283" y="438970"/>
                      <a:pt x="314592" y="365805"/>
                      <a:pt x="318250" y="285332"/>
                    </a:cubicBezTo>
                    <a:lnTo>
                      <a:pt x="318250" y="135351"/>
                    </a:lnTo>
                    <a:lnTo>
                      <a:pt x="254845" y="107303"/>
                    </a:lnTo>
                    <a:close/>
                    <a:moveTo>
                      <a:pt x="81693" y="96330"/>
                    </a:moveTo>
                    <a:cubicBezTo>
                      <a:pt x="81693" y="53651"/>
                      <a:pt x="117056" y="18295"/>
                      <a:pt x="159734" y="18295"/>
                    </a:cubicBezTo>
                    <a:cubicBezTo>
                      <a:pt x="202413" y="18295"/>
                      <a:pt x="237770" y="53651"/>
                      <a:pt x="237770" y="96330"/>
                    </a:cubicBezTo>
                    <a:cubicBezTo>
                      <a:pt x="237770" y="97549"/>
                      <a:pt x="237770" y="98768"/>
                      <a:pt x="237770" y="101206"/>
                    </a:cubicBezTo>
                    <a:lnTo>
                      <a:pt x="159734" y="68282"/>
                    </a:lnTo>
                    <a:lnTo>
                      <a:pt x="81693" y="99987"/>
                    </a:lnTo>
                    <a:cubicBezTo>
                      <a:pt x="81693" y="98768"/>
                      <a:pt x="81693" y="97549"/>
                      <a:pt x="81693" y="96330"/>
                    </a:cubicBezTo>
                    <a:close/>
                    <a:moveTo>
                      <a:pt x="299955" y="284112"/>
                    </a:moveTo>
                    <a:cubicBezTo>
                      <a:pt x="295078" y="357271"/>
                      <a:pt x="243866" y="423114"/>
                      <a:pt x="158515" y="467011"/>
                    </a:cubicBezTo>
                    <a:cubicBezTo>
                      <a:pt x="73158" y="423114"/>
                      <a:pt x="21945" y="356052"/>
                      <a:pt x="17069" y="284112"/>
                    </a:cubicBezTo>
                    <a:lnTo>
                      <a:pt x="17069" y="147543"/>
                    </a:lnTo>
                    <a:lnTo>
                      <a:pt x="158515" y="86576"/>
                    </a:lnTo>
                    <a:lnTo>
                      <a:pt x="299955" y="147543"/>
                    </a:lnTo>
                    <a:lnTo>
                      <a:pt x="299955" y="284112"/>
                    </a:lnTo>
                    <a:close/>
                  </a:path>
                </a:pathLst>
              </a:custGeom>
              <a:solidFill>
                <a:srgbClr val="2D5967"/>
              </a:solidFill>
              <a:ln w="6417"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0FC75B3-EA82-04AC-B0AC-A673724DAE1D}"/>
                  </a:ext>
                </a:extLst>
              </p:cNvPr>
              <p:cNvSpPr/>
              <p:nvPr/>
            </p:nvSpPr>
            <p:spPr>
              <a:xfrm>
                <a:off x="2249077" y="4609788"/>
                <a:ext cx="64623" cy="125596"/>
              </a:xfrm>
              <a:custGeom>
                <a:avLst/>
                <a:gdLst>
                  <a:gd name="connsiteX0" fmla="*/ 0 w 64623"/>
                  <a:gd name="connsiteY0" fmla="*/ 32925 h 125596"/>
                  <a:gd name="connsiteX1" fmla="*/ 18288 w 64623"/>
                  <a:gd name="connsiteY1" fmla="*/ 60966 h 125596"/>
                  <a:gd name="connsiteX2" fmla="*/ 23165 w 64623"/>
                  <a:gd name="connsiteY2" fmla="*/ 63405 h 125596"/>
                  <a:gd name="connsiteX3" fmla="*/ 14630 w 64623"/>
                  <a:gd name="connsiteY3" fmla="*/ 125597 h 125596"/>
                  <a:gd name="connsiteX4" fmla="*/ 49994 w 64623"/>
                  <a:gd name="connsiteY4" fmla="*/ 125597 h 125596"/>
                  <a:gd name="connsiteX5" fmla="*/ 41459 w 64623"/>
                  <a:gd name="connsiteY5" fmla="*/ 63405 h 125596"/>
                  <a:gd name="connsiteX6" fmla="*/ 42678 w 64623"/>
                  <a:gd name="connsiteY6" fmla="*/ 62185 h 125596"/>
                  <a:gd name="connsiteX7" fmla="*/ 64624 w 64623"/>
                  <a:gd name="connsiteY7" fmla="*/ 31705 h 125596"/>
                  <a:gd name="connsiteX8" fmla="*/ 32925 w 64623"/>
                  <a:gd name="connsiteY8" fmla="*/ 0 h 125596"/>
                  <a:gd name="connsiteX9" fmla="*/ 0 w 64623"/>
                  <a:gd name="connsiteY9" fmla="*/ 32925 h 12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23" h="125596">
                    <a:moveTo>
                      <a:pt x="0" y="32925"/>
                    </a:moveTo>
                    <a:cubicBezTo>
                      <a:pt x="0" y="45117"/>
                      <a:pt x="7315" y="56090"/>
                      <a:pt x="18288" y="60966"/>
                    </a:cubicBezTo>
                    <a:lnTo>
                      <a:pt x="23165" y="63405"/>
                    </a:lnTo>
                    <a:lnTo>
                      <a:pt x="14630" y="125597"/>
                    </a:lnTo>
                    <a:lnTo>
                      <a:pt x="49994" y="125597"/>
                    </a:lnTo>
                    <a:lnTo>
                      <a:pt x="41459" y="63405"/>
                    </a:lnTo>
                    <a:lnTo>
                      <a:pt x="42678" y="62185"/>
                    </a:lnTo>
                    <a:cubicBezTo>
                      <a:pt x="54870" y="57309"/>
                      <a:pt x="64624" y="46336"/>
                      <a:pt x="64624" y="31705"/>
                    </a:cubicBezTo>
                    <a:cubicBezTo>
                      <a:pt x="64624" y="14630"/>
                      <a:pt x="49994" y="0"/>
                      <a:pt x="32925" y="0"/>
                    </a:cubicBezTo>
                    <a:cubicBezTo>
                      <a:pt x="15850" y="0"/>
                      <a:pt x="0" y="15850"/>
                      <a:pt x="0" y="32925"/>
                    </a:cubicBezTo>
                    <a:close/>
                  </a:path>
                </a:pathLst>
              </a:custGeom>
              <a:solidFill>
                <a:srgbClr val="2D5967"/>
              </a:solidFill>
              <a:ln w="6417" cap="flat">
                <a:noFill/>
                <a:prstDash val="solid"/>
                <a:miter/>
              </a:ln>
            </p:spPr>
            <p:txBody>
              <a:bodyPr rtlCol="0" anchor="ctr"/>
              <a:lstStyle/>
              <a:p>
                <a:endParaRPr lang="en-US"/>
              </a:p>
            </p:txBody>
          </p:sp>
        </p:grpSp>
      </p:grpSp>
      <p:grpSp>
        <p:nvGrpSpPr>
          <p:cNvPr id="39" name="Graphic 3">
            <a:extLst>
              <a:ext uri="{FF2B5EF4-FFF2-40B4-BE49-F238E27FC236}">
                <a16:creationId xmlns:a16="http://schemas.microsoft.com/office/drawing/2014/main" id="{EA3B7644-6259-43B9-9429-1111CF2FB771}"/>
              </a:ext>
            </a:extLst>
          </p:cNvPr>
          <p:cNvGrpSpPr/>
          <p:nvPr/>
        </p:nvGrpSpPr>
        <p:grpSpPr>
          <a:xfrm>
            <a:off x="6526701" y="3687134"/>
            <a:ext cx="265838" cy="399705"/>
            <a:chOff x="2110069" y="4391526"/>
            <a:chExt cx="341420" cy="513347"/>
          </a:xfrm>
        </p:grpSpPr>
        <p:grpSp>
          <p:nvGrpSpPr>
            <p:cNvPr id="40" name="Graphic 3">
              <a:extLst>
                <a:ext uri="{FF2B5EF4-FFF2-40B4-BE49-F238E27FC236}">
                  <a16:creationId xmlns:a16="http://schemas.microsoft.com/office/drawing/2014/main" id="{BA66285A-EAAE-F3DB-E32F-A61FE2EDA5E0}"/>
                </a:ext>
              </a:extLst>
            </p:cNvPr>
            <p:cNvGrpSpPr/>
            <p:nvPr/>
          </p:nvGrpSpPr>
          <p:grpSpPr>
            <a:xfrm>
              <a:off x="2110069" y="4391526"/>
              <a:ext cx="341420" cy="513347"/>
              <a:chOff x="2110069" y="4391526"/>
              <a:chExt cx="341420" cy="513347"/>
            </a:xfrm>
            <a:solidFill>
              <a:srgbClr val="FFFFFF"/>
            </a:solidFill>
          </p:grpSpPr>
          <p:sp>
            <p:nvSpPr>
              <p:cNvPr id="44" name="Freeform: Shape 43">
                <a:extLst>
                  <a:ext uri="{FF2B5EF4-FFF2-40B4-BE49-F238E27FC236}">
                    <a16:creationId xmlns:a16="http://schemas.microsoft.com/office/drawing/2014/main" id="{57B06792-54E2-995B-44B2-C2CE0F737BE1}"/>
                  </a:ext>
                </a:extLst>
              </p:cNvPr>
              <p:cNvSpPr/>
              <p:nvPr/>
            </p:nvSpPr>
            <p:spPr>
              <a:xfrm>
                <a:off x="2116171" y="4397622"/>
                <a:ext cx="331660" cy="501155"/>
              </a:xfrm>
              <a:custGeom>
                <a:avLst/>
                <a:gdLst>
                  <a:gd name="connsiteX0" fmla="*/ 158515 w 331660"/>
                  <a:gd name="connsiteY0" fmla="*/ 497498 h 501155"/>
                  <a:gd name="connsiteX1" fmla="*/ 0 w 331660"/>
                  <a:gd name="connsiteY1" fmla="*/ 291427 h 501155"/>
                  <a:gd name="connsiteX2" fmla="*/ 0 w 331660"/>
                  <a:gd name="connsiteY2" fmla="*/ 137789 h 501155"/>
                  <a:gd name="connsiteX3" fmla="*/ 63405 w 331660"/>
                  <a:gd name="connsiteY3" fmla="*/ 110960 h 501155"/>
                  <a:gd name="connsiteX4" fmla="*/ 63405 w 331660"/>
                  <a:gd name="connsiteY4" fmla="*/ 102425 h 501155"/>
                  <a:gd name="connsiteX5" fmla="*/ 165831 w 331660"/>
                  <a:gd name="connsiteY5" fmla="*/ 0 h 501155"/>
                  <a:gd name="connsiteX6" fmla="*/ 268256 w 331660"/>
                  <a:gd name="connsiteY6" fmla="*/ 102425 h 501155"/>
                  <a:gd name="connsiteX7" fmla="*/ 268256 w 331660"/>
                  <a:gd name="connsiteY7" fmla="*/ 110960 h 501155"/>
                  <a:gd name="connsiteX8" fmla="*/ 331661 w 331660"/>
                  <a:gd name="connsiteY8" fmla="*/ 137789 h 501155"/>
                  <a:gd name="connsiteX9" fmla="*/ 331661 w 331660"/>
                  <a:gd name="connsiteY9" fmla="*/ 291427 h 501155"/>
                  <a:gd name="connsiteX10" fmla="*/ 173146 w 331660"/>
                  <a:gd name="connsiteY10" fmla="*/ 497498 h 501155"/>
                  <a:gd name="connsiteX11" fmla="*/ 165831 w 331660"/>
                  <a:gd name="connsiteY11" fmla="*/ 501155 h 501155"/>
                  <a:gd name="connsiteX12" fmla="*/ 158515 w 331660"/>
                  <a:gd name="connsiteY12" fmla="*/ 497498 h 5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1660" h="501155">
                    <a:moveTo>
                      <a:pt x="158515" y="497498"/>
                    </a:moveTo>
                    <a:cubicBezTo>
                      <a:pt x="62186" y="449942"/>
                      <a:pt x="4877" y="374339"/>
                      <a:pt x="0" y="291427"/>
                    </a:cubicBezTo>
                    <a:lnTo>
                      <a:pt x="0" y="137789"/>
                    </a:lnTo>
                    <a:lnTo>
                      <a:pt x="63405" y="110960"/>
                    </a:lnTo>
                    <a:cubicBezTo>
                      <a:pt x="63405" y="108522"/>
                      <a:pt x="63405" y="106083"/>
                      <a:pt x="63405" y="102425"/>
                    </a:cubicBezTo>
                    <a:cubicBezTo>
                      <a:pt x="63405" y="46336"/>
                      <a:pt x="108522" y="0"/>
                      <a:pt x="165831" y="0"/>
                    </a:cubicBezTo>
                    <a:cubicBezTo>
                      <a:pt x="223139" y="0"/>
                      <a:pt x="268256" y="46336"/>
                      <a:pt x="268256" y="102425"/>
                    </a:cubicBezTo>
                    <a:cubicBezTo>
                      <a:pt x="268256" y="104864"/>
                      <a:pt x="268256" y="107302"/>
                      <a:pt x="268256" y="110960"/>
                    </a:cubicBezTo>
                    <a:lnTo>
                      <a:pt x="331661" y="137789"/>
                    </a:lnTo>
                    <a:lnTo>
                      <a:pt x="331661" y="291427"/>
                    </a:lnTo>
                    <a:cubicBezTo>
                      <a:pt x="326784" y="374339"/>
                      <a:pt x="269475" y="449942"/>
                      <a:pt x="173146" y="497498"/>
                    </a:cubicBezTo>
                    <a:lnTo>
                      <a:pt x="165831" y="501155"/>
                    </a:lnTo>
                    <a:lnTo>
                      <a:pt x="158515" y="497498"/>
                    </a:lnTo>
                    <a:close/>
                  </a:path>
                </a:pathLst>
              </a:custGeom>
              <a:solidFill>
                <a:srgbClr val="FFFFFF"/>
              </a:solidFill>
              <a:ln w="6417"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79A752DF-AD20-B505-8D15-FFFCE21E57EB}"/>
                  </a:ext>
                </a:extLst>
              </p:cNvPr>
              <p:cNvSpPr/>
              <p:nvPr/>
            </p:nvSpPr>
            <p:spPr>
              <a:xfrm>
                <a:off x="2110069" y="4391526"/>
                <a:ext cx="341420" cy="513347"/>
              </a:xfrm>
              <a:custGeom>
                <a:avLst/>
                <a:gdLst>
                  <a:gd name="connsiteX0" fmla="*/ 171933 w 341420"/>
                  <a:gd name="connsiteY0" fmla="*/ 12192 h 513347"/>
                  <a:gd name="connsiteX1" fmla="*/ 268263 w 341420"/>
                  <a:gd name="connsiteY1" fmla="*/ 108522 h 513347"/>
                  <a:gd name="connsiteX2" fmla="*/ 267043 w 341420"/>
                  <a:gd name="connsiteY2" fmla="*/ 120714 h 513347"/>
                  <a:gd name="connsiteX3" fmla="*/ 331667 w 341420"/>
                  <a:gd name="connsiteY3" fmla="*/ 148762 h 513347"/>
                  <a:gd name="connsiteX4" fmla="*/ 331667 w 341420"/>
                  <a:gd name="connsiteY4" fmla="*/ 298743 h 513347"/>
                  <a:gd name="connsiteX5" fmla="*/ 176810 w 341420"/>
                  <a:gd name="connsiteY5" fmla="*/ 499936 h 513347"/>
                  <a:gd name="connsiteX6" fmla="*/ 171933 w 341420"/>
                  <a:gd name="connsiteY6" fmla="*/ 499936 h 513347"/>
                  <a:gd name="connsiteX7" fmla="*/ 168275 w 341420"/>
                  <a:gd name="connsiteY7" fmla="*/ 497498 h 513347"/>
                  <a:gd name="connsiteX8" fmla="*/ 12198 w 341420"/>
                  <a:gd name="connsiteY8" fmla="*/ 297523 h 513347"/>
                  <a:gd name="connsiteX9" fmla="*/ 12198 w 341420"/>
                  <a:gd name="connsiteY9" fmla="*/ 147543 h 513347"/>
                  <a:gd name="connsiteX10" fmla="*/ 76822 w 341420"/>
                  <a:gd name="connsiteY10" fmla="*/ 119494 h 513347"/>
                  <a:gd name="connsiteX11" fmla="*/ 75603 w 341420"/>
                  <a:gd name="connsiteY11" fmla="*/ 107302 h 513347"/>
                  <a:gd name="connsiteX12" fmla="*/ 171933 w 341420"/>
                  <a:gd name="connsiteY12" fmla="*/ 12192 h 513347"/>
                  <a:gd name="connsiteX13" fmla="*/ 171933 w 341420"/>
                  <a:gd name="connsiteY13" fmla="*/ 0 h 513347"/>
                  <a:gd name="connsiteX14" fmla="*/ 63411 w 341420"/>
                  <a:gd name="connsiteY14" fmla="*/ 108522 h 513347"/>
                  <a:gd name="connsiteX15" fmla="*/ 63411 w 341420"/>
                  <a:gd name="connsiteY15" fmla="*/ 113398 h 513347"/>
                  <a:gd name="connsiteX16" fmla="*/ 7315 w 341420"/>
                  <a:gd name="connsiteY16" fmla="*/ 137789 h 513347"/>
                  <a:gd name="connsiteX17" fmla="*/ 0 w 341420"/>
                  <a:gd name="connsiteY17" fmla="*/ 139008 h 513347"/>
                  <a:gd name="connsiteX18" fmla="*/ 0 w 341420"/>
                  <a:gd name="connsiteY18" fmla="*/ 147543 h 513347"/>
                  <a:gd name="connsiteX19" fmla="*/ 0 w 341420"/>
                  <a:gd name="connsiteY19" fmla="*/ 296304 h 513347"/>
                  <a:gd name="connsiteX20" fmla="*/ 0 w 341420"/>
                  <a:gd name="connsiteY20" fmla="*/ 297523 h 513347"/>
                  <a:gd name="connsiteX21" fmla="*/ 162173 w 341420"/>
                  <a:gd name="connsiteY21" fmla="*/ 508470 h 513347"/>
                  <a:gd name="connsiteX22" fmla="*/ 165837 w 341420"/>
                  <a:gd name="connsiteY22" fmla="*/ 510909 h 513347"/>
                  <a:gd name="connsiteX23" fmla="*/ 170714 w 341420"/>
                  <a:gd name="connsiteY23" fmla="*/ 513347 h 513347"/>
                  <a:gd name="connsiteX24" fmla="*/ 175590 w 341420"/>
                  <a:gd name="connsiteY24" fmla="*/ 510909 h 513347"/>
                  <a:gd name="connsiteX25" fmla="*/ 179248 w 341420"/>
                  <a:gd name="connsiteY25" fmla="*/ 508470 h 513347"/>
                  <a:gd name="connsiteX26" fmla="*/ 341421 w 341420"/>
                  <a:gd name="connsiteY26" fmla="*/ 297523 h 513347"/>
                  <a:gd name="connsiteX27" fmla="*/ 341421 w 341420"/>
                  <a:gd name="connsiteY27" fmla="*/ 147543 h 513347"/>
                  <a:gd name="connsiteX28" fmla="*/ 341421 w 341420"/>
                  <a:gd name="connsiteY28" fmla="*/ 139008 h 513347"/>
                  <a:gd name="connsiteX29" fmla="*/ 334106 w 341420"/>
                  <a:gd name="connsiteY29" fmla="*/ 135350 h 513347"/>
                  <a:gd name="connsiteX30" fmla="*/ 278016 w 341420"/>
                  <a:gd name="connsiteY30" fmla="*/ 110960 h 513347"/>
                  <a:gd name="connsiteX31" fmla="*/ 278016 w 341420"/>
                  <a:gd name="connsiteY31" fmla="*/ 106083 h 513347"/>
                  <a:gd name="connsiteX32" fmla="*/ 171933 w 341420"/>
                  <a:gd name="connsiteY32"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1420" h="513347">
                    <a:moveTo>
                      <a:pt x="171933" y="12192"/>
                    </a:moveTo>
                    <a:cubicBezTo>
                      <a:pt x="224365" y="12192"/>
                      <a:pt x="268263" y="54870"/>
                      <a:pt x="268263" y="108522"/>
                    </a:cubicBezTo>
                    <a:cubicBezTo>
                      <a:pt x="268263" y="112179"/>
                      <a:pt x="268263" y="117056"/>
                      <a:pt x="267043" y="120714"/>
                    </a:cubicBezTo>
                    <a:lnTo>
                      <a:pt x="331667" y="148762"/>
                    </a:lnTo>
                    <a:lnTo>
                      <a:pt x="331667" y="298743"/>
                    </a:lnTo>
                    <a:cubicBezTo>
                      <a:pt x="326791" y="379216"/>
                      <a:pt x="270701" y="452381"/>
                      <a:pt x="176810" y="499936"/>
                    </a:cubicBezTo>
                    <a:lnTo>
                      <a:pt x="171933" y="499936"/>
                    </a:lnTo>
                    <a:lnTo>
                      <a:pt x="168275" y="497498"/>
                    </a:lnTo>
                    <a:cubicBezTo>
                      <a:pt x="73165" y="451162"/>
                      <a:pt x="17075" y="377997"/>
                      <a:pt x="12198" y="297523"/>
                    </a:cubicBezTo>
                    <a:lnTo>
                      <a:pt x="12198" y="147543"/>
                    </a:lnTo>
                    <a:lnTo>
                      <a:pt x="76822" y="119494"/>
                    </a:lnTo>
                    <a:cubicBezTo>
                      <a:pt x="76822" y="115837"/>
                      <a:pt x="75603" y="110960"/>
                      <a:pt x="75603" y="107302"/>
                    </a:cubicBezTo>
                    <a:cubicBezTo>
                      <a:pt x="75603" y="54870"/>
                      <a:pt x="118282" y="12192"/>
                      <a:pt x="171933" y="12192"/>
                    </a:cubicBezTo>
                    <a:close/>
                    <a:moveTo>
                      <a:pt x="171933" y="0"/>
                    </a:moveTo>
                    <a:cubicBezTo>
                      <a:pt x="112186" y="0"/>
                      <a:pt x="63411" y="48775"/>
                      <a:pt x="63411" y="108522"/>
                    </a:cubicBezTo>
                    <a:cubicBezTo>
                      <a:pt x="63411" y="109741"/>
                      <a:pt x="63411" y="110960"/>
                      <a:pt x="63411" y="113398"/>
                    </a:cubicBezTo>
                    <a:lnTo>
                      <a:pt x="7315" y="137789"/>
                    </a:lnTo>
                    <a:lnTo>
                      <a:pt x="0" y="139008"/>
                    </a:lnTo>
                    <a:lnTo>
                      <a:pt x="0" y="147543"/>
                    </a:lnTo>
                    <a:lnTo>
                      <a:pt x="0" y="296304"/>
                    </a:lnTo>
                    <a:lnTo>
                      <a:pt x="0" y="297523"/>
                    </a:lnTo>
                    <a:cubicBezTo>
                      <a:pt x="4877" y="382874"/>
                      <a:pt x="63411" y="459696"/>
                      <a:pt x="162173" y="508470"/>
                    </a:cubicBezTo>
                    <a:lnTo>
                      <a:pt x="165837" y="510909"/>
                    </a:lnTo>
                    <a:lnTo>
                      <a:pt x="170714" y="513347"/>
                    </a:lnTo>
                    <a:lnTo>
                      <a:pt x="175590" y="510909"/>
                    </a:lnTo>
                    <a:lnTo>
                      <a:pt x="179248" y="508470"/>
                    </a:lnTo>
                    <a:cubicBezTo>
                      <a:pt x="278016" y="459696"/>
                      <a:pt x="336544" y="382874"/>
                      <a:pt x="341421" y="297523"/>
                    </a:cubicBezTo>
                    <a:lnTo>
                      <a:pt x="341421" y="147543"/>
                    </a:lnTo>
                    <a:lnTo>
                      <a:pt x="341421" y="139008"/>
                    </a:lnTo>
                    <a:lnTo>
                      <a:pt x="334106" y="135350"/>
                    </a:lnTo>
                    <a:lnTo>
                      <a:pt x="278016" y="110960"/>
                    </a:lnTo>
                    <a:cubicBezTo>
                      <a:pt x="278016" y="109741"/>
                      <a:pt x="278016" y="108522"/>
                      <a:pt x="278016" y="106083"/>
                    </a:cubicBezTo>
                    <a:cubicBezTo>
                      <a:pt x="279235" y="48775"/>
                      <a:pt x="231680" y="0"/>
                      <a:pt x="171933" y="0"/>
                    </a:cubicBezTo>
                    <a:close/>
                  </a:path>
                </a:pathLst>
              </a:custGeom>
              <a:solidFill>
                <a:srgbClr val="FFFFFF"/>
              </a:solidFill>
              <a:ln w="6417" cap="flat">
                <a:noFill/>
                <a:prstDash val="solid"/>
                <a:miter/>
              </a:ln>
            </p:spPr>
            <p:txBody>
              <a:bodyPr rtlCol="0" anchor="ctr"/>
              <a:lstStyle/>
              <a:p>
                <a:endParaRPr lang="en-US"/>
              </a:p>
            </p:txBody>
          </p:sp>
        </p:grpSp>
        <p:grpSp>
          <p:nvGrpSpPr>
            <p:cNvPr id="41" name="Graphic 3">
              <a:extLst>
                <a:ext uri="{FF2B5EF4-FFF2-40B4-BE49-F238E27FC236}">
                  <a16:creationId xmlns:a16="http://schemas.microsoft.com/office/drawing/2014/main" id="{F4008DF3-D664-8E72-97AF-5A120D24C680}"/>
                </a:ext>
              </a:extLst>
            </p:cNvPr>
            <p:cNvGrpSpPr/>
            <p:nvPr/>
          </p:nvGrpSpPr>
          <p:grpSpPr>
            <a:xfrm>
              <a:off x="2122267" y="4403718"/>
              <a:ext cx="318249" cy="487744"/>
              <a:chOff x="2122267" y="4403718"/>
              <a:chExt cx="318249" cy="487744"/>
            </a:xfrm>
            <a:solidFill>
              <a:srgbClr val="2D5967"/>
            </a:solidFill>
          </p:grpSpPr>
          <p:sp>
            <p:nvSpPr>
              <p:cNvPr id="42" name="Freeform: Shape 41">
                <a:extLst>
                  <a:ext uri="{FF2B5EF4-FFF2-40B4-BE49-F238E27FC236}">
                    <a16:creationId xmlns:a16="http://schemas.microsoft.com/office/drawing/2014/main" id="{59A16356-D0CD-356F-2030-D00545F43299}"/>
                  </a:ext>
                </a:extLst>
              </p:cNvPr>
              <p:cNvSpPr/>
              <p:nvPr/>
            </p:nvSpPr>
            <p:spPr>
              <a:xfrm>
                <a:off x="2122267" y="4403718"/>
                <a:ext cx="318249" cy="487744"/>
              </a:xfrm>
              <a:custGeom>
                <a:avLst/>
                <a:gdLst>
                  <a:gd name="connsiteX0" fmla="*/ 254845 w 318249"/>
                  <a:gd name="connsiteY0" fmla="*/ 107303 h 487744"/>
                  <a:gd name="connsiteX1" fmla="*/ 256064 w 318249"/>
                  <a:gd name="connsiteY1" fmla="*/ 95110 h 487744"/>
                  <a:gd name="connsiteX2" fmla="*/ 159734 w 318249"/>
                  <a:gd name="connsiteY2" fmla="*/ 0 h 487744"/>
                  <a:gd name="connsiteX3" fmla="*/ 63405 w 318249"/>
                  <a:gd name="connsiteY3" fmla="*/ 96330 h 487744"/>
                  <a:gd name="connsiteX4" fmla="*/ 64624 w 318249"/>
                  <a:gd name="connsiteY4" fmla="*/ 108522 h 487744"/>
                  <a:gd name="connsiteX5" fmla="*/ 0 w 318249"/>
                  <a:gd name="connsiteY5" fmla="*/ 135351 h 487744"/>
                  <a:gd name="connsiteX6" fmla="*/ 0 w 318249"/>
                  <a:gd name="connsiteY6" fmla="*/ 284112 h 487744"/>
                  <a:gd name="connsiteX7" fmla="*/ 154858 w 318249"/>
                  <a:gd name="connsiteY7" fmla="*/ 485306 h 487744"/>
                  <a:gd name="connsiteX8" fmla="*/ 158515 w 318249"/>
                  <a:gd name="connsiteY8" fmla="*/ 487744 h 487744"/>
                  <a:gd name="connsiteX9" fmla="*/ 162173 w 318249"/>
                  <a:gd name="connsiteY9" fmla="*/ 485306 h 487744"/>
                  <a:gd name="connsiteX10" fmla="*/ 318250 w 318249"/>
                  <a:gd name="connsiteY10" fmla="*/ 285332 h 487744"/>
                  <a:gd name="connsiteX11" fmla="*/ 318250 w 318249"/>
                  <a:gd name="connsiteY11" fmla="*/ 135351 h 487744"/>
                  <a:gd name="connsiteX12" fmla="*/ 254845 w 318249"/>
                  <a:gd name="connsiteY12" fmla="*/ 107303 h 487744"/>
                  <a:gd name="connsiteX13" fmla="*/ 81693 w 318249"/>
                  <a:gd name="connsiteY13" fmla="*/ 96330 h 487744"/>
                  <a:gd name="connsiteX14" fmla="*/ 159734 w 318249"/>
                  <a:gd name="connsiteY14" fmla="*/ 18295 h 487744"/>
                  <a:gd name="connsiteX15" fmla="*/ 237770 w 318249"/>
                  <a:gd name="connsiteY15" fmla="*/ 96330 h 487744"/>
                  <a:gd name="connsiteX16" fmla="*/ 237770 w 318249"/>
                  <a:gd name="connsiteY16" fmla="*/ 101206 h 487744"/>
                  <a:gd name="connsiteX17" fmla="*/ 159734 w 318249"/>
                  <a:gd name="connsiteY17" fmla="*/ 68282 h 487744"/>
                  <a:gd name="connsiteX18" fmla="*/ 81693 w 318249"/>
                  <a:gd name="connsiteY18" fmla="*/ 99987 h 487744"/>
                  <a:gd name="connsiteX19" fmla="*/ 81693 w 318249"/>
                  <a:gd name="connsiteY19" fmla="*/ 96330 h 487744"/>
                  <a:gd name="connsiteX20" fmla="*/ 299955 w 318249"/>
                  <a:gd name="connsiteY20" fmla="*/ 284112 h 487744"/>
                  <a:gd name="connsiteX21" fmla="*/ 158515 w 318249"/>
                  <a:gd name="connsiteY21" fmla="*/ 467011 h 487744"/>
                  <a:gd name="connsiteX22" fmla="*/ 17069 w 318249"/>
                  <a:gd name="connsiteY22" fmla="*/ 284112 h 487744"/>
                  <a:gd name="connsiteX23" fmla="*/ 17069 w 318249"/>
                  <a:gd name="connsiteY23" fmla="*/ 147543 h 487744"/>
                  <a:gd name="connsiteX24" fmla="*/ 158515 w 318249"/>
                  <a:gd name="connsiteY24" fmla="*/ 86576 h 487744"/>
                  <a:gd name="connsiteX25" fmla="*/ 299955 w 318249"/>
                  <a:gd name="connsiteY25" fmla="*/ 147543 h 487744"/>
                  <a:gd name="connsiteX26" fmla="*/ 299955 w 318249"/>
                  <a:gd name="connsiteY26" fmla="*/ 284112 h 4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8249" h="487744">
                    <a:moveTo>
                      <a:pt x="254845" y="107303"/>
                    </a:moveTo>
                    <a:cubicBezTo>
                      <a:pt x="254845" y="103645"/>
                      <a:pt x="256064" y="99987"/>
                      <a:pt x="256064" y="95110"/>
                    </a:cubicBezTo>
                    <a:cubicBezTo>
                      <a:pt x="256064" y="42678"/>
                      <a:pt x="213386" y="0"/>
                      <a:pt x="159734" y="0"/>
                    </a:cubicBezTo>
                    <a:cubicBezTo>
                      <a:pt x="106083" y="0"/>
                      <a:pt x="63405" y="42678"/>
                      <a:pt x="63405" y="96330"/>
                    </a:cubicBezTo>
                    <a:cubicBezTo>
                      <a:pt x="63405" y="99987"/>
                      <a:pt x="63405" y="104864"/>
                      <a:pt x="64624" y="108522"/>
                    </a:cubicBezTo>
                    <a:lnTo>
                      <a:pt x="0" y="135351"/>
                    </a:lnTo>
                    <a:lnTo>
                      <a:pt x="0" y="284112"/>
                    </a:lnTo>
                    <a:cubicBezTo>
                      <a:pt x="4877" y="365805"/>
                      <a:pt x="60966" y="438970"/>
                      <a:pt x="154858" y="485306"/>
                    </a:cubicBezTo>
                    <a:lnTo>
                      <a:pt x="158515" y="487744"/>
                    </a:lnTo>
                    <a:lnTo>
                      <a:pt x="162173" y="485306"/>
                    </a:lnTo>
                    <a:cubicBezTo>
                      <a:pt x="257283" y="438970"/>
                      <a:pt x="314592" y="365805"/>
                      <a:pt x="318250" y="285332"/>
                    </a:cubicBezTo>
                    <a:lnTo>
                      <a:pt x="318250" y="135351"/>
                    </a:lnTo>
                    <a:lnTo>
                      <a:pt x="254845" y="107303"/>
                    </a:lnTo>
                    <a:close/>
                    <a:moveTo>
                      <a:pt x="81693" y="96330"/>
                    </a:moveTo>
                    <a:cubicBezTo>
                      <a:pt x="81693" y="53651"/>
                      <a:pt x="117056" y="18295"/>
                      <a:pt x="159734" y="18295"/>
                    </a:cubicBezTo>
                    <a:cubicBezTo>
                      <a:pt x="202413" y="18295"/>
                      <a:pt x="237770" y="53651"/>
                      <a:pt x="237770" y="96330"/>
                    </a:cubicBezTo>
                    <a:cubicBezTo>
                      <a:pt x="237770" y="97549"/>
                      <a:pt x="237770" y="98768"/>
                      <a:pt x="237770" y="101206"/>
                    </a:cubicBezTo>
                    <a:lnTo>
                      <a:pt x="159734" y="68282"/>
                    </a:lnTo>
                    <a:lnTo>
                      <a:pt x="81693" y="99987"/>
                    </a:lnTo>
                    <a:cubicBezTo>
                      <a:pt x="81693" y="98768"/>
                      <a:pt x="81693" y="97549"/>
                      <a:pt x="81693" y="96330"/>
                    </a:cubicBezTo>
                    <a:close/>
                    <a:moveTo>
                      <a:pt x="299955" y="284112"/>
                    </a:moveTo>
                    <a:cubicBezTo>
                      <a:pt x="295078" y="357271"/>
                      <a:pt x="243866" y="423114"/>
                      <a:pt x="158515" y="467011"/>
                    </a:cubicBezTo>
                    <a:cubicBezTo>
                      <a:pt x="73158" y="423114"/>
                      <a:pt x="21945" y="356052"/>
                      <a:pt x="17069" y="284112"/>
                    </a:cubicBezTo>
                    <a:lnTo>
                      <a:pt x="17069" y="147543"/>
                    </a:lnTo>
                    <a:lnTo>
                      <a:pt x="158515" y="86576"/>
                    </a:lnTo>
                    <a:lnTo>
                      <a:pt x="299955" y="147543"/>
                    </a:lnTo>
                    <a:lnTo>
                      <a:pt x="299955" y="284112"/>
                    </a:lnTo>
                    <a:close/>
                  </a:path>
                </a:pathLst>
              </a:custGeom>
              <a:solidFill>
                <a:srgbClr val="2D5967"/>
              </a:solidFill>
              <a:ln w="6417"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204E507-387C-483C-F8BC-5F26E85A3692}"/>
                  </a:ext>
                </a:extLst>
              </p:cNvPr>
              <p:cNvSpPr/>
              <p:nvPr/>
            </p:nvSpPr>
            <p:spPr>
              <a:xfrm>
                <a:off x="2249077" y="4609788"/>
                <a:ext cx="64623" cy="125596"/>
              </a:xfrm>
              <a:custGeom>
                <a:avLst/>
                <a:gdLst>
                  <a:gd name="connsiteX0" fmla="*/ 0 w 64623"/>
                  <a:gd name="connsiteY0" fmla="*/ 32925 h 125596"/>
                  <a:gd name="connsiteX1" fmla="*/ 18288 w 64623"/>
                  <a:gd name="connsiteY1" fmla="*/ 60966 h 125596"/>
                  <a:gd name="connsiteX2" fmla="*/ 23165 w 64623"/>
                  <a:gd name="connsiteY2" fmla="*/ 63405 h 125596"/>
                  <a:gd name="connsiteX3" fmla="*/ 14630 w 64623"/>
                  <a:gd name="connsiteY3" fmla="*/ 125597 h 125596"/>
                  <a:gd name="connsiteX4" fmla="*/ 49994 w 64623"/>
                  <a:gd name="connsiteY4" fmla="*/ 125597 h 125596"/>
                  <a:gd name="connsiteX5" fmla="*/ 41459 w 64623"/>
                  <a:gd name="connsiteY5" fmla="*/ 63405 h 125596"/>
                  <a:gd name="connsiteX6" fmla="*/ 42678 w 64623"/>
                  <a:gd name="connsiteY6" fmla="*/ 62185 h 125596"/>
                  <a:gd name="connsiteX7" fmla="*/ 64624 w 64623"/>
                  <a:gd name="connsiteY7" fmla="*/ 31705 h 125596"/>
                  <a:gd name="connsiteX8" fmla="*/ 32925 w 64623"/>
                  <a:gd name="connsiteY8" fmla="*/ 0 h 125596"/>
                  <a:gd name="connsiteX9" fmla="*/ 0 w 64623"/>
                  <a:gd name="connsiteY9" fmla="*/ 32925 h 12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23" h="125596">
                    <a:moveTo>
                      <a:pt x="0" y="32925"/>
                    </a:moveTo>
                    <a:cubicBezTo>
                      <a:pt x="0" y="45117"/>
                      <a:pt x="7315" y="56090"/>
                      <a:pt x="18288" y="60966"/>
                    </a:cubicBezTo>
                    <a:lnTo>
                      <a:pt x="23165" y="63405"/>
                    </a:lnTo>
                    <a:lnTo>
                      <a:pt x="14630" y="125597"/>
                    </a:lnTo>
                    <a:lnTo>
                      <a:pt x="49994" y="125597"/>
                    </a:lnTo>
                    <a:lnTo>
                      <a:pt x="41459" y="63405"/>
                    </a:lnTo>
                    <a:lnTo>
                      <a:pt x="42678" y="62185"/>
                    </a:lnTo>
                    <a:cubicBezTo>
                      <a:pt x="54870" y="57309"/>
                      <a:pt x="64624" y="46336"/>
                      <a:pt x="64624" y="31705"/>
                    </a:cubicBezTo>
                    <a:cubicBezTo>
                      <a:pt x="64624" y="14630"/>
                      <a:pt x="49994" y="0"/>
                      <a:pt x="32925" y="0"/>
                    </a:cubicBezTo>
                    <a:cubicBezTo>
                      <a:pt x="15850" y="0"/>
                      <a:pt x="0" y="15850"/>
                      <a:pt x="0" y="32925"/>
                    </a:cubicBezTo>
                    <a:close/>
                  </a:path>
                </a:pathLst>
              </a:custGeom>
              <a:solidFill>
                <a:srgbClr val="2D5967"/>
              </a:solidFill>
              <a:ln w="6417" cap="flat">
                <a:noFill/>
                <a:prstDash val="solid"/>
                <a:miter/>
              </a:ln>
            </p:spPr>
            <p:txBody>
              <a:bodyPr rtlCol="0" anchor="ctr"/>
              <a:lstStyle/>
              <a:p>
                <a:endParaRPr lang="en-US"/>
              </a:p>
            </p:txBody>
          </p:sp>
        </p:grpSp>
      </p:grpSp>
      <p:grpSp>
        <p:nvGrpSpPr>
          <p:cNvPr id="46" name="Graphic 3">
            <a:extLst>
              <a:ext uri="{FF2B5EF4-FFF2-40B4-BE49-F238E27FC236}">
                <a16:creationId xmlns:a16="http://schemas.microsoft.com/office/drawing/2014/main" id="{1EF04A57-4B5C-DE37-41F9-FABEA4DD3905}"/>
              </a:ext>
            </a:extLst>
          </p:cNvPr>
          <p:cNvGrpSpPr/>
          <p:nvPr/>
        </p:nvGrpSpPr>
        <p:grpSpPr>
          <a:xfrm>
            <a:off x="6535752" y="4692074"/>
            <a:ext cx="265838" cy="399705"/>
            <a:chOff x="2110069" y="4391526"/>
            <a:chExt cx="341420" cy="513347"/>
          </a:xfrm>
        </p:grpSpPr>
        <p:grpSp>
          <p:nvGrpSpPr>
            <p:cNvPr id="47" name="Graphic 3">
              <a:extLst>
                <a:ext uri="{FF2B5EF4-FFF2-40B4-BE49-F238E27FC236}">
                  <a16:creationId xmlns:a16="http://schemas.microsoft.com/office/drawing/2014/main" id="{60A4188E-6CB2-E4C7-F781-0F393A363171}"/>
                </a:ext>
              </a:extLst>
            </p:cNvPr>
            <p:cNvGrpSpPr/>
            <p:nvPr/>
          </p:nvGrpSpPr>
          <p:grpSpPr>
            <a:xfrm>
              <a:off x="2110069" y="4391526"/>
              <a:ext cx="341420" cy="513347"/>
              <a:chOff x="2110069" y="4391526"/>
              <a:chExt cx="341420" cy="513347"/>
            </a:xfrm>
            <a:solidFill>
              <a:srgbClr val="FFFFFF"/>
            </a:solidFill>
          </p:grpSpPr>
          <p:sp>
            <p:nvSpPr>
              <p:cNvPr id="51" name="Freeform: Shape 50">
                <a:extLst>
                  <a:ext uri="{FF2B5EF4-FFF2-40B4-BE49-F238E27FC236}">
                    <a16:creationId xmlns:a16="http://schemas.microsoft.com/office/drawing/2014/main" id="{EE93715D-DB8B-660F-4F00-FFAE46086328}"/>
                  </a:ext>
                </a:extLst>
              </p:cNvPr>
              <p:cNvSpPr/>
              <p:nvPr/>
            </p:nvSpPr>
            <p:spPr>
              <a:xfrm>
                <a:off x="2116171" y="4397622"/>
                <a:ext cx="331660" cy="501155"/>
              </a:xfrm>
              <a:custGeom>
                <a:avLst/>
                <a:gdLst>
                  <a:gd name="connsiteX0" fmla="*/ 158515 w 331660"/>
                  <a:gd name="connsiteY0" fmla="*/ 497498 h 501155"/>
                  <a:gd name="connsiteX1" fmla="*/ 0 w 331660"/>
                  <a:gd name="connsiteY1" fmla="*/ 291427 h 501155"/>
                  <a:gd name="connsiteX2" fmla="*/ 0 w 331660"/>
                  <a:gd name="connsiteY2" fmla="*/ 137789 h 501155"/>
                  <a:gd name="connsiteX3" fmla="*/ 63405 w 331660"/>
                  <a:gd name="connsiteY3" fmla="*/ 110960 h 501155"/>
                  <a:gd name="connsiteX4" fmla="*/ 63405 w 331660"/>
                  <a:gd name="connsiteY4" fmla="*/ 102425 h 501155"/>
                  <a:gd name="connsiteX5" fmla="*/ 165831 w 331660"/>
                  <a:gd name="connsiteY5" fmla="*/ 0 h 501155"/>
                  <a:gd name="connsiteX6" fmla="*/ 268256 w 331660"/>
                  <a:gd name="connsiteY6" fmla="*/ 102425 h 501155"/>
                  <a:gd name="connsiteX7" fmla="*/ 268256 w 331660"/>
                  <a:gd name="connsiteY7" fmla="*/ 110960 h 501155"/>
                  <a:gd name="connsiteX8" fmla="*/ 331661 w 331660"/>
                  <a:gd name="connsiteY8" fmla="*/ 137789 h 501155"/>
                  <a:gd name="connsiteX9" fmla="*/ 331661 w 331660"/>
                  <a:gd name="connsiteY9" fmla="*/ 291427 h 501155"/>
                  <a:gd name="connsiteX10" fmla="*/ 173146 w 331660"/>
                  <a:gd name="connsiteY10" fmla="*/ 497498 h 501155"/>
                  <a:gd name="connsiteX11" fmla="*/ 165831 w 331660"/>
                  <a:gd name="connsiteY11" fmla="*/ 501155 h 501155"/>
                  <a:gd name="connsiteX12" fmla="*/ 158515 w 331660"/>
                  <a:gd name="connsiteY12" fmla="*/ 497498 h 5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1660" h="501155">
                    <a:moveTo>
                      <a:pt x="158515" y="497498"/>
                    </a:moveTo>
                    <a:cubicBezTo>
                      <a:pt x="62186" y="449942"/>
                      <a:pt x="4877" y="374339"/>
                      <a:pt x="0" y="291427"/>
                    </a:cubicBezTo>
                    <a:lnTo>
                      <a:pt x="0" y="137789"/>
                    </a:lnTo>
                    <a:lnTo>
                      <a:pt x="63405" y="110960"/>
                    </a:lnTo>
                    <a:cubicBezTo>
                      <a:pt x="63405" y="108522"/>
                      <a:pt x="63405" y="106083"/>
                      <a:pt x="63405" y="102425"/>
                    </a:cubicBezTo>
                    <a:cubicBezTo>
                      <a:pt x="63405" y="46336"/>
                      <a:pt x="108522" y="0"/>
                      <a:pt x="165831" y="0"/>
                    </a:cubicBezTo>
                    <a:cubicBezTo>
                      <a:pt x="223139" y="0"/>
                      <a:pt x="268256" y="46336"/>
                      <a:pt x="268256" y="102425"/>
                    </a:cubicBezTo>
                    <a:cubicBezTo>
                      <a:pt x="268256" y="104864"/>
                      <a:pt x="268256" y="107302"/>
                      <a:pt x="268256" y="110960"/>
                    </a:cubicBezTo>
                    <a:lnTo>
                      <a:pt x="331661" y="137789"/>
                    </a:lnTo>
                    <a:lnTo>
                      <a:pt x="331661" y="291427"/>
                    </a:lnTo>
                    <a:cubicBezTo>
                      <a:pt x="326784" y="374339"/>
                      <a:pt x="269475" y="449942"/>
                      <a:pt x="173146" y="497498"/>
                    </a:cubicBezTo>
                    <a:lnTo>
                      <a:pt x="165831" y="501155"/>
                    </a:lnTo>
                    <a:lnTo>
                      <a:pt x="158515" y="497498"/>
                    </a:lnTo>
                    <a:close/>
                  </a:path>
                </a:pathLst>
              </a:custGeom>
              <a:solidFill>
                <a:srgbClr val="FFFFFF"/>
              </a:solidFill>
              <a:ln w="6417"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9646A36-6EFC-4BFD-A0BD-E42F5626556F}"/>
                  </a:ext>
                </a:extLst>
              </p:cNvPr>
              <p:cNvSpPr/>
              <p:nvPr/>
            </p:nvSpPr>
            <p:spPr>
              <a:xfrm>
                <a:off x="2110069" y="4391526"/>
                <a:ext cx="341420" cy="513347"/>
              </a:xfrm>
              <a:custGeom>
                <a:avLst/>
                <a:gdLst>
                  <a:gd name="connsiteX0" fmla="*/ 171933 w 341420"/>
                  <a:gd name="connsiteY0" fmla="*/ 12192 h 513347"/>
                  <a:gd name="connsiteX1" fmla="*/ 268263 w 341420"/>
                  <a:gd name="connsiteY1" fmla="*/ 108522 h 513347"/>
                  <a:gd name="connsiteX2" fmla="*/ 267043 w 341420"/>
                  <a:gd name="connsiteY2" fmla="*/ 120714 h 513347"/>
                  <a:gd name="connsiteX3" fmla="*/ 331667 w 341420"/>
                  <a:gd name="connsiteY3" fmla="*/ 148762 h 513347"/>
                  <a:gd name="connsiteX4" fmla="*/ 331667 w 341420"/>
                  <a:gd name="connsiteY4" fmla="*/ 298743 h 513347"/>
                  <a:gd name="connsiteX5" fmla="*/ 176810 w 341420"/>
                  <a:gd name="connsiteY5" fmla="*/ 499936 h 513347"/>
                  <a:gd name="connsiteX6" fmla="*/ 171933 w 341420"/>
                  <a:gd name="connsiteY6" fmla="*/ 499936 h 513347"/>
                  <a:gd name="connsiteX7" fmla="*/ 168275 w 341420"/>
                  <a:gd name="connsiteY7" fmla="*/ 497498 h 513347"/>
                  <a:gd name="connsiteX8" fmla="*/ 12198 w 341420"/>
                  <a:gd name="connsiteY8" fmla="*/ 297523 h 513347"/>
                  <a:gd name="connsiteX9" fmla="*/ 12198 w 341420"/>
                  <a:gd name="connsiteY9" fmla="*/ 147543 h 513347"/>
                  <a:gd name="connsiteX10" fmla="*/ 76822 w 341420"/>
                  <a:gd name="connsiteY10" fmla="*/ 119494 h 513347"/>
                  <a:gd name="connsiteX11" fmla="*/ 75603 w 341420"/>
                  <a:gd name="connsiteY11" fmla="*/ 107302 h 513347"/>
                  <a:gd name="connsiteX12" fmla="*/ 171933 w 341420"/>
                  <a:gd name="connsiteY12" fmla="*/ 12192 h 513347"/>
                  <a:gd name="connsiteX13" fmla="*/ 171933 w 341420"/>
                  <a:gd name="connsiteY13" fmla="*/ 0 h 513347"/>
                  <a:gd name="connsiteX14" fmla="*/ 63411 w 341420"/>
                  <a:gd name="connsiteY14" fmla="*/ 108522 h 513347"/>
                  <a:gd name="connsiteX15" fmla="*/ 63411 w 341420"/>
                  <a:gd name="connsiteY15" fmla="*/ 113398 h 513347"/>
                  <a:gd name="connsiteX16" fmla="*/ 7315 w 341420"/>
                  <a:gd name="connsiteY16" fmla="*/ 137789 h 513347"/>
                  <a:gd name="connsiteX17" fmla="*/ 0 w 341420"/>
                  <a:gd name="connsiteY17" fmla="*/ 139008 h 513347"/>
                  <a:gd name="connsiteX18" fmla="*/ 0 w 341420"/>
                  <a:gd name="connsiteY18" fmla="*/ 147543 h 513347"/>
                  <a:gd name="connsiteX19" fmla="*/ 0 w 341420"/>
                  <a:gd name="connsiteY19" fmla="*/ 296304 h 513347"/>
                  <a:gd name="connsiteX20" fmla="*/ 0 w 341420"/>
                  <a:gd name="connsiteY20" fmla="*/ 297523 h 513347"/>
                  <a:gd name="connsiteX21" fmla="*/ 162173 w 341420"/>
                  <a:gd name="connsiteY21" fmla="*/ 508470 h 513347"/>
                  <a:gd name="connsiteX22" fmla="*/ 165837 w 341420"/>
                  <a:gd name="connsiteY22" fmla="*/ 510909 h 513347"/>
                  <a:gd name="connsiteX23" fmla="*/ 170714 w 341420"/>
                  <a:gd name="connsiteY23" fmla="*/ 513347 h 513347"/>
                  <a:gd name="connsiteX24" fmla="*/ 175590 w 341420"/>
                  <a:gd name="connsiteY24" fmla="*/ 510909 h 513347"/>
                  <a:gd name="connsiteX25" fmla="*/ 179248 w 341420"/>
                  <a:gd name="connsiteY25" fmla="*/ 508470 h 513347"/>
                  <a:gd name="connsiteX26" fmla="*/ 341421 w 341420"/>
                  <a:gd name="connsiteY26" fmla="*/ 297523 h 513347"/>
                  <a:gd name="connsiteX27" fmla="*/ 341421 w 341420"/>
                  <a:gd name="connsiteY27" fmla="*/ 147543 h 513347"/>
                  <a:gd name="connsiteX28" fmla="*/ 341421 w 341420"/>
                  <a:gd name="connsiteY28" fmla="*/ 139008 h 513347"/>
                  <a:gd name="connsiteX29" fmla="*/ 334106 w 341420"/>
                  <a:gd name="connsiteY29" fmla="*/ 135350 h 513347"/>
                  <a:gd name="connsiteX30" fmla="*/ 278016 w 341420"/>
                  <a:gd name="connsiteY30" fmla="*/ 110960 h 513347"/>
                  <a:gd name="connsiteX31" fmla="*/ 278016 w 341420"/>
                  <a:gd name="connsiteY31" fmla="*/ 106083 h 513347"/>
                  <a:gd name="connsiteX32" fmla="*/ 171933 w 341420"/>
                  <a:gd name="connsiteY32"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1420" h="513347">
                    <a:moveTo>
                      <a:pt x="171933" y="12192"/>
                    </a:moveTo>
                    <a:cubicBezTo>
                      <a:pt x="224365" y="12192"/>
                      <a:pt x="268263" y="54870"/>
                      <a:pt x="268263" y="108522"/>
                    </a:cubicBezTo>
                    <a:cubicBezTo>
                      <a:pt x="268263" y="112179"/>
                      <a:pt x="268263" y="117056"/>
                      <a:pt x="267043" y="120714"/>
                    </a:cubicBezTo>
                    <a:lnTo>
                      <a:pt x="331667" y="148762"/>
                    </a:lnTo>
                    <a:lnTo>
                      <a:pt x="331667" y="298743"/>
                    </a:lnTo>
                    <a:cubicBezTo>
                      <a:pt x="326791" y="379216"/>
                      <a:pt x="270701" y="452381"/>
                      <a:pt x="176810" y="499936"/>
                    </a:cubicBezTo>
                    <a:lnTo>
                      <a:pt x="171933" y="499936"/>
                    </a:lnTo>
                    <a:lnTo>
                      <a:pt x="168275" y="497498"/>
                    </a:lnTo>
                    <a:cubicBezTo>
                      <a:pt x="73165" y="451162"/>
                      <a:pt x="17075" y="377997"/>
                      <a:pt x="12198" y="297523"/>
                    </a:cubicBezTo>
                    <a:lnTo>
                      <a:pt x="12198" y="147543"/>
                    </a:lnTo>
                    <a:lnTo>
                      <a:pt x="76822" y="119494"/>
                    </a:lnTo>
                    <a:cubicBezTo>
                      <a:pt x="76822" y="115837"/>
                      <a:pt x="75603" y="110960"/>
                      <a:pt x="75603" y="107302"/>
                    </a:cubicBezTo>
                    <a:cubicBezTo>
                      <a:pt x="75603" y="54870"/>
                      <a:pt x="118282" y="12192"/>
                      <a:pt x="171933" y="12192"/>
                    </a:cubicBezTo>
                    <a:close/>
                    <a:moveTo>
                      <a:pt x="171933" y="0"/>
                    </a:moveTo>
                    <a:cubicBezTo>
                      <a:pt x="112186" y="0"/>
                      <a:pt x="63411" y="48775"/>
                      <a:pt x="63411" y="108522"/>
                    </a:cubicBezTo>
                    <a:cubicBezTo>
                      <a:pt x="63411" y="109741"/>
                      <a:pt x="63411" y="110960"/>
                      <a:pt x="63411" y="113398"/>
                    </a:cubicBezTo>
                    <a:lnTo>
                      <a:pt x="7315" y="137789"/>
                    </a:lnTo>
                    <a:lnTo>
                      <a:pt x="0" y="139008"/>
                    </a:lnTo>
                    <a:lnTo>
                      <a:pt x="0" y="147543"/>
                    </a:lnTo>
                    <a:lnTo>
                      <a:pt x="0" y="296304"/>
                    </a:lnTo>
                    <a:lnTo>
                      <a:pt x="0" y="297523"/>
                    </a:lnTo>
                    <a:cubicBezTo>
                      <a:pt x="4877" y="382874"/>
                      <a:pt x="63411" y="459696"/>
                      <a:pt x="162173" y="508470"/>
                    </a:cubicBezTo>
                    <a:lnTo>
                      <a:pt x="165837" y="510909"/>
                    </a:lnTo>
                    <a:lnTo>
                      <a:pt x="170714" y="513347"/>
                    </a:lnTo>
                    <a:lnTo>
                      <a:pt x="175590" y="510909"/>
                    </a:lnTo>
                    <a:lnTo>
                      <a:pt x="179248" y="508470"/>
                    </a:lnTo>
                    <a:cubicBezTo>
                      <a:pt x="278016" y="459696"/>
                      <a:pt x="336544" y="382874"/>
                      <a:pt x="341421" y="297523"/>
                    </a:cubicBezTo>
                    <a:lnTo>
                      <a:pt x="341421" y="147543"/>
                    </a:lnTo>
                    <a:lnTo>
                      <a:pt x="341421" y="139008"/>
                    </a:lnTo>
                    <a:lnTo>
                      <a:pt x="334106" y="135350"/>
                    </a:lnTo>
                    <a:lnTo>
                      <a:pt x="278016" y="110960"/>
                    </a:lnTo>
                    <a:cubicBezTo>
                      <a:pt x="278016" y="109741"/>
                      <a:pt x="278016" y="108522"/>
                      <a:pt x="278016" y="106083"/>
                    </a:cubicBezTo>
                    <a:cubicBezTo>
                      <a:pt x="279235" y="48775"/>
                      <a:pt x="231680" y="0"/>
                      <a:pt x="171933" y="0"/>
                    </a:cubicBezTo>
                    <a:close/>
                  </a:path>
                </a:pathLst>
              </a:custGeom>
              <a:solidFill>
                <a:srgbClr val="FFFFFF"/>
              </a:solidFill>
              <a:ln w="6417" cap="flat">
                <a:noFill/>
                <a:prstDash val="solid"/>
                <a:miter/>
              </a:ln>
            </p:spPr>
            <p:txBody>
              <a:bodyPr rtlCol="0" anchor="ctr"/>
              <a:lstStyle/>
              <a:p>
                <a:endParaRPr lang="en-US"/>
              </a:p>
            </p:txBody>
          </p:sp>
        </p:grpSp>
        <p:grpSp>
          <p:nvGrpSpPr>
            <p:cNvPr id="48" name="Graphic 3">
              <a:extLst>
                <a:ext uri="{FF2B5EF4-FFF2-40B4-BE49-F238E27FC236}">
                  <a16:creationId xmlns:a16="http://schemas.microsoft.com/office/drawing/2014/main" id="{C7140A0F-3A6C-7A20-9C82-5F1ADE87A09C}"/>
                </a:ext>
              </a:extLst>
            </p:cNvPr>
            <p:cNvGrpSpPr/>
            <p:nvPr/>
          </p:nvGrpSpPr>
          <p:grpSpPr>
            <a:xfrm>
              <a:off x="2122267" y="4403718"/>
              <a:ext cx="318249" cy="487744"/>
              <a:chOff x="2122267" y="4403718"/>
              <a:chExt cx="318249" cy="487744"/>
            </a:xfrm>
            <a:solidFill>
              <a:srgbClr val="2D5967"/>
            </a:solidFill>
          </p:grpSpPr>
          <p:sp>
            <p:nvSpPr>
              <p:cNvPr id="49" name="Freeform: Shape 48">
                <a:extLst>
                  <a:ext uri="{FF2B5EF4-FFF2-40B4-BE49-F238E27FC236}">
                    <a16:creationId xmlns:a16="http://schemas.microsoft.com/office/drawing/2014/main" id="{DEE9C554-246B-7CC1-38C5-B0C917107DBC}"/>
                  </a:ext>
                </a:extLst>
              </p:cNvPr>
              <p:cNvSpPr/>
              <p:nvPr/>
            </p:nvSpPr>
            <p:spPr>
              <a:xfrm>
                <a:off x="2122267" y="4403718"/>
                <a:ext cx="318249" cy="487744"/>
              </a:xfrm>
              <a:custGeom>
                <a:avLst/>
                <a:gdLst>
                  <a:gd name="connsiteX0" fmla="*/ 254845 w 318249"/>
                  <a:gd name="connsiteY0" fmla="*/ 107303 h 487744"/>
                  <a:gd name="connsiteX1" fmla="*/ 256064 w 318249"/>
                  <a:gd name="connsiteY1" fmla="*/ 95110 h 487744"/>
                  <a:gd name="connsiteX2" fmla="*/ 159734 w 318249"/>
                  <a:gd name="connsiteY2" fmla="*/ 0 h 487744"/>
                  <a:gd name="connsiteX3" fmla="*/ 63405 w 318249"/>
                  <a:gd name="connsiteY3" fmla="*/ 96330 h 487744"/>
                  <a:gd name="connsiteX4" fmla="*/ 64624 w 318249"/>
                  <a:gd name="connsiteY4" fmla="*/ 108522 h 487744"/>
                  <a:gd name="connsiteX5" fmla="*/ 0 w 318249"/>
                  <a:gd name="connsiteY5" fmla="*/ 135351 h 487744"/>
                  <a:gd name="connsiteX6" fmla="*/ 0 w 318249"/>
                  <a:gd name="connsiteY6" fmla="*/ 284112 h 487744"/>
                  <a:gd name="connsiteX7" fmla="*/ 154858 w 318249"/>
                  <a:gd name="connsiteY7" fmla="*/ 485306 h 487744"/>
                  <a:gd name="connsiteX8" fmla="*/ 158515 w 318249"/>
                  <a:gd name="connsiteY8" fmla="*/ 487744 h 487744"/>
                  <a:gd name="connsiteX9" fmla="*/ 162173 w 318249"/>
                  <a:gd name="connsiteY9" fmla="*/ 485306 h 487744"/>
                  <a:gd name="connsiteX10" fmla="*/ 318250 w 318249"/>
                  <a:gd name="connsiteY10" fmla="*/ 285332 h 487744"/>
                  <a:gd name="connsiteX11" fmla="*/ 318250 w 318249"/>
                  <a:gd name="connsiteY11" fmla="*/ 135351 h 487744"/>
                  <a:gd name="connsiteX12" fmla="*/ 254845 w 318249"/>
                  <a:gd name="connsiteY12" fmla="*/ 107303 h 487744"/>
                  <a:gd name="connsiteX13" fmla="*/ 81693 w 318249"/>
                  <a:gd name="connsiteY13" fmla="*/ 96330 h 487744"/>
                  <a:gd name="connsiteX14" fmla="*/ 159734 w 318249"/>
                  <a:gd name="connsiteY14" fmla="*/ 18295 h 487744"/>
                  <a:gd name="connsiteX15" fmla="*/ 237770 w 318249"/>
                  <a:gd name="connsiteY15" fmla="*/ 96330 h 487744"/>
                  <a:gd name="connsiteX16" fmla="*/ 237770 w 318249"/>
                  <a:gd name="connsiteY16" fmla="*/ 101206 h 487744"/>
                  <a:gd name="connsiteX17" fmla="*/ 159734 w 318249"/>
                  <a:gd name="connsiteY17" fmla="*/ 68282 h 487744"/>
                  <a:gd name="connsiteX18" fmla="*/ 81693 w 318249"/>
                  <a:gd name="connsiteY18" fmla="*/ 99987 h 487744"/>
                  <a:gd name="connsiteX19" fmla="*/ 81693 w 318249"/>
                  <a:gd name="connsiteY19" fmla="*/ 96330 h 487744"/>
                  <a:gd name="connsiteX20" fmla="*/ 299955 w 318249"/>
                  <a:gd name="connsiteY20" fmla="*/ 284112 h 487744"/>
                  <a:gd name="connsiteX21" fmla="*/ 158515 w 318249"/>
                  <a:gd name="connsiteY21" fmla="*/ 467011 h 487744"/>
                  <a:gd name="connsiteX22" fmla="*/ 17069 w 318249"/>
                  <a:gd name="connsiteY22" fmla="*/ 284112 h 487744"/>
                  <a:gd name="connsiteX23" fmla="*/ 17069 w 318249"/>
                  <a:gd name="connsiteY23" fmla="*/ 147543 h 487744"/>
                  <a:gd name="connsiteX24" fmla="*/ 158515 w 318249"/>
                  <a:gd name="connsiteY24" fmla="*/ 86576 h 487744"/>
                  <a:gd name="connsiteX25" fmla="*/ 299955 w 318249"/>
                  <a:gd name="connsiteY25" fmla="*/ 147543 h 487744"/>
                  <a:gd name="connsiteX26" fmla="*/ 299955 w 318249"/>
                  <a:gd name="connsiteY26" fmla="*/ 284112 h 4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8249" h="487744">
                    <a:moveTo>
                      <a:pt x="254845" y="107303"/>
                    </a:moveTo>
                    <a:cubicBezTo>
                      <a:pt x="254845" y="103645"/>
                      <a:pt x="256064" y="99987"/>
                      <a:pt x="256064" y="95110"/>
                    </a:cubicBezTo>
                    <a:cubicBezTo>
                      <a:pt x="256064" y="42678"/>
                      <a:pt x="213386" y="0"/>
                      <a:pt x="159734" y="0"/>
                    </a:cubicBezTo>
                    <a:cubicBezTo>
                      <a:pt x="106083" y="0"/>
                      <a:pt x="63405" y="42678"/>
                      <a:pt x="63405" y="96330"/>
                    </a:cubicBezTo>
                    <a:cubicBezTo>
                      <a:pt x="63405" y="99987"/>
                      <a:pt x="63405" y="104864"/>
                      <a:pt x="64624" y="108522"/>
                    </a:cubicBezTo>
                    <a:lnTo>
                      <a:pt x="0" y="135351"/>
                    </a:lnTo>
                    <a:lnTo>
                      <a:pt x="0" y="284112"/>
                    </a:lnTo>
                    <a:cubicBezTo>
                      <a:pt x="4877" y="365805"/>
                      <a:pt x="60966" y="438970"/>
                      <a:pt x="154858" y="485306"/>
                    </a:cubicBezTo>
                    <a:lnTo>
                      <a:pt x="158515" y="487744"/>
                    </a:lnTo>
                    <a:lnTo>
                      <a:pt x="162173" y="485306"/>
                    </a:lnTo>
                    <a:cubicBezTo>
                      <a:pt x="257283" y="438970"/>
                      <a:pt x="314592" y="365805"/>
                      <a:pt x="318250" y="285332"/>
                    </a:cubicBezTo>
                    <a:lnTo>
                      <a:pt x="318250" y="135351"/>
                    </a:lnTo>
                    <a:lnTo>
                      <a:pt x="254845" y="107303"/>
                    </a:lnTo>
                    <a:close/>
                    <a:moveTo>
                      <a:pt x="81693" y="96330"/>
                    </a:moveTo>
                    <a:cubicBezTo>
                      <a:pt x="81693" y="53651"/>
                      <a:pt x="117056" y="18295"/>
                      <a:pt x="159734" y="18295"/>
                    </a:cubicBezTo>
                    <a:cubicBezTo>
                      <a:pt x="202413" y="18295"/>
                      <a:pt x="237770" y="53651"/>
                      <a:pt x="237770" y="96330"/>
                    </a:cubicBezTo>
                    <a:cubicBezTo>
                      <a:pt x="237770" y="97549"/>
                      <a:pt x="237770" y="98768"/>
                      <a:pt x="237770" y="101206"/>
                    </a:cubicBezTo>
                    <a:lnTo>
                      <a:pt x="159734" y="68282"/>
                    </a:lnTo>
                    <a:lnTo>
                      <a:pt x="81693" y="99987"/>
                    </a:lnTo>
                    <a:cubicBezTo>
                      <a:pt x="81693" y="98768"/>
                      <a:pt x="81693" y="97549"/>
                      <a:pt x="81693" y="96330"/>
                    </a:cubicBezTo>
                    <a:close/>
                    <a:moveTo>
                      <a:pt x="299955" y="284112"/>
                    </a:moveTo>
                    <a:cubicBezTo>
                      <a:pt x="295078" y="357271"/>
                      <a:pt x="243866" y="423114"/>
                      <a:pt x="158515" y="467011"/>
                    </a:cubicBezTo>
                    <a:cubicBezTo>
                      <a:pt x="73158" y="423114"/>
                      <a:pt x="21945" y="356052"/>
                      <a:pt x="17069" y="284112"/>
                    </a:cubicBezTo>
                    <a:lnTo>
                      <a:pt x="17069" y="147543"/>
                    </a:lnTo>
                    <a:lnTo>
                      <a:pt x="158515" y="86576"/>
                    </a:lnTo>
                    <a:lnTo>
                      <a:pt x="299955" y="147543"/>
                    </a:lnTo>
                    <a:lnTo>
                      <a:pt x="299955" y="284112"/>
                    </a:lnTo>
                    <a:close/>
                  </a:path>
                </a:pathLst>
              </a:custGeom>
              <a:solidFill>
                <a:srgbClr val="2D5967"/>
              </a:solidFill>
              <a:ln w="6417"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54F6337-5DAA-C0D8-5D22-20548BDC3FBC}"/>
                  </a:ext>
                </a:extLst>
              </p:cNvPr>
              <p:cNvSpPr/>
              <p:nvPr/>
            </p:nvSpPr>
            <p:spPr>
              <a:xfrm>
                <a:off x="2249077" y="4609788"/>
                <a:ext cx="64623" cy="125596"/>
              </a:xfrm>
              <a:custGeom>
                <a:avLst/>
                <a:gdLst>
                  <a:gd name="connsiteX0" fmla="*/ 0 w 64623"/>
                  <a:gd name="connsiteY0" fmla="*/ 32925 h 125596"/>
                  <a:gd name="connsiteX1" fmla="*/ 18288 w 64623"/>
                  <a:gd name="connsiteY1" fmla="*/ 60966 h 125596"/>
                  <a:gd name="connsiteX2" fmla="*/ 23165 w 64623"/>
                  <a:gd name="connsiteY2" fmla="*/ 63405 h 125596"/>
                  <a:gd name="connsiteX3" fmla="*/ 14630 w 64623"/>
                  <a:gd name="connsiteY3" fmla="*/ 125597 h 125596"/>
                  <a:gd name="connsiteX4" fmla="*/ 49994 w 64623"/>
                  <a:gd name="connsiteY4" fmla="*/ 125597 h 125596"/>
                  <a:gd name="connsiteX5" fmla="*/ 41459 w 64623"/>
                  <a:gd name="connsiteY5" fmla="*/ 63405 h 125596"/>
                  <a:gd name="connsiteX6" fmla="*/ 42678 w 64623"/>
                  <a:gd name="connsiteY6" fmla="*/ 62185 h 125596"/>
                  <a:gd name="connsiteX7" fmla="*/ 64624 w 64623"/>
                  <a:gd name="connsiteY7" fmla="*/ 31705 h 125596"/>
                  <a:gd name="connsiteX8" fmla="*/ 32925 w 64623"/>
                  <a:gd name="connsiteY8" fmla="*/ 0 h 125596"/>
                  <a:gd name="connsiteX9" fmla="*/ 0 w 64623"/>
                  <a:gd name="connsiteY9" fmla="*/ 32925 h 12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23" h="125596">
                    <a:moveTo>
                      <a:pt x="0" y="32925"/>
                    </a:moveTo>
                    <a:cubicBezTo>
                      <a:pt x="0" y="45117"/>
                      <a:pt x="7315" y="56090"/>
                      <a:pt x="18288" y="60966"/>
                    </a:cubicBezTo>
                    <a:lnTo>
                      <a:pt x="23165" y="63405"/>
                    </a:lnTo>
                    <a:lnTo>
                      <a:pt x="14630" y="125597"/>
                    </a:lnTo>
                    <a:lnTo>
                      <a:pt x="49994" y="125597"/>
                    </a:lnTo>
                    <a:lnTo>
                      <a:pt x="41459" y="63405"/>
                    </a:lnTo>
                    <a:lnTo>
                      <a:pt x="42678" y="62185"/>
                    </a:lnTo>
                    <a:cubicBezTo>
                      <a:pt x="54870" y="57309"/>
                      <a:pt x="64624" y="46336"/>
                      <a:pt x="64624" y="31705"/>
                    </a:cubicBezTo>
                    <a:cubicBezTo>
                      <a:pt x="64624" y="14630"/>
                      <a:pt x="49994" y="0"/>
                      <a:pt x="32925" y="0"/>
                    </a:cubicBezTo>
                    <a:cubicBezTo>
                      <a:pt x="15850" y="0"/>
                      <a:pt x="0" y="15850"/>
                      <a:pt x="0" y="32925"/>
                    </a:cubicBezTo>
                    <a:close/>
                  </a:path>
                </a:pathLst>
              </a:custGeom>
              <a:solidFill>
                <a:srgbClr val="2D5967"/>
              </a:solidFill>
              <a:ln w="6417" cap="flat">
                <a:noFill/>
                <a:prstDash val="solid"/>
                <a:miter/>
              </a:ln>
            </p:spPr>
            <p:txBody>
              <a:bodyPr rtlCol="0" anchor="ctr"/>
              <a:lstStyle/>
              <a:p>
                <a:endParaRPr lang="en-US"/>
              </a:p>
            </p:txBody>
          </p:sp>
        </p:grpSp>
      </p:grpSp>
      <p:grpSp>
        <p:nvGrpSpPr>
          <p:cNvPr id="53" name="Graphic 3">
            <a:extLst>
              <a:ext uri="{FF2B5EF4-FFF2-40B4-BE49-F238E27FC236}">
                <a16:creationId xmlns:a16="http://schemas.microsoft.com/office/drawing/2014/main" id="{314E9230-32DC-ED26-EC04-CB64E3B1B291}"/>
              </a:ext>
            </a:extLst>
          </p:cNvPr>
          <p:cNvGrpSpPr/>
          <p:nvPr/>
        </p:nvGrpSpPr>
        <p:grpSpPr>
          <a:xfrm>
            <a:off x="6543299" y="5107017"/>
            <a:ext cx="265838" cy="399705"/>
            <a:chOff x="2110069" y="4391526"/>
            <a:chExt cx="341420" cy="513347"/>
          </a:xfrm>
        </p:grpSpPr>
        <p:grpSp>
          <p:nvGrpSpPr>
            <p:cNvPr id="54" name="Graphic 3">
              <a:extLst>
                <a:ext uri="{FF2B5EF4-FFF2-40B4-BE49-F238E27FC236}">
                  <a16:creationId xmlns:a16="http://schemas.microsoft.com/office/drawing/2014/main" id="{396C2659-D3CB-E51E-6C16-F09321841006}"/>
                </a:ext>
              </a:extLst>
            </p:cNvPr>
            <p:cNvGrpSpPr/>
            <p:nvPr/>
          </p:nvGrpSpPr>
          <p:grpSpPr>
            <a:xfrm>
              <a:off x="2110069" y="4391526"/>
              <a:ext cx="341420" cy="513347"/>
              <a:chOff x="2110069" y="4391526"/>
              <a:chExt cx="341420" cy="513347"/>
            </a:xfrm>
            <a:solidFill>
              <a:srgbClr val="FFFFFF"/>
            </a:solidFill>
          </p:grpSpPr>
          <p:sp>
            <p:nvSpPr>
              <p:cNvPr id="58" name="Freeform: Shape 57">
                <a:extLst>
                  <a:ext uri="{FF2B5EF4-FFF2-40B4-BE49-F238E27FC236}">
                    <a16:creationId xmlns:a16="http://schemas.microsoft.com/office/drawing/2014/main" id="{75A75527-7203-870A-7FE9-406E1F691B78}"/>
                  </a:ext>
                </a:extLst>
              </p:cNvPr>
              <p:cNvSpPr/>
              <p:nvPr/>
            </p:nvSpPr>
            <p:spPr>
              <a:xfrm>
                <a:off x="2116171" y="4397622"/>
                <a:ext cx="331660" cy="501155"/>
              </a:xfrm>
              <a:custGeom>
                <a:avLst/>
                <a:gdLst>
                  <a:gd name="connsiteX0" fmla="*/ 158515 w 331660"/>
                  <a:gd name="connsiteY0" fmla="*/ 497498 h 501155"/>
                  <a:gd name="connsiteX1" fmla="*/ 0 w 331660"/>
                  <a:gd name="connsiteY1" fmla="*/ 291427 h 501155"/>
                  <a:gd name="connsiteX2" fmla="*/ 0 w 331660"/>
                  <a:gd name="connsiteY2" fmla="*/ 137789 h 501155"/>
                  <a:gd name="connsiteX3" fmla="*/ 63405 w 331660"/>
                  <a:gd name="connsiteY3" fmla="*/ 110960 h 501155"/>
                  <a:gd name="connsiteX4" fmla="*/ 63405 w 331660"/>
                  <a:gd name="connsiteY4" fmla="*/ 102425 h 501155"/>
                  <a:gd name="connsiteX5" fmla="*/ 165831 w 331660"/>
                  <a:gd name="connsiteY5" fmla="*/ 0 h 501155"/>
                  <a:gd name="connsiteX6" fmla="*/ 268256 w 331660"/>
                  <a:gd name="connsiteY6" fmla="*/ 102425 h 501155"/>
                  <a:gd name="connsiteX7" fmla="*/ 268256 w 331660"/>
                  <a:gd name="connsiteY7" fmla="*/ 110960 h 501155"/>
                  <a:gd name="connsiteX8" fmla="*/ 331661 w 331660"/>
                  <a:gd name="connsiteY8" fmla="*/ 137789 h 501155"/>
                  <a:gd name="connsiteX9" fmla="*/ 331661 w 331660"/>
                  <a:gd name="connsiteY9" fmla="*/ 291427 h 501155"/>
                  <a:gd name="connsiteX10" fmla="*/ 173146 w 331660"/>
                  <a:gd name="connsiteY10" fmla="*/ 497498 h 501155"/>
                  <a:gd name="connsiteX11" fmla="*/ 165831 w 331660"/>
                  <a:gd name="connsiteY11" fmla="*/ 501155 h 501155"/>
                  <a:gd name="connsiteX12" fmla="*/ 158515 w 331660"/>
                  <a:gd name="connsiteY12" fmla="*/ 497498 h 5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1660" h="501155">
                    <a:moveTo>
                      <a:pt x="158515" y="497498"/>
                    </a:moveTo>
                    <a:cubicBezTo>
                      <a:pt x="62186" y="449942"/>
                      <a:pt x="4877" y="374339"/>
                      <a:pt x="0" y="291427"/>
                    </a:cubicBezTo>
                    <a:lnTo>
                      <a:pt x="0" y="137789"/>
                    </a:lnTo>
                    <a:lnTo>
                      <a:pt x="63405" y="110960"/>
                    </a:lnTo>
                    <a:cubicBezTo>
                      <a:pt x="63405" y="108522"/>
                      <a:pt x="63405" y="106083"/>
                      <a:pt x="63405" y="102425"/>
                    </a:cubicBezTo>
                    <a:cubicBezTo>
                      <a:pt x="63405" y="46336"/>
                      <a:pt x="108522" y="0"/>
                      <a:pt x="165831" y="0"/>
                    </a:cubicBezTo>
                    <a:cubicBezTo>
                      <a:pt x="223139" y="0"/>
                      <a:pt x="268256" y="46336"/>
                      <a:pt x="268256" y="102425"/>
                    </a:cubicBezTo>
                    <a:cubicBezTo>
                      <a:pt x="268256" y="104864"/>
                      <a:pt x="268256" y="107302"/>
                      <a:pt x="268256" y="110960"/>
                    </a:cubicBezTo>
                    <a:lnTo>
                      <a:pt x="331661" y="137789"/>
                    </a:lnTo>
                    <a:lnTo>
                      <a:pt x="331661" y="291427"/>
                    </a:lnTo>
                    <a:cubicBezTo>
                      <a:pt x="326784" y="374339"/>
                      <a:pt x="269475" y="449942"/>
                      <a:pt x="173146" y="497498"/>
                    </a:cubicBezTo>
                    <a:lnTo>
                      <a:pt x="165831" y="501155"/>
                    </a:lnTo>
                    <a:lnTo>
                      <a:pt x="158515" y="497498"/>
                    </a:lnTo>
                    <a:close/>
                  </a:path>
                </a:pathLst>
              </a:custGeom>
              <a:solidFill>
                <a:srgbClr val="FFFFFF"/>
              </a:solidFill>
              <a:ln w="6417"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FC891AF1-0D7F-B725-DF9E-9D5B4C38D65D}"/>
                  </a:ext>
                </a:extLst>
              </p:cNvPr>
              <p:cNvSpPr/>
              <p:nvPr/>
            </p:nvSpPr>
            <p:spPr>
              <a:xfrm>
                <a:off x="2110069" y="4391526"/>
                <a:ext cx="341420" cy="513347"/>
              </a:xfrm>
              <a:custGeom>
                <a:avLst/>
                <a:gdLst>
                  <a:gd name="connsiteX0" fmla="*/ 171933 w 341420"/>
                  <a:gd name="connsiteY0" fmla="*/ 12192 h 513347"/>
                  <a:gd name="connsiteX1" fmla="*/ 268263 w 341420"/>
                  <a:gd name="connsiteY1" fmla="*/ 108522 h 513347"/>
                  <a:gd name="connsiteX2" fmla="*/ 267043 w 341420"/>
                  <a:gd name="connsiteY2" fmla="*/ 120714 h 513347"/>
                  <a:gd name="connsiteX3" fmla="*/ 331667 w 341420"/>
                  <a:gd name="connsiteY3" fmla="*/ 148762 h 513347"/>
                  <a:gd name="connsiteX4" fmla="*/ 331667 w 341420"/>
                  <a:gd name="connsiteY4" fmla="*/ 298743 h 513347"/>
                  <a:gd name="connsiteX5" fmla="*/ 176810 w 341420"/>
                  <a:gd name="connsiteY5" fmla="*/ 499936 h 513347"/>
                  <a:gd name="connsiteX6" fmla="*/ 171933 w 341420"/>
                  <a:gd name="connsiteY6" fmla="*/ 499936 h 513347"/>
                  <a:gd name="connsiteX7" fmla="*/ 168275 w 341420"/>
                  <a:gd name="connsiteY7" fmla="*/ 497498 h 513347"/>
                  <a:gd name="connsiteX8" fmla="*/ 12198 w 341420"/>
                  <a:gd name="connsiteY8" fmla="*/ 297523 h 513347"/>
                  <a:gd name="connsiteX9" fmla="*/ 12198 w 341420"/>
                  <a:gd name="connsiteY9" fmla="*/ 147543 h 513347"/>
                  <a:gd name="connsiteX10" fmla="*/ 76822 w 341420"/>
                  <a:gd name="connsiteY10" fmla="*/ 119494 h 513347"/>
                  <a:gd name="connsiteX11" fmla="*/ 75603 w 341420"/>
                  <a:gd name="connsiteY11" fmla="*/ 107302 h 513347"/>
                  <a:gd name="connsiteX12" fmla="*/ 171933 w 341420"/>
                  <a:gd name="connsiteY12" fmla="*/ 12192 h 513347"/>
                  <a:gd name="connsiteX13" fmla="*/ 171933 w 341420"/>
                  <a:gd name="connsiteY13" fmla="*/ 0 h 513347"/>
                  <a:gd name="connsiteX14" fmla="*/ 63411 w 341420"/>
                  <a:gd name="connsiteY14" fmla="*/ 108522 h 513347"/>
                  <a:gd name="connsiteX15" fmla="*/ 63411 w 341420"/>
                  <a:gd name="connsiteY15" fmla="*/ 113398 h 513347"/>
                  <a:gd name="connsiteX16" fmla="*/ 7315 w 341420"/>
                  <a:gd name="connsiteY16" fmla="*/ 137789 h 513347"/>
                  <a:gd name="connsiteX17" fmla="*/ 0 w 341420"/>
                  <a:gd name="connsiteY17" fmla="*/ 139008 h 513347"/>
                  <a:gd name="connsiteX18" fmla="*/ 0 w 341420"/>
                  <a:gd name="connsiteY18" fmla="*/ 147543 h 513347"/>
                  <a:gd name="connsiteX19" fmla="*/ 0 w 341420"/>
                  <a:gd name="connsiteY19" fmla="*/ 296304 h 513347"/>
                  <a:gd name="connsiteX20" fmla="*/ 0 w 341420"/>
                  <a:gd name="connsiteY20" fmla="*/ 297523 h 513347"/>
                  <a:gd name="connsiteX21" fmla="*/ 162173 w 341420"/>
                  <a:gd name="connsiteY21" fmla="*/ 508470 h 513347"/>
                  <a:gd name="connsiteX22" fmla="*/ 165837 w 341420"/>
                  <a:gd name="connsiteY22" fmla="*/ 510909 h 513347"/>
                  <a:gd name="connsiteX23" fmla="*/ 170714 w 341420"/>
                  <a:gd name="connsiteY23" fmla="*/ 513347 h 513347"/>
                  <a:gd name="connsiteX24" fmla="*/ 175590 w 341420"/>
                  <a:gd name="connsiteY24" fmla="*/ 510909 h 513347"/>
                  <a:gd name="connsiteX25" fmla="*/ 179248 w 341420"/>
                  <a:gd name="connsiteY25" fmla="*/ 508470 h 513347"/>
                  <a:gd name="connsiteX26" fmla="*/ 341421 w 341420"/>
                  <a:gd name="connsiteY26" fmla="*/ 297523 h 513347"/>
                  <a:gd name="connsiteX27" fmla="*/ 341421 w 341420"/>
                  <a:gd name="connsiteY27" fmla="*/ 147543 h 513347"/>
                  <a:gd name="connsiteX28" fmla="*/ 341421 w 341420"/>
                  <a:gd name="connsiteY28" fmla="*/ 139008 h 513347"/>
                  <a:gd name="connsiteX29" fmla="*/ 334106 w 341420"/>
                  <a:gd name="connsiteY29" fmla="*/ 135350 h 513347"/>
                  <a:gd name="connsiteX30" fmla="*/ 278016 w 341420"/>
                  <a:gd name="connsiteY30" fmla="*/ 110960 h 513347"/>
                  <a:gd name="connsiteX31" fmla="*/ 278016 w 341420"/>
                  <a:gd name="connsiteY31" fmla="*/ 106083 h 513347"/>
                  <a:gd name="connsiteX32" fmla="*/ 171933 w 341420"/>
                  <a:gd name="connsiteY32"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1420" h="513347">
                    <a:moveTo>
                      <a:pt x="171933" y="12192"/>
                    </a:moveTo>
                    <a:cubicBezTo>
                      <a:pt x="224365" y="12192"/>
                      <a:pt x="268263" y="54870"/>
                      <a:pt x="268263" y="108522"/>
                    </a:cubicBezTo>
                    <a:cubicBezTo>
                      <a:pt x="268263" y="112179"/>
                      <a:pt x="268263" y="117056"/>
                      <a:pt x="267043" y="120714"/>
                    </a:cubicBezTo>
                    <a:lnTo>
                      <a:pt x="331667" y="148762"/>
                    </a:lnTo>
                    <a:lnTo>
                      <a:pt x="331667" y="298743"/>
                    </a:lnTo>
                    <a:cubicBezTo>
                      <a:pt x="326791" y="379216"/>
                      <a:pt x="270701" y="452381"/>
                      <a:pt x="176810" y="499936"/>
                    </a:cubicBezTo>
                    <a:lnTo>
                      <a:pt x="171933" y="499936"/>
                    </a:lnTo>
                    <a:lnTo>
                      <a:pt x="168275" y="497498"/>
                    </a:lnTo>
                    <a:cubicBezTo>
                      <a:pt x="73165" y="451162"/>
                      <a:pt x="17075" y="377997"/>
                      <a:pt x="12198" y="297523"/>
                    </a:cubicBezTo>
                    <a:lnTo>
                      <a:pt x="12198" y="147543"/>
                    </a:lnTo>
                    <a:lnTo>
                      <a:pt x="76822" y="119494"/>
                    </a:lnTo>
                    <a:cubicBezTo>
                      <a:pt x="76822" y="115837"/>
                      <a:pt x="75603" y="110960"/>
                      <a:pt x="75603" y="107302"/>
                    </a:cubicBezTo>
                    <a:cubicBezTo>
                      <a:pt x="75603" y="54870"/>
                      <a:pt x="118282" y="12192"/>
                      <a:pt x="171933" y="12192"/>
                    </a:cubicBezTo>
                    <a:close/>
                    <a:moveTo>
                      <a:pt x="171933" y="0"/>
                    </a:moveTo>
                    <a:cubicBezTo>
                      <a:pt x="112186" y="0"/>
                      <a:pt x="63411" y="48775"/>
                      <a:pt x="63411" y="108522"/>
                    </a:cubicBezTo>
                    <a:cubicBezTo>
                      <a:pt x="63411" y="109741"/>
                      <a:pt x="63411" y="110960"/>
                      <a:pt x="63411" y="113398"/>
                    </a:cubicBezTo>
                    <a:lnTo>
                      <a:pt x="7315" y="137789"/>
                    </a:lnTo>
                    <a:lnTo>
                      <a:pt x="0" y="139008"/>
                    </a:lnTo>
                    <a:lnTo>
                      <a:pt x="0" y="147543"/>
                    </a:lnTo>
                    <a:lnTo>
                      <a:pt x="0" y="296304"/>
                    </a:lnTo>
                    <a:lnTo>
                      <a:pt x="0" y="297523"/>
                    </a:lnTo>
                    <a:cubicBezTo>
                      <a:pt x="4877" y="382874"/>
                      <a:pt x="63411" y="459696"/>
                      <a:pt x="162173" y="508470"/>
                    </a:cubicBezTo>
                    <a:lnTo>
                      <a:pt x="165837" y="510909"/>
                    </a:lnTo>
                    <a:lnTo>
                      <a:pt x="170714" y="513347"/>
                    </a:lnTo>
                    <a:lnTo>
                      <a:pt x="175590" y="510909"/>
                    </a:lnTo>
                    <a:lnTo>
                      <a:pt x="179248" y="508470"/>
                    </a:lnTo>
                    <a:cubicBezTo>
                      <a:pt x="278016" y="459696"/>
                      <a:pt x="336544" y="382874"/>
                      <a:pt x="341421" y="297523"/>
                    </a:cubicBezTo>
                    <a:lnTo>
                      <a:pt x="341421" y="147543"/>
                    </a:lnTo>
                    <a:lnTo>
                      <a:pt x="341421" y="139008"/>
                    </a:lnTo>
                    <a:lnTo>
                      <a:pt x="334106" y="135350"/>
                    </a:lnTo>
                    <a:lnTo>
                      <a:pt x="278016" y="110960"/>
                    </a:lnTo>
                    <a:cubicBezTo>
                      <a:pt x="278016" y="109741"/>
                      <a:pt x="278016" y="108522"/>
                      <a:pt x="278016" y="106083"/>
                    </a:cubicBezTo>
                    <a:cubicBezTo>
                      <a:pt x="279235" y="48775"/>
                      <a:pt x="231680" y="0"/>
                      <a:pt x="171933" y="0"/>
                    </a:cubicBezTo>
                    <a:close/>
                  </a:path>
                </a:pathLst>
              </a:custGeom>
              <a:solidFill>
                <a:srgbClr val="FFFFFF"/>
              </a:solidFill>
              <a:ln w="6417" cap="flat">
                <a:noFill/>
                <a:prstDash val="solid"/>
                <a:miter/>
              </a:ln>
            </p:spPr>
            <p:txBody>
              <a:bodyPr rtlCol="0" anchor="ctr"/>
              <a:lstStyle/>
              <a:p>
                <a:endParaRPr lang="en-US"/>
              </a:p>
            </p:txBody>
          </p:sp>
        </p:grpSp>
        <p:grpSp>
          <p:nvGrpSpPr>
            <p:cNvPr id="55" name="Graphic 3">
              <a:extLst>
                <a:ext uri="{FF2B5EF4-FFF2-40B4-BE49-F238E27FC236}">
                  <a16:creationId xmlns:a16="http://schemas.microsoft.com/office/drawing/2014/main" id="{FDDC7221-408D-41F1-CECF-15BEA8E5B2BE}"/>
                </a:ext>
              </a:extLst>
            </p:cNvPr>
            <p:cNvGrpSpPr/>
            <p:nvPr/>
          </p:nvGrpSpPr>
          <p:grpSpPr>
            <a:xfrm>
              <a:off x="2122267" y="4403718"/>
              <a:ext cx="318249" cy="487744"/>
              <a:chOff x="2122267" y="4403718"/>
              <a:chExt cx="318249" cy="487744"/>
            </a:xfrm>
            <a:solidFill>
              <a:srgbClr val="2D5967"/>
            </a:solidFill>
          </p:grpSpPr>
          <p:sp>
            <p:nvSpPr>
              <p:cNvPr id="56" name="Freeform: Shape 55">
                <a:extLst>
                  <a:ext uri="{FF2B5EF4-FFF2-40B4-BE49-F238E27FC236}">
                    <a16:creationId xmlns:a16="http://schemas.microsoft.com/office/drawing/2014/main" id="{80DC8745-7CF1-B8B5-BAED-4C19C2A30E1C}"/>
                  </a:ext>
                </a:extLst>
              </p:cNvPr>
              <p:cNvSpPr/>
              <p:nvPr/>
            </p:nvSpPr>
            <p:spPr>
              <a:xfrm>
                <a:off x="2122267" y="4403718"/>
                <a:ext cx="318249" cy="487744"/>
              </a:xfrm>
              <a:custGeom>
                <a:avLst/>
                <a:gdLst>
                  <a:gd name="connsiteX0" fmla="*/ 254845 w 318249"/>
                  <a:gd name="connsiteY0" fmla="*/ 107303 h 487744"/>
                  <a:gd name="connsiteX1" fmla="*/ 256064 w 318249"/>
                  <a:gd name="connsiteY1" fmla="*/ 95110 h 487744"/>
                  <a:gd name="connsiteX2" fmla="*/ 159734 w 318249"/>
                  <a:gd name="connsiteY2" fmla="*/ 0 h 487744"/>
                  <a:gd name="connsiteX3" fmla="*/ 63405 w 318249"/>
                  <a:gd name="connsiteY3" fmla="*/ 96330 h 487744"/>
                  <a:gd name="connsiteX4" fmla="*/ 64624 w 318249"/>
                  <a:gd name="connsiteY4" fmla="*/ 108522 h 487744"/>
                  <a:gd name="connsiteX5" fmla="*/ 0 w 318249"/>
                  <a:gd name="connsiteY5" fmla="*/ 135351 h 487744"/>
                  <a:gd name="connsiteX6" fmla="*/ 0 w 318249"/>
                  <a:gd name="connsiteY6" fmla="*/ 284112 h 487744"/>
                  <a:gd name="connsiteX7" fmla="*/ 154858 w 318249"/>
                  <a:gd name="connsiteY7" fmla="*/ 485306 h 487744"/>
                  <a:gd name="connsiteX8" fmla="*/ 158515 w 318249"/>
                  <a:gd name="connsiteY8" fmla="*/ 487744 h 487744"/>
                  <a:gd name="connsiteX9" fmla="*/ 162173 w 318249"/>
                  <a:gd name="connsiteY9" fmla="*/ 485306 h 487744"/>
                  <a:gd name="connsiteX10" fmla="*/ 318250 w 318249"/>
                  <a:gd name="connsiteY10" fmla="*/ 285332 h 487744"/>
                  <a:gd name="connsiteX11" fmla="*/ 318250 w 318249"/>
                  <a:gd name="connsiteY11" fmla="*/ 135351 h 487744"/>
                  <a:gd name="connsiteX12" fmla="*/ 254845 w 318249"/>
                  <a:gd name="connsiteY12" fmla="*/ 107303 h 487744"/>
                  <a:gd name="connsiteX13" fmla="*/ 81693 w 318249"/>
                  <a:gd name="connsiteY13" fmla="*/ 96330 h 487744"/>
                  <a:gd name="connsiteX14" fmla="*/ 159734 w 318249"/>
                  <a:gd name="connsiteY14" fmla="*/ 18295 h 487744"/>
                  <a:gd name="connsiteX15" fmla="*/ 237770 w 318249"/>
                  <a:gd name="connsiteY15" fmla="*/ 96330 h 487744"/>
                  <a:gd name="connsiteX16" fmla="*/ 237770 w 318249"/>
                  <a:gd name="connsiteY16" fmla="*/ 101206 h 487744"/>
                  <a:gd name="connsiteX17" fmla="*/ 159734 w 318249"/>
                  <a:gd name="connsiteY17" fmla="*/ 68282 h 487744"/>
                  <a:gd name="connsiteX18" fmla="*/ 81693 w 318249"/>
                  <a:gd name="connsiteY18" fmla="*/ 99987 h 487744"/>
                  <a:gd name="connsiteX19" fmla="*/ 81693 w 318249"/>
                  <a:gd name="connsiteY19" fmla="*/ 96330 h 487744"/>
                  <a:gd name="connsiteX20" fmla="*/ 299955 w 318249"/>
                  <a:gd name="connsiteY20" fmla="*/ 284112 h 487744"/>
                  <a:gd name="connsiteX21" fmla="*/ 158515 w 318249"/>
                  <a:gd name="connsiteY21" fmla="*/ 467011 h 487744"/>
                  <a:gd name="connsiteX22" fmla="*/ 17069 w 318249"/>
                  <a:gd name="connsiteY22" fmla="*/ 284112 h 487744"/>
                  <a:gd name="connsiteX23" fmla="*/ 17069 w 318249"/>
                  <a:gd name="connsiteY23" fmla="*/ 147543 h 487744"/>
                  <a:gd name="connsiteX24" fmla="*/ 158515 w 318249"/>
                  <a:gd name="connsiteY24" fmla="*/ 86576 h 487744"/>
                  <a:gd name="connsiteX25" fmla="*/ 299955 w 318249"/>
                  <a:gd name="connsiteY25" fmla="*/ 147543 h 487744"/>
                  <a:gd name="connsiteX26" fmla="*/ 299955 w 318249"/>
                  <a:gd name="connsiteY26" fmla="*/ 284112 h 4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8249" h="487744">
                    <a:moveTo>
                      <a:pt x="254845" y="107303"/>
                    </a:moveTo>
                    <a:cubicBezTo>
                      <a:pt x="254845" y="103645"/>
                      <a:pt x="256064" y="99987"/>
                      <a:pt x="256064" y="95110"/>
                    </a:cubicBezTo>
                    <a:cubicBezTo>
                      <a:pt x="256064" y="42678"/>
                      <a:pt x="213386" y="0"/>
                      <a:pt x="159734" y="0"/>
                    </a:cubicBezTo>
                    <a:cubicBezTo>
                      <a:pt x="106083" y="0"/>
                      <a:pt x="63405" y="42678"/>
                      <a:pt x="63405" y="96330"/>
                    </a:cubicBezTo>
                    <a:cubicBezTo>
                      <a:pt x="63405" y="99987"/>
                      <a:pt x="63405" y="104864"/>
                      <a:pt x="64624" y="108522"/>
                    </a:cubicBezTo>
                    <a:lnTo>
                      <a:pt x="0" y="135351"/>
                    </a:lnTo>
                    <a:lnTo>
                      <a:pt x="0" y="284112"/>
                    </a:lnTo>
                    <a:cubicBezTo>
                      <a:pt x="4877" y="365805"/>
                      <a:pt x="60966" y="438970"/>
                      <a:pt x="154858" y="485306"/>
                    </a:cubicBezTo>
                    <a:lnTo>
                      <a:pt x="158515" y="487744"/>
                    </a:lnTo>
                    <a:lnTo>
                      <a:pt x="162173" y="485306"/>
                    </a:lnTo>
                    <a:cubicBezTo>
                      <a:pt x="257283" y="438970"/>
                      <a:pt x="314592" y="365805"/>
                      <a:pt x="318250" y="285332"/>
                    </a:cubicBezTo>
                    <a:lnTo>
                      <a:pt x="318250" y="135351"/>
                    </a:lnTo>
                    <a:lnTo>
                      <a:pt x="254845" y="107303"/>
                    </a:lnTo>
                    <a:close/>
                    <a:moveTo>
                      <a:pt x="81693" y="96330"/>
                    </a:moveTo>
                    <a:cubicBezTo>
                      <a:pt x="81693" y="53651"/>
                      <a:pt x="117056" y="18295"/>
                      <a:pt x="159734" y="18295"/>
                    </a:cubicBezTo>
                    <a:cubicBezTo>
                      <a:pt x="202413" y="18295"/>
                      <a:pt x="237770" y="53651"/>
                      <a:pt x="237770" y="96330"/>
                    </a:cubicBezTo>
                    <a:cubicBezTo>
                      <a:pt x="237770" y="97549"/>
                      <a:pt x="237770" y="98768"/>
                      <a:pt x="237770" y="101206"/>
                    </a:cubicBezTo>
                    <a:lnTo>
                      <a:pt x="159734" y="68282"/>
                    </a:lnTo>
                    <a:lnTo>
                      <a:pt x="81693" y="99987"/>
                    </a:lnTo>
                    <a:cubicBezTo>
                      <a:pt x="81693" y="98768"/>
                      <a:pt x="81693" y="97549"/>
                      <a:pt x="81693" y="96330"/>
                    </a:cubicBezTo>
                    <a:close/>
                    <a:moveTo>
                      <a:pt x="299955" y="284112"/>
                    </a:moveTo>
                    <a:cubicBezTo>
                      <a:pt x="295078" y="357271"/>
                      <a:pt x="243866" y="423114"/>
                      <a:pt x="158515" y="467011"/>
                    </a:cubicBezTo>
                    <a:cubicBezTo>
                      <a:pt x="73158" y="423114"/>
                      <a:pt x="21945" y="356052"/>
                      <a:pt x="17069" y="284112"/>
                    </a:cubicBezTo>
                    <a:lnTo>
                      <a:pt x="17069" y="147543"/>
                    </a:lnTo>
                    <a:lnTo>
                      <a:pt x="158515" y="86576"/>
                    </a:lnTo>
                    <a:lnTo>
                      <a:pt x="299955" y="147543"/>
                    </a:lnTo>
                    <a:lnTo>
                      <a:pt x="299955" y="284112"/>
                    </a:lnTo>
                    <a:close/>
                  </a:path>
                </a:pathLst>
              </a:custGeom>
              <a:solidFill>
                <a:srgbClr val="2D5967"/>
              </a:solidFill>
              <a:ln w="6417"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59273102-0E18-E63F-34DC-8AF37A6BA90F}"/>
                  </a:ext>
                </a:extLst>
              </p:cNvPr>
              <p:cNvSpPr/>
              <p:nvPr/>
            </p:nvSpPr>
            <p:spPr>
              <a:xfrm>
                <a:off x="2249077" y="4609788"/>
                <a:ext cx="64623" cy="125596"/>
              </a:xfrm>
              <a:custGeom>
                <a:avLst/>
                <a:gdLst>
                  <a:gd name="connsiteX0" fmla="*/ 0 w 64623"/>
                  <a:gd name="connsiteY0" fmla="*/ 32925 h 125596"/>
                  <a:gd name="connsiteX1" fmla="*/ 18288 w 64623"/>
                  <a:gd name="connsiteY1" fmla="*/ 60966 h 125596"/>
                  <a:gd name="connsiteX2" fmla="*/ 23165 w 64623"/>
                  <a:gd name="connsiteY2" fmla="*/ 63405 h 125596"/>
                  <a:gd name="connsiteX3" fmla="*/ 14630 w 64623"/>
                  <a:gd name="connsiteY3" fmla="*/ 125597 h 125596"/>
                  <a:gd name="connsiteX4" fmla="*/ 49994 w 64623"/>
                  <a:gd name="connsiteY4" fmla="*/ 125597 h 125596"/>
                  <a:gd name="connsiteX5" fmla="*/ 41459 w 64623"/>
                  <a:gd name="connsiteY5" fmla="*/ 63405 h 125596"/>
                  <a:gd name="connsiteX6" fmla="*/ 42678 w 64623"/>
                  <a:gd name="connsiteY6" fmla="*/ 62185 h 125596"/>
                  <a:gd name="connsiteX7" fmla="*/ 64624 w 64623"/>
                  <a:gd name="connsiteY7" fmla="*/ 31705 h 125596"/>
                  <a:gd name="connsiteX8" fmla="*/ 32925 w 64623"/>
                  <a:gd name="connsiteY8" fmla="*/ 0 h 125596"/>
                  <a:gd name="connsiteX9" fmla="*/ 0 w 64623"/>
                  <a:gd name="connsiteY9" fmla="*/ 32925 h 12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23" h="125596">
                    <a:moveTo>
                      <a:pt x="0" y="32925"/>
                    </a:moveTo>
                    <a:cubicBezTo>
                      <a:pt x="0" y="45117"/>
                      <a:pt x="7315" y="56090"/>
                      <a:pt x="18288" y="60966"/>
                    </a:cubicBezTo>
                    <a:lnTo>
                      <a:pt x="23165" y="63405"/>
                    </a:lnTo>
                    <a:lnTo>
                      <a:pt x="14630" y="125597"/>
                    </a:lnTo>
                    <a:lnTo>
                      <a:pt x="49994" y="125597"/>
                    </a:lnTo>
                    <a:lnTo>
                      <a:pt x="41459" y="63405"/>
                    </a:lnTo>
                    <a:lnTo>
                      <a:pt x="42678" y="62185"/>
                    </a:lnTo>
                    <a:cubicBezTo>
                      <a:pt x="54870" y="57309"/>
                      <a:pt x="64624" y="46336"/>
                      <a:pt x="64624" y="31705"/>
                    </a:cubicBezTo>
                    <a:cubicBezTo>
                      <a:pt x="64624" y="14630"/>
                      <a:pt x="49994" y="0"/>
                      <a:pt x="32925" y="0"/>
                    </a:cubicBezTo>
                    <a:cubicBezTo>
                      <a:pt x="15850" y="0"/>
                      <a:pt x="0" y="15850"/>
                      <a:pt x="0" y="32925"/>
                    </a:cubicBezTo>
                    <a:close/>
                  </a:path>
                </a:pathLst>
              </a:custGeom>
              <a:solidFill>
                <a:srgbClr val="2D5967"/>
              </a:solidFill>
              <a:ln w="6417" cap="flat">
                <a:noFill/>
                <a:prstDash val="solid"/>
                <a:miter/>
              </a:ln>
            </p:spPr>
            <p:txBody>
              <a:bodyPr rtlCol="0" anchor="ctr"/>
              <a:lstStyle/>
              <a:p>
                <a:endParaRPr lang="en-US"/>
              </a:p>
            </p:txBody>
          </p:sp>
        </p:grpSp>
      </p:grpSp>
      <p:grpSp>
        <p:nvGrpSpPr>
          <p:cNvPr id="60" name="Group 59">
            <a:extLst>
              <a:ext uri="{FF2B5EF4-FFF2-40B4-BE49-F238E27FC236}">
                <a16:creationId xmlns:a16="http://schemas.microsoft.com/office/drawing/2014/main" id="{6ADED79A-30F5-E408-A1BE-E315E47E5749}"/>
              </a:ext>
            </a:extLst>
          </p:cNvPr>
          <p:cNvGrpSpPr/>
          <p:nvPr/>
        </p:nvGrpSpPr>
        <p:grpSpPr>
          <a:xfrm>
            <a:off x="7413628" y="4200383"/>
            <a:ext cx="1056455" cy="632380"/>
            <a:chOff x="8582692" y="2391036"/>
            <a:chExt cx="512245" cy="306623"/>
          </a:xfrm>
        </p:grpSpPr>
        <p:sp>
          <p:nvSpPr>
            <p:cNvPr id="61" name="Rectangle 60">
              <a:extLst>
                <a:ext uri="{FF2B5EF4-FFF2-40B4-BE49-F238E27FC236}">
                  <a16:creationId xmlns:a16="http://schemas.microsoft.com/office/drawing/2014/main" id="{C6B00266-D610-C58D-F75E-25ABEF0266B6}"/>
                </a:ext>
              </a:extLst>
            </p:cNvPr>
            <p:cNvSpPr/>
            <p:nvPr/>
          </p:nvSpPr>
          <p:spPr>
            <a:xfrm>
              <a:off x="8810776" y="2391036"/>
              <a:ext cx="284161" cy="203702"/>
            </a:xfrm>
            <a:prstGeom prst="rect">
              <a:avLst/>
            </a:prstGeom>
            <a:solidFill>
              <a:srgbClr val="F5F4F2"/>
            </a:solidFill>
          </p:spPr>
          <p:txBody>
            <a:bodyPr wrap="square" lIns="0" tIns="301752" rIns="0" bIns="0">
              <a:spAutoFit/>
            </a:bodyPr>
            <a:lstStyle/>
            <a:p>
              <a:pPr algn="ctr">
                <a:lnSpc>
                  <a:spcPts val="850"/>
                </a:lnSpc>
              </a:pPr>
              <a:r>
                <a:rPr lang="en-US" sz="1000" b="1" dirty="0">
                  <a:solidFill>
                    <a:schemeClr val="tx2"/>
                  </a:solidFill>
                  <a:ea typeface="Open Sans" panose="020B0606030504020204" pitchFamily="34" charset="0"/>
                  <a:cs typeface="Open Sans" panose="020B0606030504020204" pitchFamily="34" charset="0"/>
                </a:rPr>
                <a:t>DRG</a:t>
              </a:r>
            </a:p>
          </p:txBody>
        </p:sp>
        <p:pic>
          <p:nvPicPr>
            <p:cNvPr id="62" name="Picture 61">
              <a:extLst>
                <a:ext uri="{FF2B5EF4-FFF2-40B4-BE49-F238E27FC236}">
                  <a16:creationId xmlns:a16="http://schemas.microsoft.com/office/drawing/2014/main" id="{34558C0D-7CF0-C0AF-FC05-AEFB3BB4A17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82692" y="2395907"/>
              <a:ext cx="301752" cy="301752"/>
            </a:xfrm>
            <a:prstGeom prst="rect">
              <a:avLst/>
            </a:prstGeom>
          </p:spPr>
        </p:pic>
      </p:grpSp>
      <p:sp>
        <p:nvSpPr>
          <p:cNvPr id="63" name="TextBox 62">
            <a:extLst>
              <a:ext uri="{FF2B5EF4-FFF2-40B4-BE49-F238E27FC236}">
                <a16:creationId xmlns:a16="http://schemas.microsoft.com/office/drawing/2014/main" id="{F532DB03-EF0F-A5B4-7336-0867BBF5F1B1}"/>
              </a:ext>
            </a:extLst>
          </p:cNvPr>
          <p:cNvSpPr txBox="1"/>
          <p:nvPr/>
        </p:nvSpPr>
        <p:spPr>
          <a:xfrm>
            <a:off x="4149059" y="2985688"/>
            <a:ext cx="1890097" cy="338554"/>
          </a:xfrm>
          <a:prstGeom prst="rect">
            <a:avLst/>
          </a:prstGeom>
          <a:noFill/>
        </p:spPr>
        <p:txBody>
          <a:bodyPr wrap="square">
            <a:spAutoFit/>
          </a:bodyPr>
          <a:lstStyle/>
          <a:p>
            <a:r>
              <a:rPr lang="en-US" sz="1600" b="1" i="1" dirty="0">
                <a:solidFill>
                  <a:srgbClr val="2C5967"/>
                </a:solidFill>
                <a:latin typeface="+mn-lt"/>
              </a:rPr>
              <a:t>Active/Passive</a:t>
            </a:r>
            <a:endParaRPr lang="en-US" sz="1600" b="1" i="1" dirty="0">
              <a:solidFill>
                <a:srgbClr val="2C5967"/>
              </a:solidFill>
            </a:endParaRPr>
          </a:p>
        </p:txBody>
      </p:sp>
    </p:spTree>
    <p:extLst>
      <p:ext uri="{BB962C8B-B14F-4D97-AF65-F5344CB8AC3E}">
        <p14:creationId xmlns:p14="http://schemas.microsoft.com/office/powerpoint/2010/main" val="292263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89508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Case Study </a:t>
            </a:r>
            <a:r>
              <a:rPr lang="en-US" dirty="0">
                <a:solidFill>
                  <a:srgbClr val="594564"/>
                </a:solidFill>
                <a:latin typeface="Oracle Sans" panose="020B0503020204020204" pitchFamily="34" charset="0"/>
                <a:cs typeface="Oracle Sans" panose="020B0503020204020204" pitchFamily="34" charset="0"/>
              </a:rPr>
              <a:t>3: Redundant Connectivity</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127</a:t>
            </a:fld>
            <a:endParaRPr lang="en-US" dirty="0"/>
          </a:p>
        </p:txBody>
      </p:sp>
      <p:sp>
        <p:nvSpPr>
          <p:cNvPr id="4" name="Content Placeholder 2">
            <a:extLst>
              <a:ext uri="{FF2B5EF4-FFF2-40B4-BE49-F238E27FC236}">
                <a16:creationId xmlns:a16="http://schemas.microsoft.com/office/drawing/2014/main" id="{B47C6313-F6F7-8383-578E-3B5B2BD7E0FB}"/>
              </a:ext>
            </a:extLst>
          </p:cNvPr>
          <p:cNvSpPr txBox="1">
            <a:spLocks/>
          </p:cNvSpPr>
          <p:nvPr/>
        </p:nvSpPr>
        <p:spPr>
          <a:xfrm>
            <a:off x="677131" y="1276114"/>
            <a:ext cx="6450394" cy="206222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lvl="1" indent="0">
              <a:buNone/>
            </a:pPr>
            <a:r>
              <a:rPr lang="en-US" sz="1600" b="1" dirty="0"/>
              <a:t>Scenario C: </a:t>
            </a:r>
            <a:r>
              <a:rPr lang="en-US" sz="1600" dirty="0"/>
              <a:t>FastConnect with Site-to-Site IPSec VPN Backup</a:t>
            </a:r>
          </a:p>
          <a:p>
            <a:pPr marL="833438" lvl="2" indent="-285750"/>
            <a:r>
              <a:rPr lang="en-US" sz="1400" dirty="0">
                <a:latin typeface="+mn-lt"/>
              </a:rPr>
              <a:t>Configure at least one available tunnel.</a:t>
            </a:r>
          </a:p>
          <a:p>
            <a:pPr marL="833438" lvl="2" indent="-285750"/>
            <a:r>
              <a:rPr lang="en-US" sz="1400" dirty="0">
                <a:latin typeface="+mn-lt"/>
              </a:rPr>
              <a:t>Use ECMP across multiple tunnels for additional VPN bandwidth.</a:t>
            </a:r>
          </a:p>
          <a:p>
            <a:pPr marL="833438" lvl="2" indent="-285750"/>
            <a:r>
              <a:rPr lang="en-US" sz="1400" dirty="0">
                <a:latin typeface="+mn-lt"/>
              </a:rPr>
              <a:t>Prefer FastConnect as primary.</a:t>
            </a:r>
          </a:p>
          <a:p>
            <a:pPr marL="833438" lvl="2" indent="-285750"/>
            <a:r>
              <a:rPr lang="en-US" sz="1400" dirty="0">
                <a:latin typeface="+mn-lt"/>
              </a:rPr>
              <a:t>Use BGP for route exchange.</a:t>
            </a:r>
          </a:p>
          <a:p>
            <a:pPr marL="833438" lvl="2" indent="-285750"/>
            <a:r>
              <a:rPr lang="en-US" sz="1400" dirty="0">
                <a:latin typeface="+mn-lt"/>
              </a:rPr>
              <a:t>FastConnect is preferred over VPN when the same route and routing attributes are advertised over each connection.</a:t>
            </a:r>
          </a:p>
        </p:txBody>
      </p:sp>
      <p:sp>
        <p:nvSpPr>
          <p:cNvPr id="5" name="Rectangle: Rounded Corners 6">
            <a:extLst>
              <a:ext uri="{FF2B5EF4-FFF2-40B4-BE49-F238E27FC236}">
                <a16:creationId xmlns:a16="http://schemas.microsoft.com/office/drawing/2014/main" id="{23F9D944-376A-3553-7154-E03C279F4B0B}"/>
              </a:ext>
            </a:extLst>
          </p:cNvPr>
          <p:cNvSpPr/>
          <p:nvPr/>
        </p:nvSpPr>
        <p:spPr>
          <a:xfrm>
            <a:off x="7017559" y="2922072"/>
            <a:ext cx="4615767" cy="2946021"/>
          </a:xfrm>
          <a:prstGeom prst="roundRect">
            <a:avLst>
              <a:gd name="adj" fmla="val 563"/>
            </a:avLst>
          </a:prstGeom>
          <a:solidFill>
            <a:srgbClr val="F5F4F2"/>
          </a:solidFill>
          <a:ln w="12700">
            <a:solidFill>
              <a:srgbClr val="9E9892"/>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algn="ctr"/>
            <a:r>
              <a:rPr lang="en-GB" sz="900" b="1">
                <a:solidFill>
                  <a:schemeClr val="tx1"/>
                </a:solidFill>
                <a:latin typeface="Oracle Sans" panose="020B0503020204020204" pitchFamily="34" charset="0"/>
                <a:ea typeface="Calibri" charset="0"/>
                <a:cs typeface="Oracle Sans" panose="020B0503020204020204" pitchFamily="34" charset="0"/>
              </a:rPr>
              <a:t>OCI Region A</a:t>
            </a:r>
            <a:endParaRPr lang="en-GB" sz="900" b="1" dirty="0">
              <a:solidFill>
                <a:schemeClr val="tx1"/>
              </a:solidFill>
              <a:latin typeface="Oracle Sans" panose="020B0503020204020204" pitchFamily="34" charset="0"/>
              <a:ea typeface="Calibri" charset="0"/>
              <a:cs typeface="Oracle Sans" panose="020B0503020204020204" pitchFamily="34" charset="0"/>
            </a:endParaRPr>
          </a:p>
        </p:txBody>
      </p:sp>
      <p:sp>
        <p:nvSpPr>
          <p:cNvPr id="7" name="Rectangle 6">
            <a:extLst>
              <a:ext uri="{FF2B5EF4-FFF2-40B4-BE49-F238E27FC236}">
                <a16:creationId xmlns:a16="http://schemas.microsoft.com/office/drawing/2014/main" id="{29CA44BF-2F88-F1E6-7CF4-AD59E514EC20}"/>
              </a:ext>
            </a:extLst>
          </p:cNvPr>
          <p:cNvSpPr/>
          <p:nvPr/>
        </p:nvSpPr>
        <p:spPr>
          <a:xfrm>
            <a:off x="7854593" y="3170922"/>
            <a:ext cx="3472414" cy="2418314"/>
          </a:xfrm>
          <a:prstGeom prst="rect">
            <a:avLst/>
          </a:prstGeom>
          <a:noFill/>
          <a:ln w="12700" cmpd="sng">
            <a:solidFill>
              <a:srgbClr val="BB501C"/>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nSpc>
                <a:spcPct val="90000"/>
              </a:lnSpc>
            </a:pPr>
            <a:r>
              <a:rPr lang="en-US" sz="900" b="1" dirty="0">
                <a:solidFill>
                  <a:srgbClr val="BB501C"/>
                </a:solidFill>
                <a:latin typeface="Open Sans" panose="020B0606030504020204" pitchFamily="34" charset="0"/>
                <a:ea typeface="Open Sans" panose="020B0606030504020204" pitchFamily="34" charset="0"/>
                <a:cs typeface="Open Sans" panose="020B0606030504020204" pitchFamily="34" charset="0"/>
              </a:rPr>
              <a:t>VCN</a:t>
            </a:r>
          </a:p>
          <a:p>
            <a:pPr>
              <a:lnSpc>
                <a:spcPct val="90000"/>
              </a:lnSpc>
            </a:pPr>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10.0.0.0/24</a:t>
            </a:r>
          </a:p>
        </p:txBody>
      </p:sp>
      <p:pic>
        <p:nvPicPr>
          <p:cNvPr id="8" name="Graphic 46">
            <a:extLst>
              <a:ext uri="{FF2B5EF4-FFF2-40B4-BE49-F238E27FC236}">
                <a16:creationId xmlns:a16="http://schemas.microsoft.com/office/drawing/2014/main" id="{198EEC68-3C36-D436-C0B9-7EA76E2EE3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77190" y="3042448"/>
            <a:ext cx="281939" cy="269123"/>
          </a:xfrm>
          <a:prstGeom prst="rect">
            <a:avLst/>
          </a:prstGeom>
        </p:spPr>
      </p:pic>
      <p:sp>
        <p:nvSpPr>
          <p:cNvPr id="9" name="Rectangle: Rounded Corners 9">
            <a:extLst>
              <a:ext uri="{FF2B5EF4-FFF2-40B4-BE49-F238E27FC236}">
                <a16:creationId xmlns:a16="http://schemas.microsoft.com/office/drawing/2014/main" id="{5DD96B8B-726F-C183-1DDC-10DD9796AB5A}"/>
              </a:ext>
            </a:extLst>
          </p:cNvPr>
          <p:cNvSpPr/>
          <p:nvPr/>
        </p:nvSpPr>
        <p:spPr>
          <a:xfrm>
            <a:off x="778202" y="3643808"/>
            <a:ext cx="2812569" cy="2737520"/>
          </a:xfrm>
          <a:prstGeom prst="roundRect">
            <a:avLst>
              <a:gd name="adj" fmla="val 563"/>
            </a:avLst>
          </a:prstGeom>
          <a:solidFill>
            <a:srgbClr val="F5F4F2"/>
          </a:solidFill>
          <a:ln w="12700">
            <a:solidFill>
              <a:srgbClr val="9E9892"/>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r>
              <a:rPr lang="en-GB" sz="900" b="1" dirty="0">
                <a:solidFill>
                  <a:schemeClr val="tx1"/>
                </a:solidFill>
                <a:latin typeface="Oracle Sans" panose="020B0503020204020204" pitchFamily="34" charset="0"/>
                <a:ea typeface="Calibri" charset="0"/>
                <a:cs typeface="Oracle Sans" panose="020B0503020204020204" pitchFamily="34" charset="0"/>
              </a:rPr>
              <a:t>On-Premises</a:t>
            </a:r>
          </a:p>
        </p:txBody>
      </p:sp>
      <p:grpSp>
        <p:nvGrpSpPr>
          <p:cNvPr id="10" name="Group 9">
            <a:extLst>
              <a:ext uri="{FF2B5EF4-FFF2-40B4-BE49-F238E27FC236}">
                <a16:creationId xmlns:a16="http://schemas.microsoft.com/office/drawing/2014/main" id="{D5DEE4ED-5B12-BF6F-597D-26D9F3DB33D8}"/>
              </a:ext>
            </a:extLst>
          </p:cNvPr>
          <p:cNvGrpSpPr/>
          <p:nvPr/>
        </p:nvGrpSpPr>
        <p:grpSpPr>
          <a:xfrm>
            <a:off x="2675212" y="3915992"/>
            <a:ext cx="666264" cy="809149"/>
            <a:chOff x="8440042" y="3848357"/>
            <a:chExt cx="301752" cy="366465"/>
          </a:xfrm>
        </p:grpSpPr>
        <p:sp>
          <p:nvSpPr>
            <p:cNvPr id="11" name="Rectangle 10">
              <a:extLst>
                <a:ext uri="{FF2B5EF4-FFF2-40B4-BE49-F238E27FC236}">
                  <a16:creationId xmlns:a16="http://schemas.microsoft.com/office/drawing/2014/main" id="{DB573918-BDD1-B8FD-F3D8-E0B6B5459471}"/>
                </a:ext>
              </a:extLst>
            </p:cNvPr>
            <p:cNvSpPr/>
            <p:nvPr/>
          </p:nvSpPr>
          <p:spPr>
            <a:xfrm>
              <a:off x="8480139" y="4154186"/>
              <a:ext cx="222715" cy="60636"/>
            </a:xfrm>
            <a:prstGeom prst="rect">
              <a:avLst/>
            </a:prstGeom>
            <a:solidFill>
              <a:srgbClr val="FCFBFA"/>
            </a:solidFill>
            <a:effectLst>
              <a:softEdge rad="6350"/>
            </a:effectLst>
          </p:spPr>
          <p:txBody>
            <a:bodyPr wrap="square" lIns="0" tIns="18288" rIns="0" bIns="0">
              <a:spAutoFit/>
            </a:bodyPr>
            <a:lstStyle/>
            <a:p>
              <a:pPr algn="ctr">
                <a:lnSpc>
                  <a:spcPts val="850"/>
                </a:lnSpc>
              </a:pPr>
              <a:r>
                <a:rPr lang="en-US" sz="1000" b="1" dirty="0">
                  <a:solidFill>
                    <a:schemeClr val="tx2"/>
                  </a:solidFill>
                  <a:ea typeface="Open Sans" panose="020B0606030504020204" pitchFamily="34" charset="0"/>
                  <a:cs typeface="Open Sans" panose="020B0606030504020204" pitchFamily="34" charset="0"/>
                </a:rPr>
                <a:t>CPE</a:t>
              </a:r>
            </a:p>
          </p:txBody>
        </p:sp>
        <p:pic>
          <p:nvPicPr>
            <p:cNvPr id="12" name="Picture 11">
              <a:extLst>
                <a:ext uri="{FF2B5EF4-FFF2-40B4-BE49-F238E27FC236}">
                  <a16:creationId xmlns:a16="http://schemas.microsoft.com/office/drawing/2014/main" id="{386EF7B5-6419-5712-3965-132B4598AD2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40042" y="3848357"/>
              <a:ext cx="301752" cy="301752"/>
            </a:xfrm>
            <a:prstGeom prst="rect">
              <a:avLst/>
            </a:prstGeom>
          </p:spPr>
        </p:pic>
      </p:grpSp>
      <p:sp>
        <p:nvSpPr>
          <p:cNvPr id="14" name="Rectangle 13">
            <a:extLst>
              <a:ext uri="{FF2B5EF4-FFF2-40B4-BE49-F238E27FC236}">
                <a16:creationId xmlns:a16="http://schemas.microsoft.com/office/drawing/2014/main" id="{B0C2AF8E-D0BF-3BE1-6291-A8FFE4A4247C}"/>
              </a:ext>
            </a:extLst>
          </p:cNvPr>
          <p:cNvSpPr/>
          <p:nvPr/>
        </p:nvSpPr>
        <p:spPr>
          <a:xfrm>
            <a:off x="881490" y="3764552"/>
            <a:ext cx="2559949" cy="2331683"/>
          </a:xfrm>
          <a:prstGeom prst="rect">
            <a:avLst/>
          </a:prstGeom>
          <a:noFill/>
          <a:ln w="12700" cmpd="sng">
            <a:solidFill>
              <a:srgbClr val="BB501C"/>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nSpc>
                <a:spcPct val="90000"/>
              </a:lnSpc>
            </a:pPr>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172.16.0.0/24</a:t>
            </a:r>
          </a:p>
        </p:txBody>
      </p:sp>
      <p:pic>
        <p:nvPicPr>
          <p:cNvPr id="15" name="Picture 4" descr="Cloud - Free weather icons">
            <a:extLst>
              <a:ext uri="{FF2B5EF4-FFF2-40B4-BE49-F238E27FC236}">
                <a16:creationId xmlns:a16="http://schemas.microsoft.com/office/drawing/2014/main" id="{5E17D77B-B057-0AFC-9F1A-DA0B131AAD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4272" y="3446115"/>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3E5DBFA-97E6-A345-177E-AC80E0F95E9C}"/>
              </a:ext>
            </a:extLst>
          </p:cNvPr>
          <p:cNvSpPr txBox="1"/>
          <p:nvPr/>
        </p:nvSpPr>
        <p:spPr>
          <a:xfrm>
            <a:off x="4783038" y="4484590"/>
            <a:ext cx="1081313" cy="369332"/>
          </a:xfrm>
          <a:prstGeom prst="rect">
            <a:avLst/>
          </a:prstGeom>
          <a:noFill/>
        </p:spPr>
        <p:txBody>
          <a:bodyPr wrap="square">
            <a:spAutoFit/>
          </a:bodyPr>
          <a:lstStyle/>
          <a:p>
            <a:r>
              <a:rPr lang="en-GB" sz="1800" b="1" dirty="0">
                <a:solidFill>
                  <a:schemeClr val="tx1"/>
                </a:solidFill>
                <a:latin typeface="Oracle Sans" panose="020B0503020204020204" pitchFamily="34" charset="0"/>
                <a:ea typeface="Calibri" charset="0"/>
                <a:cs typeface="Oracle Sans" panose="020B0503020204020204" pitchFamily="34" charset="0"/>
              </a:rPr>
              <a:t>Internet</a:t>
            </a:r>
            <a:endParaRPr lang="en-US" dirty="0"/>
          </a:p>
        </p:txBody>
      </p:sp>
      <p:cxnSp>
        <p:nvCxnSpPr>
          <p:cNvPr id="17" name="Straight Connector 16">
            <a:extLst>
              <a:ext uri="{FF2B5EF4-FFF2-40B4-BE49-F238E27FC236}">
                <a16:creationId xmlns:a16="http://schemas.microsoft.com/office/drawing/2014/main" id="{A2EF3396-8057-AE6C-4F23-30703E29446C}"/>
              </a:ext>
            </a:extLst>
          </p:cNvPr>
          <p:cNvCxnSpPr>
            <a:cxnSpLocks/>
          </p:cNvCxnSpPr>
          <p:nvPr/>
        </p:nvCxnSpPr>
        <p:spPr>
          <a:xfrm flipV="1">
            <a:off x="3347690" y="3955531"/>
            <a:ext cx="3564733" cy="159724"/>
          </a:xfrm>
          <a:prstGeom prst="line">
            <a:avLst/>
          </a:prstGeom>
          <a:ln w="9525">
            <a:solidFill>
              <a:srgbClr val="C74634"/>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54CA234-CA8E-C32E-38E9-266F3ABD9852}"/>
              </a:ext>
            </a:extLst>
          </p:cNvPr>
          <p:cNvCxnSpPr>
            <a:cxnSpLocks/>
            <a:endCxn id="36" idx="19"/>
          </p:cNvCxnSpPr>
          <p:nvPr/>
        </p:nvCxnSpPr>
        <p:spPr>
          <a:xfrm>
            <a:off x="3325622" y="4424106"/>
            <a:ext cx="3567169" cy="65760"/>
          </a:xfrm>
          <a:prstGeom prst="line">
            <a:avLst/>
          </a:prstGeom>
          <a:ln w="9525">
            <a:solidFill>
              <a:srgbClr val="C74634"/>
            </a:solidFill>
            <a:prstDash val="lg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C89FAF1-9490-D175-41B9-3170AC070B56}"/>
              </a:ext>
            </a:extLst>
          </p:cNvPr>
          <p:cNvCxnSpPr>
            <a:cxnSpLocks/>
          </p:cNvCxnSpPr>
          <p:nvPr/>
        </p:nvCxnSpPr>
        <p:spPr>
          <a:xfrm flipV="1">
            <a:off x="7140317" y="4424106"/>
            <a:ext cx="414419" cy="33257"/>
          </a:xfrm>
          <a:prstGeom prst="line">
            <a:avLst/>
          </a:prstGeom>
          <a:ln w="9525" cap="flat" cmpd="sng" algn="ctr">
            <a:solidFill>
              <a:srgbClr val="C74634"/>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9DF3247D-5F9F-71EA-2A05-4E339D79297A}"/>
              </a:ext>
            </a:extLst>
          </p:cNvPr>
          <p:cNvCxnSpPr>
            <a:cxnSpLocks/>
          </p:cNvCxnSpPr>
          <p:nvPr/>
        </p:nvCxnSpPr>
        <p:spPr>
          <a:xfrm>
            <a:off x="7127525" y="3955314"/>
            <a:ext cx="479173" cy="205724"/>
          </a:xfrm>
          <a:prstGeom prst="line">
            <a:avLst/>
          </a:prstGeom>
          <a:ln w="9525" cap="flat" cmpd="sng" algn="ctr">
            <a:solidFill>
              <a:srgbClr val="C74634"/>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82D47822-D204-CD99-B22C-4F35F4309CFD}"/>
              </a:ext>
            </a:extLst>
          </p:cNvPr>
          <p:cNvSpPr txBox="1"/>
          <p:nvPr/>
        </p:nvSpPr>
        <p:spPr>
          <a:xfrm>
            <a:off x="6583437" y="3594285"/>
            <a:ext cx="971299" cy="215444"/>
          </a:xfrm>
          <a:prstGeom prst="rect">
            <a:avLst/>
          </a:prstGeom>
          <a:noFill/>
        </p:spPr>
        <p:txBody>
          <a:bodyPr wrap="square">
            <a:spAutoFit/>
          </a:bodyPr>
          <a:lstStyle/>
          <a:p>
            <a:r>
              <a:rPr lang="en-GB" sz="800" dirty="0">
                <a:solidFill>
                  <a:schemeClr val="tx1"/>
                </a:solidFill>
                <a:latin typeface="Oracle Sans" panose="020B0503020204020204" pitchFamily="34" charset="0"/>
                <a:ea typeface="Calibri" charset="0"/>
                <a:cs typeface="Oracle Sans" panose="020B0503020204020204" pitchFamily="34" charset="0"/>
              </a:rPr>
              <a:t>VPN Gateway 1</a:t>
            </a:r>
            <a:endParaRPr lang="en-US" sz="800" dirty="0"/>
          </a:p>
        </p:txBody>
      </p:sp>
      <p:sp>
        <p:nvSpPr>
          <p:cNvPr id="22" name="TextBox 21">
            <a:extLst>
              <a:ext uri="{FF2B5EF4-FFF2-40B4-BE49-F238E27FC236}">
                <a16:creationId xmlns:a16="http://schemas.microsoft.com/office/drawing/2014/main" id="{CFD0C67F-A39C-A092-55CE-C673B0BA3373}"/>
              </a:ext>
            </a:extLst>
          </p:cNvPr>
          <p:cNvSpPr txBox="1"/>
          <p:nvPr/>
        </p:nvSpPr>
        <p:spPr>
          <a:xfrm>
            <a:off x="6577927" y="4850660"/>
            <a:ext cx="911410" cy="215444"/>
          </a:xfrm>
          <a:prstGeom prst="rect">
            <a:avLst/>
          </a:prstGeom>
          <a:noFill/>
        </p:spPr>
        <p:txBody>
          <a:bodyPr wrap="square">
            <a:spAutoFit/>
          </a:bodyPr>
          <a:lstStyle/>
          <a:p>
            <a:r>
              <a:rPr lang="en-GB" sz="800" dirty="0">
                <a:solidFill>
                  <a:schemeClr val="tx1"/>
                </a:solidFill>
                <a:latin typeface="Oracle Sans" panose="020B0503020204020204" pitchFamily="34" charset="0"/>
                <a:ea typeface="Calibri" charset="0"/>
                <a:cs typeface="Oracle Sans" panose="020B0503020204020204" pitchFamily="34" charset="0"/>
              </a:rPr>
              <a:t>VPN Gateway 2</a:t>
            </a:r>
            <a:endParaRPr lang="en-US" sz="800" dirty="0"/>
          </a:p>
        </p:txBody>
      </p:sp>
      <p:grpSp>
        <p:nvGrpSpPr>
          <p:cNvPr id="23" name="Graphic 3">
            <a:extLst>
              <a:ext uri="{FF2B5EF4-FFF2-40B4-BE49-F238E27FC236}">
                <a16:creationId xmlns:a16="http://schemas.microsoft.com/office/drawing/2014/main" id="{12D2327B-013F-5812-37F1-98DB3FEB96EA}"/>
              </a:ext>
            </a:extLst>
          </p:cNvPr>
          <p:cNvGrpSpPr/>
          <p:nvPr/>
        </p:nvGrpSpPr>
        <p:grpSpPr>
          <a:xfrm>
            <a:off x="6885244" y="3771775"/>
            <a:ext cx="265838" cy="399705"/>
            <a:chOff x="2110069" y="4391526"/>
            <a:chExt cx="341420" cy="513347"/>
          </a:xfrm>
        </p:grpSpPr>
        <p:grpSp>
          <p:nvGrpSpPr>
            <p:cNvPr id="24" name="Graphic 3">
              <a:extLst>
                <a:ext uri="{FF2B5EF4-FFF2-40B4-BE49-F238E27FC236}">
                  <a16:creationId xmlns:a16="http://schemas.microsoft.com/office/drawing/2014/main" id="{52000CD0-7BCE-7C49-7CAE-47A1D24B6452}"/>
                </a:ext>
              </a:extLst>
            </p:cNvPr>
            <p:cNvGrpSpPr/>
            <p:nvPr/>
          </p:nvGrpSpPr>
          <p:grpSpPr>
            <a:xfrm>
              <a:off x="2110069" y="4391526"/>
              <a:ext cx="341420" cy="513347"/>
              <a:chOff x="2110069" y="4391526"/>
              <a:chExt cx="341420" cy="513347"/>
            </a:xfrm>
            <a:solidFill>
              <a:srgbClr val="FFFFFF"/>
            </a:solidFill>
          </p:grpSpPr>
          <p:sp>
            <p:nvSpPr>
              <p:cNvPr id="28" name="Freeform: Shape 28">
                <a:extLst>
                  <a:ext uri="{FF2B5EF4-FFF2-40B4-BE49-F238E27FC236}">
                    <a16:creationId xmlns:a16="http://schemas.microsoft.com/office/drawing/2014/main" id="{245E5430-16FC-AAAA-3945-93690C982B51}"/>
                  </a:ext>
                </a:extLst>
              </p:cNvPr>
              <p:cNvSpPr/>
              <p:nvPr/>
            </p:nvSpPr>
            <p:spPr>
              <a:xfrm>
                <a:off x="2116171" y="4397622"/>
                <a:ext cx="331660" cy="501155"/>
              </a:xfrm>
              <a:custGeom>
                <a:avLst/>
                <a:gdLst>
                  <a:gd name="connsiteX0" fmla="*/ 158515 w 331660"/>
                  <a:gd name="connsiteY0" fmla="*/ 497498 h 501155"/>
                  <a:gd name="connsiteX1" fmla="*/ 0 w 331660"/>
                  <a:gd name="connsiteY1" fmla="*/ 291427 h 501155"/>
                  <a:gd name="connsiteX2" fmla="*/ 0 w 331660"/>
                  <a:gd name="connsiteY2" fmla="*/ 137789 h 501155"/>
                  <a:gd name="connsiteX3" fmla="*/ 63405 w 331660"/>
                  <a:gd name="connsiteY3" fmla="*/ 110960 h 501155"/>
                  <a:gd name="connsiteX4" fmla="*/ 63405 w 331660"/>
                  <a:gd name="connsiteY4" fmla="*/ 102425 h 501155"/>
                  <a:gd name="connsiteX5" fmla="*/ 165831 w 331660"/>
                  <a:gd name="connsiteY5" fmla="*/ 0 h 501155"/>
                  <a:gd name="connsiteX6" fmla="*/ 268256 w 331660"/>
                  <a:gd name="connsiteY6" fmla="*/ 102425 h 501155"/>
                  <a:gd name="connsiteX7" fmla="*/ 268256 w 331660"/>
                  <a:gd name="connsiteY7" fmla="*/ 110960 h 501155"/>
                  <a:gd name="connsiteX8" fmla="*/ 331661 w 331660"/>
                  <a:gd name="connsiteY8" fmla="*/ 137789 h 501155"/>
                  <a:gd name="connsiteX9" fmla="*/ 331661 w 331660"/>
                  <a:gd name="connsiteY9" fmla="*/ 291427 h 501155"/>
                  <a:gd name="connsiteX10" fmla="*/ 173146 w 331660"/>
                  <a:gd name="connsiteY10" fmla="*/ 497498 h 501155"/>
                  <a:gd name="connsiteX11" fmla="*/ 165831 w 331660"/>
                  <a:gd name="connsiteY11" fmla="*/ 501155 h 501155"/>
                  <a:gd name="connsiteX12" fmla="*/ 158515 w 331660"/>
                  <a:gd name="connsiteY12" fmla="*/ 497498 h 5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1660" h="501155">
                    <a:moveTo>
                      <a:pt x="158515" y="497498"/>
                    </a:moveTo>
                    <a:cubicBezTo>
                      <a:pt x="62186" y="449942"/>
                      <a:pt x="4877" y="374339"/>
                      <a:pt x="0" y="291427"/>
                    </a:cubicBezTo>
                    <a:lnTo>
                      <a:pt x="0" y="137789"/>
                    </a:lnTo>
                    <a:lnTo>
                      <a:pt x="63405" y="110960"/>
                    </a:lnTo>
                    <a:cubicBezTo>
                      <a:pt x="63405" y="108522"/>
                      <a:pt x="63405" y="106083"/>
                      <a:pt x="63405" y="102425"/>
                    </a:cubicBezTo>
                    <a:cubicBezTo>
                      <a:pt x="63405" y="46336"/>
                      <a:pt x="108522" y="0"/>
                      <a:pt x="165831" y="0"/>
                    </a:cubicBezTo>
                    <a:cubicBezTo>
                      <a:pt x="223139" y="0"/>
                      <a:pt x="268256" y="46336"/>
                      <a:pt x="268256" y="102425"/>
                    </a:cubicBezTo>
                    <a:cubicBezTo>
                      <a:pt x="268256" y="104864"/>
                      <a:pt x="268256" y="107302"/>
                      <a:pt x="268256" y="110960"/>
                    </a:cubicBezTo>
                    <a:lnTo>
                      <a:pt x="331661" y="137789"/>
                    </a:lnTo>
                    <a:lnTo>
                      <a:pt x="331661" y="291427"/>
                    </a:lnTo>
                    <a:cubicBezTo>
                      <a:pt x="326784" y="374339"/>
                      <a:pt x="269475" y="449942"/>
                      <a:pt x="173146" y="497498"/>
                    </a:cubicBezTo>
                    <a:lnTo>
                      <a:pt x="165831" y="501155"/>
                    </a:lnTo>
                    <a:lnTo>
                      <a:pt x="158515" y="497498"/>
                    </a:lnTo>
                    <a:close/>
                  </a:path>
                </a:pathLst>
              </a:custGeom>
              <a:solidFill>
                <a:srgbClr val="FFFFFF"/>
              </a:solidFill>
              <a:ln w="6417" cap="flat">
                <a:noFill/>
                <a:prstDash val="solid"/>
                <a:miter/>
              </a:ln>
            </p:spPr>
            <p:txBody>
              <a:bodyPr rtlCol="0" anchor="ctr"/>
              <a:lstStyle/>
              <a:p>
                <a:endParaRPr lang="en-US"/>
              </a:p>
            </p:txBody>
          </p:sp>
          <p:sp>
            <p:nvSpPr>
              <p:cNvPr id="29" name="Freeform: Shape 29">
                <a:extLst>
                  <a:ext uri="{FF2B5EF4-FFF2-40B4-BE49-F238E27FC236}">
                    <a16:creationId xmlns:a16="http://schemas.microsoft.com/office/drawing/2014/main" id="{7E5BD4E7-8884-3B51-5324-00321D3DA91C}"/>
                  </a:ext>
                </a:extLst>
              </p:cNvPr>
              <p:cNvSpPr/>
              <p:nvPr/>
            </p:nvSpPr>
            <p:spPr>
              <a:xfrm>
                <a:off x="2110069" y="4391526"/>
                <a:ext cx="341420" cy="513347"/>
              </a:xfrm>
              <a:custGeom>
                <a:avLst/>
                <a:gdLst>
                  <a:gd name="connsiteX0" fmla="*/ 171933 w 341420"/>
                  <a:gd name="connsiteY0" fmla="*/ 12192 h 513347"/>
                  <a:gd name="connsiteX1" fmla="*/ 268263 w 341420"/>
                  <a:gd name="connsiteY1" fmla="*/ 108522 h 513347"/>
                  <a:gd name="connsiteX2" fmla="*/ 267043 w 341420"/>
                  <a:gd name="connsiteY2" fmla="*/ 120714 h 513347"/>
                  <a:gd name="connsiteX3" fmla="*/ 331667 w 341420"/>
                  <a:gd name="connsiteY3" fmla="*/ 148762 h 513347"/>
                  <a:gd name="connsiteX4" fmla="*/ 331667 w 341420"/>
                  <a:gd name="connsiteY4" fmla="*/ 298743 h 513347"/>
                  <a:gd name="connsiteX5" fmla="*/ 176810 w 341420"/>
                  <a:gd name="connsiteY5" fmla="*/ 499936 h 513347"/>
                  <a:gd name="connsiteX6" fmla="*/ 171933 w 341420"/>
                  <a:gd name="connsiteY6" fmla="*/ 499936 h 513347"/>
                  <a:gd name="connsiteX7" fmla="*/ 168275 w 341420"/>
                  <a:gd name="connsiteY7" fmla="*/ 497498 h 513347"/>
                  <a:gd name="connsiteX8" fmla="*/ 12198 w 341420"/>
                  <a:gd name="connsiteY8" fmla="*/ 297523 h 513347"/>
                  <a:gd name="connsiteX9" fmla="*/ 12198 w 341420"/>
                  <a:gd name="connsiteY9" fmla="*/ 147543 h 513347"/>
                  <a:gd name="connsiteX10" fmla="*/ 76822 w 341420"/>
                  <a:gd name="connsiteY10" fmla="*/ 119494 h 513347"/>
                  <a:gd name="connsiteX11" fmla="*/ 75603 w 341420"/>
                  <a:gd name="connsiteY11" fmla="*/ 107302 h 513347"/>
                  <a:gd name="connsiteX12" fmla="*/ 171933 w 341420"/>
                  <a:gd name="connsiteY12" fmla="*/ 12192 h 513347"/>
                  <a:gd name="connsiteX13" fmla="*/ 171933 w 341420"/>
                  <a:gd name="connsiteY13" fmla="*/ 0 h 513347"/>
                  <a:gd name="connsiteX14" fmla="*/ 63411 w 341420"/>
                  <a:gd name="connsiteY14" fmla="*/ 108522 h 513347"/>
                  <a:gd name="connsiteX15" fmla="*/ 63411 w 341420"/>
                  <a:gd name="connsiteY15" fmla="*/ 113398 h 513347"/>
                  <a:gd name="connsiteX16" fmla="*/ 7315 w 341420"/>
                  <a:gd name="connsiteY16" fmla="*/ 137789 h 513347"/>
                  <a:gd name="connsiteX17" fmla="*/ 0 w 341420"/>
                  <a:gd name="connsiteY17" fmla="*/ 139008 h 513347"/>
                  <a:gd name="connsiteX18" fmla="*/ 0 w 341420"/>
                  <a:gd name="connsiteY18" fmla="*/ 147543 h 513347"/>
                  <a:gd name="connsiteX19" fmla="*/ 0 w 341420"/>
                  <a:gd name="connsiteY19" fmla="*/ 296304 h 513347"/>
                  <a:gd name="connsiteX20" fmla="*/ 0 w 341420"/>
                  <a:gd name="connsiteY20" fmla="*/ 297523 h 513347"/>
                  <a:gd name="connsiteX21" fmla="*/ 162173 w 341420"/>
                  <a:gd name="connsiteY21" fmla="*/ 508470 h 513347"/>
                  <a:gd name="connsiteX22" fmla="*/ 165837 w 341420"/>
                  <a:gd name="connsiteY22" fmla="*/ 510909 h 513347"/>
                  <a:gd name="connsiteX23" fmla="*/ 170714 w 341420"/>
                  <a:gd name="connsiteY23" fmla="*/ 513347 h 513347"/>
                  <a:gd name="connsiteX24" fmla="*/ 175590 w 341420"/>
                  <a:gd name="connsiteY24" fmla="*/ 510909 h 513347"/>
                  <a:gd name="connsiteX25" fmla="*/ 179248 w 341420"/>
                  <a:gd name="connsiteY25" fmla="*/ 508470 h 513347"/>
                  <a:gd name="connsiteX26" fmla="*/ 341421 w 341420"/>
                  <a:gd name="connsiteY26" fmla="*/ 297523 h 513347"/>
                  <a:gd name="connsiteX27" fmla="*/ 341421 w 341420"/>
                  <a:gd name="connsiteY27" fmla="*/ 147543 h 513347"/>
                  <a:gd name="connsiteX28" fmla="*/ 341421 w 341420"/>
                  <a:gd name="connsiteY28" fmla="*/ 139008 h 513347"/>
                  <a:gd name="connsiteX29" fmla="*/ 334106 w 341420"/>
                  <a:gd name="connsiteY29" fmla="*/ 135350 h 513347"/>
                  <a:gd name="connsiteX30" fmla="*/ 278016 w 341420"/>
                  <a:gd name="connsiteY30" fmla="*/ 110960 h 513347"/>
                  <a:gd name="connsiteX31" fmla="*/ 278016 w 341420"/>
                  <a:gd name="connsiteY31" fmla="*/ 106083 h 513347"/>
                  <a:gd name="connsiteX32" fmla="*/ 171933 w 341420"/>
                  <a:gd name="connsiteY32"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1420" h="513347">
                    <a:moveTo>
                      <a:pt x="171933" y="12192"/>
                    </a:moveTo>
                    <a:cubicBezTo>
                      <a:pt x="224365" y="12192"/>
                      <a:pt x="268263" y="54870"/>
                      <a:pt x="268263" y="108522"/>
                    </a:cubicBezTo>
                    <a:cubicBezTo>
                      <a:pt x="268263" y="112179"/>
                      <a:pt x="268263" y="117056"/>
                      <a:pt x="267043" y="120714"/>
                    </a:cubicBezTo>
                    <a:lnTo>
                      <a:pt x="331667" y="148762"/>
                    </a:lnTo>
                    <a:lnTo>
                      <a:pt x="331667" y="298743"/>
                    </a:lnTo>
                    <a:cubicBezTo>
                      <a:pt x="326791" y="379216"/>
                      <a:pt x="270701" y="452381"/>
                      <a:pt x="176810" y="499936"/>
                    </a:cubicBezTo>
                    <a:lnTo>
                      <a:pt x="171933" y="499936"/>
                    </a:lnTo>
                    <a:lnTo>
                      <a:pt x="168275" y="497498"/>
                    </a:lnTo>
                    <a:cubicBezTo>
                      <a:pt x="73165" y="451162"/>
                      <a:pt x="17075" y="377997"/>
                      <a:pt x="12198" y="297523"/>
                    </a:cubicBezTo>
                    <a:lnTo>
                      <a:pt x="12198" y="147543"/>
                    </a:lnTo>
                    <a:lnTo>
                      <a:pt x="76822" y="119494"/>
                    </a:lnTo>
                    <a:cubicBezTo>
                      <a:pt x="76822" y="115837"/>
                      <a:pt x="75603" y="110960"/>
                      <a:pt x="75603" y="107302"/>
                    </a:cubicBezTo>
                    <a:cubicBezTo>
                      <a:pt x="75603" y="54870"/>
                      <a:pt x="118282" y="12192"/>
                      <a:pt x="171933" y="12192"/>
                    </a:cubicBezTo>
                    <a:close/>
                    <a:moveTo>
                      <a:pt x="171933" y="0"/>
                    </a:moveTo>
                    <a:cubicBezTo>
                      <a:pt x="112186" y="0"/>
                      <a:pt x="63411" y="48775"/>
                      <a:pt x="63411" y="108522"/>
                    </a:cubicBezTo>
                    <a:cubicBezTo>
                      <a:pt x="63411" y="109741"/>
                      <a:pt x="63411" y="110960"/>
                      <a:pt x="63411" y="113398"/>
                    </a:cubicBezTo>
                    <a:lnTo>
                      <a:pt x="7315" y="137789"/>
                    </a:lnTo>
                    <a:lnTo>
                      <a:pt x="0" y="139008"/>
                    </a:lnTo>
                    <a:lnTo>
                      <a:pt x="0" y="147543"/>
                    </a:lnTo>
                    <a:lnTo>
                      <a:pt x="0" y="296304"/>
                    </a:lnTo>
                    <a:lnTo>
                      <a:pt x="0" y="297523"/>
                    </a:lnTo>
                    <a:cubicBezTo>
                      <a:pt x="4877" y="382874"/>
                      <a:pt x="63411" y="459696"/>
                      <a:pt x="162173" y="508470"/>
                    </a:cubicBezTo>
                    <a:lnTo>
                      <a:pt x="165837" y="510909"/>
                    </a:lnTo>
                    <a:lnTo>
                      <a:pt x="170714" y="513347"/>
                    </a:lnTo>
                    <a:lnTo>
                      <a:pt x="175590" y="510909"/>
                    </a:lnTo>
                    <a:lnTo>
                      <a:pt x="179248" y="508470"/>
                    </a:lnTo>
                    <a:cubicBezTo>
                      <a:pt x="278016" y="459696"/>
                      <a:pt x="336544" y="382874"/>
                      <a:pt x="341421" y="297523"/>
                    </a:cubicBezTo>
                    <a:lnTo>
                      <a:pt x="341421" y="147543"/>
                    </a:lnTo>
                    <a:lnTo>
                      <a:pt x="341421" y="139008"/>
                    </a:lnTo>
                    <a:lnTo>
                      <a:pt x="334106" y="135350"/>
                    </a:lnTo>
                    <a:lnTo>
                      <a:pt x="278016" y="110960"/>
                    </a:lnTo>
                    <a:cubicBezTo>
                      <a:pt x="278016" y="109741"/>
                      <a:pt x="278016" y="108522"/>
                      <a:pt x="278016" y="106083"/>
                    </a:cubicBezTo>
                    <a:cubicBezTo>
                      <a:pt x="279235" y="48775"/>
                      <a:pt x="231680" y="0"/>
                      <a:pt x="171933" y="0"/>
                    </a:cubicBezTo>
                    <a:close/>
                  </a:path>
                </a:pathLst>
              </a:custGeom>
              <a:solidFill>
                <a:srgbClr val="FFFFFF"/>
              </a:solidFill>
              <a:ln w="6417" cap="flat">
                <a:noFill/>
                <a:prstDash val="solid"/>
                <a:miter/>
              </a:ln>
            </p:spPr>
            <p:txBody>
              <a:bodyPr rtlCol="0" anchor="ctr"/>
              <a:lstStyle/>
              <a:p>
                <a:endParaRPr lang="en-US"/>
              </a:p>
            </p:txBody>
          </p:sp>
        </p:grpSp>
        <p:grpSp>
          <p:nvGrpSpPr>
            <p:cNvPr id="25" name="Graphic 3">
              <a:extLst>
                <a:ext uri="{FF2B5EF4-FFF2-40B4-BE49-F238E27FC236}">
                  <a16:creationId xmlns:a16="http://schemas.microsoft.com/office/drawing/2014/main" id="{67520B80-F7C1-29D4-F7C8-50434A7192F5}"/>
                </a:ext>
              </a:extLst>
            </p:cNvPr>
            <p:cNvGrpSpPr/>
            <p:nvPr/>
          </p:nvGrpSpPr>
          <p:grpSpPr>
            <a:xfrm>
              <a:off x="2122267" y="4403718"/>
              <a:ext cx="318249" cy="487744"/>
              <a:chOff x="2122267" y="4403718"/>
              <a:chExt cx="318249" cy="487744"/>
            </a:xfrm>
            <a:solidFill>
              <a:srgbClr val="2D5967"/>
            </a:solidFill>
          </p:grpSpPr>
          <p:sp>
            <p:nvSpPr>
              <p:cNvPr id="26" name="Freeform: Shape 26">
                <a:extLst>
                  <a:ext uri="{FF2B5EF4-FFF2-40B4-BE49-F238E27FC236}">
                    <a16:creationId xmlns:a16="http://schemas.microsoft.com/office/drawing/2014/main" id="{B9876073-7E05-70C5-37CC-E5D6F5DBDCCE}"/>
                  </a:ext>
                </a:extLst>
              </p:cNvPr>
              <p:cNvSpPr/>
              <p:nvPr/>
            </p:nvSpPr>
            <p:spPr>
              <a:xfrm>
                <a:off x="2122267" y="4403718"/>
                <a:ext cx="318249" cy="487744"/>
              </a:xfrm>
              <a:custGeom>
                <a:avLst/>
                <a:gdLst>
                  <a:gd name="connsiteX0" fmla="*/ 254845 w 318249"/>
                  <a:gd name="connsiteY0" fmla="*/ 107303 h 487744"/>
                  <a:gd name="connsiteX1" fmla="*/ 256064 w 318249"/>
                  <a:gd name="connsiteY1" fmla="*/ 95110 h 487744"/>
                  <a:gd name="connsiteX2" fmla="*/ 159734 w 318249"/>
                  <a:gd name="connsiteY2" fmla="*/ 0 h 487744"/>
                  <a:gd name="connsiteX3" fmla="*/ 63405 w 318249"/>
                  <a:gd name="connsiteY3" fmla="*/ 96330 h 487744"/>
                  <a:gd name="connsiteX4" fmla="*/ 64624 w 318249"/>
                  <a:gd name="connsiteY4" fmla="*/ 108522 h 487744"/>
                  <a:gd name="connsiteX5" fmla="*/ 0 w 318249"/>
                  <a:gd name="connsiteY5" fmla="*/ 135351 h 487744"/>
                  <a:gd name="connsiteX6" fmla="*/ 0 w 318249"/>
                  <a:gd name="connsiteY6" fmla="*/ 284112 h 487744"/>
                  <a:gd name="connsiteX7" fmla="*/ 154858 w 318249"/>
                  <a:gd name="connsiteY7" fmla="*/ 485306 h 487744"/>
                  <a:gd name="connsiteX8" fmla="*/ 158515 w 318249"/>
                  <a:gd name="connsiteY8" fmla="*/ 487744 h 487744"/>
                  <a:gd name="connsiteX9" fmla="*/ 162173 w 318249"/>
                  <a:gd name="connsiteY9" fmla="*/ 485306 h 487744"/>
                  <a:gd name="connsiteX10" fmla="*/ 318250 w 318249"/>
                  <a:gd name="connsiteY10" fmla="*/ 285332 h 487744"/>
                  <a:gd name="connsiteX11" fmla="*/ 318250 w 318249"/>
                  <a:gd name="connsiteY11" fmla="*/ 135351 h 487744"/>
                  <a:gd name="connsiteX12" fmla="*/ 254845 w 318249"/>
                  <a:gd name="connsiteY12" fmla="*/ 107303 h 487744"/>
                  <a:gd name="connsiteX13" fmla="*/ 81693 w 318249"/>
                  <a:gd name="connsiteY13" fmla="*/ 96330 h 487744"/>
                  <a:gd name="connsiteX14" fmla="*/ 159734 w 318249"/>
                  <a:gd name="connsiteY14" fmla="*/ 18295 h 487744"/>
                  <a:gd name="connsiteX15" fmla="*/ 237770 w 318249"/>
                  <a:gd name="connsiteY15" fmla="*/ 96330 h 487744"/>
                  <a:gd name="connsiteX16" fmla="*/ 237770 w 318249"/>
                  <a:gd name="connsiteY16" fmla="*/ 101206 h 487744"/>
                  <a:gd name="connsiteX17" fmla="*/ 159734 w 318249"/>
                  <a:gd name="connsiteY17" fmla="*/ 68282 h 487744"/>
                  <a:gd name="connsiteX18" fmla="*/ 81693 w 318249"/>
                  <a:gd name="connsiteY18" fmla="*/ 99987 h 487744"/>
                  <a:gd name="connsiteX19" fmla="*/ 81693 w 318249"/>
                  <a:gd name="connsiteY19" fmla="*/ 96330 h 487744"/>
                  <a:gd name="connsiteX20" fmla="*/ 299955 w 318249"/>
                  <a:gd name="connsiteY20" fmla="*/ 284112 h 487744"/>
                  <a:gd name="connsiteX21" fmla="*/ 158515 w 318249"/>
                  <a:gd name="connsiteY21" fmla="*/ 467011 h 487744"/>
                  <a:gd name="connsiteX22" fmla="*/ 17069 w 318249"/>
                  <a:gd name="connsiteY22" fmla="*/ 284112 h 487744"/>
                  <a:gd name="connsiteX23" fmla="*/ 17069 w 318249"/>
                  <a:gd name="connsiteY23" fmla="*/ 147543 h 487744"/>
                  <a:gd name="connsiteX24" fmla="*/ 158515 w 318249"/>
                  <a:gd name="connsiteY24" fmla="*/ 86576 h 487744"/>
                  <a:gd name="connsiteX25" fmla="*/ 299955 w 318249"/>
                  <a:gd name="connsiteY25" fmla="*/ 147543 h 487744"/>
                  <a:gd name="connsiteX26" fmla="*/ 299955 w 318249"/>
                  <a:gd name="connsiteY26" fmla="*/ 284112 h 4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8249" h="487744">
                    <a:moveTo>
                      <a:pt x="254845" y="107303"/>
                    </a:moveTo>
                    <a:cubicBezTo>
                      <a:pt x="254845" y="103645"/>
                      <a:pt x="256064" y="99987"/>
                      <a:pt x="256064" y="95110"/>
                    </a:cubicBezTo>
                    <a:cubicBezTo>
                      <a:pt x="256064" y="42678"/>
                      <a:pt x="213386" y="0"/>
                      <a:pt x="159734" y="0"/>
                    </a:cubicBezTo>
                    <a:cubicBezTo>
                      <a:pt x="106083" y="0"/>
                      <a:pt x="63405" y="42678"/>
                      <a:pt x="63405" y="96330"/>
                    </a:cubicBezTo>
                    <a:cubicBezTo>
                      <a:pt x="63405" y="99987"/>
                      <a:pt x="63405" y="104864"/>
                      <a:pt x="64624" y="108522"/>
                    </a:cubicBezTo>
                    <a:lnTo>
                      <a:pt x="0" y="135351"/>
                    </a:lnTo>
                    <a:lnTo>
                      <a:pt x="0" y="284112"/>
                    </a:lnTo>
                    <a:cubicBezTo>
                      <a:pt x="4877" y="365805"/>
                      <a:pt x="60966" y="438970"/>
                      <a:pt x="154858" y="485306"/>
                    </a:cubicBezTo>
                    <a:lnTo>
                      <a:pt x="158515" y="487744"/>
                    </a:lnTo>
                    <a:lnTo>
                      <a:pt x="162173" y="485306"/>
                    </a:lnTo>
                    <a:cubicBezTo>
                      <a:pt x="257283" y="438970"/>
                      <a:pt x="314592" y="365805"/>
                      <a:pt x="318250" y="285332"/>
                    </a:cubicBezTo>
                    <a:lnTo>
                      <a:pt x="318250" y="135351"/>
                    </a:lnTo>
                    <a:lnTo>
                      <a:pt x="254845" y="107303"/>
                    </a:lnTo>
                    <a:close/>
                    <a:moveTo>
                      <a:pt x="81693" y="96330"/>
                    </a:moveTo>
                    <a:cubicBezTo>
                      <a:pt x="81693" y="53651"/>
                      <a:pt x="117056" y="18295"/>
                      <a:pt x="159734" y="18295"/>
                    </a:cubicBezTo>
                    <a:cubicBezTo>
                      <a:pt x="202413" y="18295"/>
                      <a:pt x="237770" y="53651"/>
                      <a:pt x="237770" y="96330"/>
                    </a:cubicBezTo>
                    <a:cubicBezTo>
                      <a:pt x="237770" y="97549"/>
                      <a:pt x="237770" y="98768"/>
                      <a:pt x="237770" y="101206"/>
                    </a:cubicBezTo>
                    <a:lnTo>
                      <a:pt x="159734" y="68282"/>
                    </a:lnTo>
                    <a:lnTo>
                      <a:pt x="81693" y="99987"/>
                    </a:lnTo>
                    <a:cubicBezTo>
                      <a:pt x="81693" y="98768"/>
                      <a:pt x="81693" y="97549"/>
                      <a:pt x="81693" y="96330"/>
                    </a:cubicBezTo>
                    <a:close/>
                    <a:moveTo>
                      <a:pt x="299955" y="284112"/>
                    </a:moveTo>
                    <a:cubicBezTo>
                      <a:pt x="295078" y="357271"/>
                      <a:pt x="243866" y="423114"/>
                      <a:pt x="158515" y="467011"/>
                    </a:cubicBezTo>
                    <a:cubicBezTo>
                      <a:pt x="73158" y="423114"/>
                      <a:pt x="21945" y="356052"/>
                      <a:pt x="17069" y="284112"/>
                    </a:cubicBezTo>
                    <a:lnTo>
                      <a:pt x="17069" y="147543"/>
                    </a:lnTo>
                    <a:lnTo>
                      <a:pt x="158515" y="86576"/>
                    </a:lnTo>
                    <a:lnTo>
                      <a:pt x="299955" y="147543"/>
                    </a:lnTo>
                    <a:lnTo>
                      <a:pt x="299955" y="284112"/>
                    </a:lnTo>
                    <a:close/>
                  </a:path>
                </a:pathLst>
              </a:custGeom>
              <a:solidFill>
                <a:srgbClr val="2D5967"/>
              </a:solidFill>
              <a:ln w="6417" cap="flat">
                <a:noFill/>
                <a:prstDash val="solid"/>
                <a:miter/>
              </a:ln>
            </p:spPr>
            <p:txBody>
              <a:bodyPr rtlCol="0" anchor="ctr"/>
              <a:lstStyle/>
              <a:p>
                <a:endParaRPr lang="en-US"/>
              </a:p>
            </p:txBody>
          </p:sp>
          <p:sp>
            <p:nvSpPr>
              <p:cNvPr id="27" name="Freeform: Shape 27">
                <a:extLst>
                  <a:ext uri="{FF2B5EF4-FFF2-40B4-BE49-F238E27FC236}">
                    <a16:creationId xmlns:a16="http://schemas.microsoft.com/office/drawing/2014/main" id="{1BA93058-47C7-BBC4-B18A-1ABF808D596A}"/>
                  </a:ext>
                </a:extLst>
              </p:cNvPr>
              <p:cNvSpPr/>
              <p:nvPr/>
            </p:nvSpPr>
            <p:spPr>
              <a:xfrm>
                <a:off x="2249077" y="4609788"/>
                <a:ext cx="64623" cy="125596"/>
              </a:xfrm>
              <a:custGeom>
                <a:avLst/>
                <a:gdLst>
                  <a:gd name="connsiteX0" fmla="*/ 0 w 64623"/>
                  <a:gd name="connsiteY0" fmla="*/ 32925 h 125596"/>
                  <a:gd name="connsiteX1" fmla="*/ 18288 w 64623"/>
                  <a:gd name="connsiteY1" fmla="*/ 60966 h 125596"/>
                  <a:gd name="connsiteX2" fmla="*/ 23165 w 64623"/>
                  <a:gd name="connsiteY2" fmla="*/ 63405 h 125596"/>
                  <a:gd name="connsiteX3" fmla="*/ 14630 w 64623"/>
                  <a:gd name="connsiteY3" fmla="*/ 125597 h 125596"/>
                  <a:gd name="connsiteX4" fmla="*/ 49994 w 64623"/>
                  <a:gd name="connsiteY4" fmla="*/ 125597 h 125596"/>
                  <a:gd name="connsiteX5" fmla="*/ 41459 w 64623"/>
                  <a:gd name="connsiteY5" fmla="*/ 63405 h 125596"/>
                  <a:gd name="connsiteX6" fmla="*/ 42678 w 64623"/>
                  <a:gd name="connsiteY6" fmla="*/ 62185 h 125596"/>
                  <a:gd name="connsiteX7" fmla="*/ 64624 w 64623"/>
                  <a:gd name="connsiteY7" fmla="*/ 31705 h 125596"/>
                  <a:gd name="connsiteX8" fmla="*/ 32925 w 64623"/>
                  <a:gd name="connsiteY8" fmla="*/ 0 h 125596"/>
                  <a:gd name="connsiteX9" fmla="*/ 0 w 64623"/>
                  <a:gd name="connsiteY9" fmla="*/ 32925 h 12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23" h="125596">
                    <a:moveTo>
                      <a:pt x="0" y="32925"/>
                    </a:moveTo>
                    <a:cubicBezTo>
                      <a:pt x="0" y="45117"/>
                      <a:pt x="7315" y="56090"/>
                      <a:pt x="18288" y="60966"/>
                    </a:cubicBezTo>
                    <a:lnTo>
                      <a:pt x="23165" y="63405"/>
                    </a:lnTo>
                    <a:lnTo>
                      <a:pt x="14630" y="125597"/>
                    </a:lnTo>
                    <a:lnTo>
                      <a:pt x="49994" y="125597"/>
                    </a:lnTo>
                    <a:lnTo>
                      <a:pt x="41459" y="63405"/>
                    </a:lnTo>
                    <a:lnTo>
                      <a:pt x="42678" y="62185"/>
                    </a:lnTo>
                    <a:cubicBezTo>
                      <a:pt x="54870" y="57309"/>
                      <a:pt x="64624" y="46336"/>
                      <a:pt x="64624" y="31705"/>
                    </a:cubicBezTo>
                    <a:cubicBezTo>
                      <a:pt x="64624" y="14630"/>
                      <a:pt x="49994" y="0"/>
                      <a:pt x="32925" y="0"/>
                    </a:cubicBezTo>
                    <a:cubicBezTo>
                      <a:pt x="15850" y="0"/>
                      <a:pt x="0" y="15850"/>
                      <a:pt x="0" y="32925"/>
                    </a:cubicBezTo>
                    <a:close/>
                  </a:path>
                </a:pathLst>
              </a:custGeom>
              <a:solidFill>
                <a:srgbClr val="2D5967"/>
              </a:solidFill>
              <a:ln w="6417" cap="flat">
                <a:noFill/>
                <a:prstDash val="solid"/>
                <a:miter/>
              </a:ln>
            </p:spPr>
            <p:txBody>
              <a:bodyPr rtlCol="0" anchor="ctr"/>
              <a:lstStyle/>
              <a:p>
                <a:endParaRPr lang="en-US"/>
              </a:p>
            </p:txBody>
          </p:sp>
        </p:grpSp>
      </p:grpSp>
      <p:grpSp>
        <p:nvGrpSpPr>
          <p:cNvPr id="30" name="Graphic 3">
            <a:extLst>
              <a:ext uri="{FF2B5EF4-FFF2-40B4-BE49-F238E27FC236}">
                <a16:creationId xmlns:a16="http://schemas.microsoft.com/office/drawing/2014/main" id="{94707A81-A808-CB86-4242-A101BA75DACD}"/>
              </a:ext>
            </a:extLst>
          </p:cNvPr>
          <p:cNvGrpSpPr/>
          <p:nvPr/>
        </p:nvGrpSpPr>
        <p:grpSpPr>
          <a:xfrm>
            <a:off x="6892791" y="4259156"/>
            <a:ext cx="265838" cy="399705"/>
            <a:chOff x="2110069" y="4391526"/>
            <a:chExt cx="341420" cy="513347"/>
          </a:xfrm>
        </p:grpSpPr>
        <p:grpSp>
          <p:nvGrpSpPr>
            <p:cNvPr id="31" name="Graphic 3">
              <a:extLst>
                <a:ext uri="{FF2B5EF4-FFF2-40B4-BE49-F238E27FC236}">
                  <a16:creationId xmlns:a16="http://schemas.microsoft.com/office/drawing/2014/main" id="{BBE9F586-676B-E92C-1676-7E2F9082C357}"/>
                </a:ext>
              </a:extLst>
            </p:cNvPr>
            <p:cNvGrpSpPr/>
            <p:nvPr/>
          </p:nvGrpSpPr>
          <p:grpSpPr>
            <a:xfrm>
              <a:off x="2110069" y="4391526"/>
              <a:ext cx="341420" cy="513347"/>
              <a:chOff x="2110069" y="4391526"/>
              <a:chExt cx="341420" cy="513347"/>
            </a:xfrm>
            <a:solidFill>
              <a:srgbClr val="FFFFFF"/>
            </a:solidFill>
          </p:grpSpPr>
          <p:sp>
            <p:nvSpPr>
              <p:cNvPr id="35" name="Freeform: Shape 35">
                <a:extLst>
                  <a:ext uri="{FF2B5EF4-FFF2-40B4-BE49-F238E27FC236}">
                    <a16:creationId xmlns:a16="http://schemas.microsoft.com/office/drawing/2014/main" id="{69B1F569-DEB5-32D2-5B6C-EA5751AD8D5A}"/>
                  </a:ext>
                </a:extLst>
              </p:cNvPr>
              <p:cNvSpPr/>
              <p:nvPr/>
            </p:nvSpPr>
            <p:spPr>
              <a:xfrm>
                <a:off x="2116171" y="4397622"/>
                <a:ext cx="331660" cy="501155"/>
              </a:xfrm>
              <a:custGeom>
                <a:avLst/>
                <a:gdLst>
                  <a:gd name="connsiteX0" fmla="*/ 158515 w 331660"/>
                  <a:gd name="connsiteY0" fmla="*/ 497498 h 501155"/>
                  <a:gd name="connsiteX1" fmla="*/ 0 w 331660"/>
                  <a:gd name="connsiteY1" fmla="*/ 291427 h 501155"/>
                  <a:gd name="connsiteX2" fmla="*/ 0 w 331660"/>
                  <a:gd name="connsiteY2" fmla="*/ 137789 h 501155"/>
                  <a:gd name="connsiteX3" fmla="*/ 63405 w 331660"/>
                  <a:gd name="connsiteY3" fmla="*/ 110960 h 501155"/>
                  <a:gd name="connsiteX4" fmla="*/ 63405 w 331660"/>
                  <a:gd name="connsiteY4" fmla="*/ 102425 h 501155"/>
                  <a:gd name="connsiteX5" fmla="*/ 165831 w 331660"/>
                  <a:gd name="connsiteY5" fmla="*/ 0 h 501155"/>
                  <a:gd name="connsiteX6" fmla="*/ 268256 w 331660"/>
                  <a:gd name="connsiteY6" fmla="*/ 102425 h 501155"/>
                  <a:gd name="connsiteX7" fmla="*/ 268256 w 331660"/>
                  <a:gd name="connsiteY7" fmla="*/ 110960 h 501155"/>
                  <a:gd name="connsiteX8" fmla="*/ 331661 w 331660"/>
                  <a:gd name="connsiteY8" fmla="*/ 137789 h 501155"/>
                  <a:gd name="connsiteX9" fmla="*/ 331661 w 331660"/>
                  <a:gd name="connsiteY9" fmla="*/ 291427 h 501155"/>
                  <a:gd name="connsiteX10" fmla="*/ 173146 w 331660"/>
                  <a:gd name="connsiteY10" fmla="*/ 497498 h 501155"/>
                  <a:gd name="connsiteX11" fmla="*/ 165831 w 331660"/>
                  <a:gd name="connsiteY11" fmla="*/ 501155 h 501155"/>
                  <a:gd name="connsiteX12" fmla="*/ 158515 w 331660"/>
                  <a:gd name="connsiteY12" fmla="*/ 497498 h 5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1660" h="501155">
                    <a:moveTo>
                      <a:pt x="158515" y="497498"/>
                    </a:moveTo>
                    <a:cubicBezTo>
                      <a:pt x="62186" y="449942"/>
                      <a:pt x="4877" y="374339"/>
                      <a:pt x="0" y="291427"/>
                    </a:cubicBezTo>
                    <a:lnTo>
                      <a:pt x="0" y="137789"/>
                    </a:lnTo>
                    <a:lnTo>
                      <a:pt x="63405" y="110960"/>
                    </a:lnTo>
                    <a:cubicBezTo>
                      <a:pt x="63405" y="108522"/>
                      <a:pt x="63405" y="106083"/>
                      <a:pt x="63405" y="102425"/>
                    </a:cubicBezTo>
                    <a:cubicBezTo>
                      <a:pt x="63405" y="46336"/>
                      <a:pt x="108522" y="0"/>
                      <a:pt x="165831" y="0"/>
                    </a:cubicBezTo>
                    <a:cubicBezTo>
                      <a:pt x="223139" y="0"/>
                      <a:pt x="268256" y="46336"/>
                      <a:pt x="268256" y="102425"/>
                    </a:cubicBezTo>
                    <a:cubicBezTo>
                      <a:pt x="268256" y="104864"/>
                      <a:pt x="268256" y="107302"/>
                      <a:pt x="268256" y="110960"/>
                    </a:cubicBezTo>
                    <a:lnTo>
                      <a:pt x="331661" y="137789"/>
                    </a:lnTo>
                    <a:lnTo>
                      <a:pt x="331661" y="291427"/>
                    </a:lnTo>
                    <a:cubicBezTo>
                      <a:pt x="326784" y="374339"/>
                      <a:pt x="269475" y="449942"/>
                      <a:pt x="173146" y="497498"/>
                    </a:cubicBezTo>
                    <a:lnTo>
                      <a:pt x="165831" y="501155"/>
                    </a:lnTo>
                    <a:lnTo>
                      <a:pt x="158515" y="497498"/>
                    </a:lnTo>
                    <a:close/>
                  </a:path>
                </a:pathLst>
              </a:custGeom>
              <a:solidFill>
                <a:srgbClr val="FFFFFF"/>
              </a:solidFill>
              <a:ln w="6417" cap="flat">
                <a:noFill/>
                <a:prstDash val="solid"/>
                <a:miter/>
              </a:ln>
            </p:spPr>
            <p:txBody>
              <a:bodyPr rtlCol="0" anchor="ctr"/>
              <a:lstStyle/>
              <a:p>
                <a:endParaRPr lang="en-US"/>
              </a:p>
            </p:txBody>
          </p:sp>
          <p:sp>
            <p:nvSpPr>
              <p:cNvPr id="36" name="Freeform: Shape 36">
                <a:extLst>
                  <a:ext uri="{FF2B5EF4-FFF2-40B4-BE49-F238E27FC236}">
                    <a16:creationId xmlns:a16="http://schemas.microsoft.com/office/drawing/2014/main" id="{0CA7C135-9584-D25C-78E9-5302B5211A93}"/>
                  </a:ext>
                </a:extLst>
              </p:cNvPr>
              <p:cNvSpPr/>
              <p:nvPr/>
            </p:nvSpPr>
            <p:spPr>
              <a:xfrm>
                <a:off x="2110069" y="4391526"/>
                <a:ext cx="341420" cy="513347"/>
              </a:xfrm>
              <a:custGeom>
                <a:avLst/>
                <a:gdLst>
                  <a:gd name="connsiteX0" fmla="*/ 171933 w 341420"/>
                  <a:gd name="connsiteY0" fmla="*/ 12192 h 513347"/>
                  <a:gd name="connsiteX1" fmla="*/ 268263 w 341420"/>
                  <a:gd name="connsiteY1" fmla="*/ 108522 h 513347"/>
                  <a:gd name="connsiteX2" fmla="*/ 267043 w 341420"/>
                  <a:gd name="connsiteY2" fmla="*/ 120714 h 513347"/>
                  <a:gd name="connsiteX3" fmla="*/ 331667 w 341420"/>
                  <a:gd name="connsiteY3" fmla="*/ 148762 h 513347"/>
                  <a:gd name="connsiteX4" fmla="*/ 331667 w 341420"/>
                  <a:gd name="connsiteY4" fmla="*/ 298743 h 513347"/>
                  <a:gd name="connsiteX5" fmla="*/ 176810 w 341420"/>
                  <a:gd name="connsiteY5" fmla="*/ 499936 h 513347"/>
                  <a:gd name="connsiteX6" fmla="*/ 171933 w 341420"/>
                  <a:gd name="connsiteY6" fmla="*/ 499936 h 513347"/>
                  <a:gd name="connsiteX7" fmla="*/ 168275 w 341420"/>
                  <a:gd name="connsiteY7" fmla="*/ 497498 h 513347"/>
                  <a:gd name="connsiteX8" fmla="*/ 12198 w 341420"/>
                  <a:gd name="connsiteY8" fmla="*/ 297523 h 513347"/>
                  <a:gd name="connsiteX9" fmla="*/ 12198 w 341420"/>
                  <a:gd name="connsiteY9" fmla="*/ 147543 h 513347"/>
                  <a:gd name="connsiteX10" fmla="*/ 76822 w 341420"/>
                  <a:gd name="connsiteY10" fmla="*/ 119494 h 513347"/>
                  <a:gd name="connsiteX11" fmla="*/ 75603 w 341420"/>
                  <a:gd name="connsiteY11" fmla="*/ 107302 h 513347"/>
                  <a:gd name="connsiteX12" fmla="*/ 171933 w 341420"/>
                  <a:gd name="connsiteY12" fmla="*/ 12192 h 513347"/>
                  <a:gd name="connsiteX13" fmla="*/ 171933 w 341420"/>
                  <a:gd name="connsiteY13" fmla="*/ 0 h 513347"/>
                  <a:gd name="connsiteX14" fmla="*/ 63411 w 341420"/>
                  <a:gd name="connsiteY14" fmla="*/ 108522 h 513347"/>
                  <a:gd name="connsiteX15" fmla="*/ 63411 w 341420"/>
                  <a:gd name="connsiteY15" fmla="*/ 113398 h 513347"/>
                  <a:gd name="connsiteX16" fmla="*/ 7315 w 341420"/>
                  <a:gd name="connsiteY16" fmla="*/ 137789 h 513347"/>
                  <a:gd name="connsiteX17" fmla="*/ 0 w 341420"/>
                  <a:gd name="connsiteY17" fmla="*/ 139008 h 513347"/>
                  <a:gd name="connsiteX18" fmla="*/ 0 w 341420"/>
                  <a:gd name="connsiteY18" fmla="*/ 147543 h 513347"/>
                  <a:gd name="connsiteX19" fmla="*/ 0 w 341420"/>
                  <a:gd name="connsiteY19" fmla="*/ 296304 h 513347"/>
                  <a:gd name="connsiteX20" fmla="*/ 0 w 341420"/>
                  <a:gd name="connsiteY20" fmla="*/ 297523 h 513347"/>
                  <a:gd name="connsiteX21" fmla="*/ 162173 w 341420"/>
                  <a:gd name="connsiteY21" fmla="*/ 508470 h 513347"/>
                  <a:gd name="connsiteX22" fmla="*/ 165837 w 341420"/>
                  <a:gd name="connsiteY22" fmla="*/ 510909 h 513347"/>
                  <a:gd name="connsiteX23" fmla="*/ 170714 w 341420"/>
                  <a:gd name="connsiteY23" fmla="*/ 513347 h 513347"/>
                  <a:gd name="connsiteX24" fmla="*/ 175590 w 341420"/>
                  <a:gd name="connsiteY24" fmla="*/ 510909 h 513347"/>
                  <a:gd name="connsiteX25" fmla="*/ 179248 w 341420"/>
                  <a:gd name="connsiteY25" fmla="*/ 508470 h 513347"/>
                  <a:gd name="connsiteX26" fmla="*/ 341421 w 341420"/>
                  <a:gd name="connsiteY26" fmla="*/ 297523 h 513347"/>
                  <a:gd name="connsiteX27" fmla="*/ 341421 w 341420"/>
                  <a:gd name="connsiteY27" fmla="*/ 147543 h 513347"/>
                  <a:gd name="connsiteX28" fmla="*/ 341421 w 341420"/>
                  <a:gd name="connsiteY28" fmla="*/ 139008 h 513347"/>
                  <a:gd name="connsiteX29" fmla="*/ 334106 w 341420"/>
                  <a:gd name="connsiteY29" fmla="*/ 135350 h 513347"/>
                  <a:gd name="connsiteX30" fmla="*/ 278016 w 341420"/>
                  <a:gd name="connsiteY30" fmla="*/ 110960 h 513347"/>
                  <a:gd name="connsiteX31" fmla="*/ 278016 w 341420"/>
                  <a:gd name="connsiteY31" fmla="*/ 106083 h 513347"/>
                  <a:gd name="connsiteX32" fmla="*/ 171933 w 341420"/>
                  <a:gd name="connsiteY32"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1420" h="513347">
                    <a:moveTo>
                      <a:pt x="171933" y="12192"/>
                    </a:moveTo>
                    <a:cubicBezTo>
                      <a:pt x="224365" y="12192"/>
                      <a:pt x="268263" y="54870"/>
                      <a:pt x="268263" y="108522"/>
                    </a:cubicBezTo>
                    <a:cubicBezTo>
                      <a:pt x="268263" y="112179"/>
                      <a:pt x="268263" y="117056"/>
                      <a:pt x="267043" y="120714"/>
                    </a:cubicBezTo>
                    <a:lnTo>
                      <a:pt x="331667" y="148762"/>
                    </a:lnTo>
                    <a:lnTo>
                      <a:pt x="331667" y="298743"/>
                    </a:lnTo>
                    <a:cubicBezTo>
                      <a:pt x="326791" y="379216"/>
                      <a:pt x="270701" y="452381"/>
                      <a:pt x="176810" y="499936"/>
                    </a:cubicBezTo>
                    <a:lnTo>
                      <a:pt x="171933" y="499936"/>
                    </a:lnTo>
                    <a:lnTo>
                      <a:pt x="168275" y="497498"/>
                    </a:lnTo>
                    <a:cubicBezTo>
                      <a:pt x="73165" y="451162"/>
                      <a:pt x="17075" y="377997"/>
                      <a:pt x="12198" y="297523"/>
                    </a:cubicBezTo>
                    <a:lnTo>
                      <a:pt x="12198" y="147543"/>
                    </a:lnTo>
                    <a:lnTo>
                      <a:pt x="76822" y="119494"/>
                    </a:lnTo>
                    <a:cubicBezTo>
                      <a:pt x="76822" y="115837"/>
                      <a:pt x="75603" y="110960"/>
                      <a:pt x="75603" y="107302"/>
                    </a:cubicBezTo>
                    <a:cubicBezTo>
                      <a:pt x="75603" y="54870"/>
                      <a:pt x="118282" y="12192"/>
                      <a:pt x="171933" y="12192"/>
                    </a:cubicBezTo>
                    <a:close/>
                    <a:moveTo>
                      <a:pt x="171933" y="0"/>
                    </a:moveTo>
                    <a:cubicBezTo>
                      <a:pt x="112186" y="0"/>
                      <a:pt x="63411" y="48775"/>
                      <a:pt x="63411" y="108522"/>
                    </a:cubicBezTo>
                    <a:cubicBezTo>
                      <a:pt x="63411" y="109741"/>
                      <a:pt x="63411" y="110960"/>
                      <a:pt x="63411" y="113398"/>
                    </a:cubicBezTo>
                    <a:lnTo>
                      <a:pt x="7315" y="137789"/>
                    </a:lnTo>
                    <a:lnTo>
                      <a:pt x="0" y="139008"/>
                    </a:lnTo>
                    <a:lnTo>
                      <a:pt x="0" y="147543"/>
                    </a:lnTo>
                    <a:lnTo>
                      <a:pt x="0" y="296304"/>
                    </a:lnTo>
                    <a:lnTo>
                      <a:pt x="0" y="297523"/>
                    </a:lnTo>
                    <a:cubicBezTo>
                      <a:pt x="4877" y="382874"/>
                      <a:pt x="63411" y="459696"/>
                      <a:pt x="162173" y="508470"/>
                    </a:cubicBezTo>
                    <a:lnTo>
                      <a:pt x="165837" y="510909"/>
                    </a:lnTo>
                    <a:lnTo>
                      <a:pt x="170714" y="513347"/>
                    </a:lnTo>
                    <a:lnTo>
                      <a:pt x="175590" y="510909"/>
                    </a:lnTo>
                    <a:lnTo>
                      <a:pt x="179248" y="508470"/>
                    </a:lnTo>
                    <a:cubicBezTo>
                      <a:pt x="278016" y="459696"/>
                      <a:pt x="336544" y="382874"/>
                      <a:pt x="341421" y="297523"/>
                    </a:cubicBezTo>
                    <a:lnTo>
                      <a:pt x="341421" y="147543"/>
                    </a:lnTo>
                    <a:lnTo>
                      <a:pt x="341421" y="139008"/>
                    </a:lnTo>
                    <a:lnTo>
                      <a:pt x="334106" y="135350"/>
                    </a:lnTo>
                    <a:lnTo>
                      <a:pt x="278016" y="110960"/>
                    </a:lnTo>
                    <a:cubicBezTo>
                      <a:pt x="278016" y="109741"/>
                      <a:pt x="278016" y="108522"/>
                      <a:pt x="278016" y="106083"/>
                    </a:cubicBezTo>
                    <a:cubicBezTo>
                      <a:pt x="279235" y="48775"/>
                      <a:pt x="231680" y="0"/>
                      <a:pt x="171933" y="0"/>
                    </a:cubicBezTo>
                    <a:close/>
                  </a:path>
                </a:pathLst>
              </a:custGeom>
              <a:solidFill>
                <a:srgbClr val="FFFFFF"/>
              </a:solidFill>
              <a:ln w="6417" cap="flat">
                <a:noFill/>
                <a:prstDash val="solid"/>
                <a:miter/>
              </a:ln>
            </p:spPr>
            <p:txBody>
              <a:bodyPr rtlCol="0" anchor="ctr"/>
              <a:lstStyle/>
              <a:p>
                <a:endParaRPr lang="en-US"/>
              </a:p>
            </p:txBody>
          </p:sp>
        </p:grpSp>
        <p:grpSp>
          <p:nvGrpSpPr>
            <p:cNvPr id="32" name="Graphic 3">
              <a:extLst>
                <a:ext uri="{FF2B5EF4-FFF2-40B4-BE49-F238E27FC236}">
                  <a16:creationId xmlns:a16="http://schemas.microsoft.com/office/drawing/2014/main" id="{1ECC21DE-F5A3-E089-F801-A054645C99D7}"/>
                </a:ext>
              </a:extLst>
            </p:cNvPr>
            <p:cNvGrpSpPr/>
            <p:nvPr/>
          </p:nvGrpSpPr>
          <p:grpSpPr>
            <a:xfrm>
              <a:off x="2122267" y="4403718"/>
              <a:ext cx="318249" cy="487744"/>
              <a:chOff x="2122267" y="4403718"/>
              <a:chExt cx="318249" cy="487744"/>
            </a:xfrm>
            <a:solidFill>
              <a:srgbClr val="2D5967"/>
            </a:solidFill>
          </p:grpSpPr>
          <p:sp>
            <p:nvSpPr>
              <p:cNvPr id="33" name="Freeform: Shape 33">
                <a:extLst>
                  <a:ext uri="{FF2B5EF4-FFF2-40B4-BE49-F238E27FC236}">
                    <a16:creationId xmlns:a16="http://schemas.microsoft.com/office/drawing/2014/main" id="{D7ACCB1A-008E-15A3-26D3-9FC875E61407}"/>
                  </a:ext>
                </a:extLst>
              </p:cNvPr>
              <p:cNvSpPr/>
              <p:nvPr/>
            </p:nvSpPr>
            <p:spPr>
              <a:xfrm>
                <a:off x="2122267" y="4403718"/>
                <a:ext cx="318249" cy="487744"/>
              </a:xfrm>
              <a:custGeom>
                <a:avLst/>
                <a:gdLst>
                  <a:gd name="connsiteX0" fmla="*/ 254845 w 318249"/>
                  <a:gd name="connsiteY0" fmla="*/ 107303 h 487744"/>
                  <a:gd name="connsiteX1" fmla="*/ 256064 w 318249"/>
                  <a:gd name="connsiteY1" fmla="*/ 95110 h 487744"/>
                  <a:gd name="connsiteX2" fmla="*/ 159734 w 318249"/>
                  <a:gd name="connsiteY2" fmla="*/ 0 h 487744"/>
                  <a:gd name="connsiteX3" fmla="*/ 63405 w 318249"/>
                  <a:gd name="connsiteY3" fmla="*/ 96330 h 487744"/>
                  <a:gd name="connsiteX4" fmla="*/ 64624 w 318249"/>
                  <a:gd name="connsiteY4" fmla="*/ 108522 h 487744"/>
                  <a:gd name="connsiteX5" fmla="*/ 0 w 318249"/>
                  <a:gd name="connsiteY5" fmla="*/ 135351 h 487744"/>
                  <a:gd name="connsiteX6" fmla="*/ 0 w 318249"/>
                  <a:gd name="connsiteY6" fmla="*/ 284112 h 487744"/>
                  <a:gd name="connsiteX7" fmla="*/ 154858 w 318249"/>
                  <a:gd name="connsiteY7" fmla="*/ 485306 h 487744"/>
                  <a:gd name="connsiteX8" fmla="*/ 158515 w 318249"/>
                  <a:gd name="connsiteY8" fmla="*/ 487744 h 487744"/>
                  <a:gd name="connsiteX9" fmla="*/ 162173 w 318249"/>
                  <a:gd name="connsiteY9" fmla="*/ 485306 h 487744"/>
                  <a:gd name="connsiteX10" fmla="*/ 318250 w 318249"/>
                  <a:gd name="connsiteY10" fmla="*/ 285332 h 487744"/>
                  <a:gd name="connsiteX11" fmla="*/ 318250 w 318249"/>
                  <a:gd name="connsiteY11" fmla="*/ 135351 h 487744"/>
                  <a:gd name="connsiteX12" fmla="*/ 254845 w 318249"/>
                  <a:gd name="connsiteY12" fmla="*/ 107303 h 487744"/>
                  <a:gd name="connsiteX13" fmla="*/ 81693 w 318249"/>
                  <a:gd name="connsiteY13" fmla="*/ 96330 h 487744"/>
                  <a:gd name="connsiteX14" fmla="*/ 159734 w 318249"/>
                  <a:gd name="connsiteY14" fmla="*/ 18295 h 487744"/>
                  <a:gd name="connsiteX15" fmla="*/ 237770 w 318249"/>
                  <a:gd name="connsiteY15" fmla="*/ 96330 h 487744"/>
                  <a:gd name="connsiteX16" fmla="*/ 237770 w 318249"/>
                  <a:gd name="connsiteY16" fmla="*/ 101206 h 487744"/>
                  <a:gd name="connsiteX17" fmla="*/ 159734 w 318249"/>
                  <a:gd name="connsiteY17" fmla="*/ 68282 h 487744"/>
                  <a:gd name="connsiteX18" fmla="*/ 81693 w 318249"/>
                  <a:gd name="connsiteY18" fmla="*/ 99987 h 487744"/>
                  <a:gd name="connsiteX19" fmla="*/ 81693 w 318249"/>
                  <a:gd name="connsiteY19" fmla="*/ 96330 h 487744"/>
                  <a:gd name="connsiteX20" fmla="*/ 299955 w 318249"/>
                  <a:gd name="connsiteY20" fmla="*/ 284112 h 487744"/>
                  <a:gd name="connsiteX21" fmla="*/ 158515 w 318249"/>
                  <a:gd name="connsiteY21" fmla="*/ 467011 h 487744"/>
                  <a:gd name="connsiteX22" fmla="*/ 17069 w 318249"/>
                  <a:gd name="connsiteY22" fmla="*/ 284112 h 487744"/>
                  <a:gd name="connsiteX23" fmla="*/ 17069 w 318249"/>
                  <a:gd name="connsiteY23" fmla="*/ 147543 h 487744"/>
                  <a:gd name="connsiteX24" fmla="*/ 158515 w 318249"/>
                  <a:gd name="connsiteY24" fmla="*/ 86576 h 487744"/>
                  <a:gd name="connsiteX25" fmla="*/ 299955 w 318249"/>
                  <a:gd name="connsiteY25" fmla="*/ 147543 h 487744"/>
                  <a:gd name="connsiteX26" fmla="*/ 299955 w 318249"/>
                  <a:gd name="connsiteY26" fmla="*/ 284112 h 48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8249" h="487744">
                    <a:moveTo>
                      <a:pt x="254845" y="107303"/>
                    </a:moveTo>
                    <a:cubicBezTo>
                      <a:pt x="254845" y="103645"/>
                      <a:pt x="256064" y="99987"/>
                      <a:pt x="256064" y="95110"/>
                    </a:cubicBezTo>
                    <a:cubicBezTo>
                      <a:pt x="256064" y="42678"/>
                      <a:pt x="213386" y="0"/>
                      <a:pt x="159734" y="0"/>
                    </a:cubicBezTo>
                    <a:cubicBezTo>
                      <a:pt x="106083" y="0"/>
                      <a:pt x="63405" y="42678"/>
                      <a:pt x="63405" y="96330"/>
                    </a:cubicBezTo>
                    <a:cubicBezTo>
                      <a:pt x="63405" y="99987"/>
                      <a:pt x="63405" y="104864"/>
                      <a:pt x="64624" y="108522"/>
                    </a:cubicBezTo>
                    <a:lnTo>
                      <a:pt x="0" y="135351"/>
                    </a:lnTo>
                    <a:lnTo>
                      <a:pt x="0" y="284112"/>
                    </a:lnTo>
                    <a:cubicBezTo>
                      <a:pt x="4877" y="365805"/>
                      <a:pt x="60966" y="438970"/>
                      <a:pt x="154858" y="485306"/>
                    </a:cubicBezTo>
                    <a:lnTo>
                      <a:pt x="158515" y="487744"/>
                    </a:lnTo>
                    <a:lnTo>
                      <a:pt x="162173" y="485306"/>
                    </a:lnTo>
                    <a:cubicBezTo>
                      <a:pt x="257283" y="438970"/>
                      <a:pt x="314592" y="365805"/>
                      <a:pt x="318250" y="285332"/>
                    </a:cubicBezTo>
                    <a:lnTo>
                      <a:pt x="318250" y="135351"/>
                    </a:lnTo>
                    <a:lnTo>
                      <a:pt x="254845" y="107303"/>
                    </a:lnTo>
                    <a:close/>
                    <a:moveTo>
                      <a:pt x="81693" y="96330"/>
                    </a:moveTo>
                    <a:cubicBezTo>
                      <a:pt x="81693" y="53651"/>
                      <a:pt x="117056" y="18295"/>
                      <a:pt x="159734" y="18295"/>
                    </a:cubicBezTo>
                    <a:cubicBezTo>
                      <a:pt x="202413" y="18295"/>
                      <a:pt x="237770" y="53651"/>
                      <a:pt x="237770" y="96330"/>
                    </a:cubicBezTo>
                    <a:cubicBezTo>
                      <a:pt x="237770" y="97549"/>
                      <a:pt x="237770" y="98768"/>
                      <a:pt x="237770" y="101206"/>
                    </a:cubicBezTo>
                    <a:lnTo>
                      <a:pt x="159734" y="68282"/>
                    </a:lnTo>
                    <a:lnTo>
                      <a:pt x="81693" y="99987"/>
                    </a:lnTo>
                    <a:cubicBezTo>
                      <a:pt x="81693" y="98768"/>
                      <a:pt x="81693" y="97549"/>
                      <a:pt x="81693" y="96330"/>
                    </a:cubicBezTo>
                    <a:close/>
                    <a:moveTo>
                      <a:pt x="299955" y="284112"/>
                    </a:moveTo>
                    <a:cubicBezTo>
                      <a:pt x="295078" y="357271"/>
                      <a:pt x="243866" y="423114"/>
                      <a:pt x="158515" y="467011"/>
                    </a:cubicBezTo>
                    <a:cubicBezTo>
                      <a:pt x="73158" y="423114"/>
                      <a:pt x="21945" y="356052"/>
                      <a:pt x="17069" y="284112"/>
                    </a:cubicBezTo>
                    <a:lnTo>
                      <a:pt x="17069" y="147543"/>
                    </a:lnTo>
                    <a:lnTo>
                      <a:pt x="158515" y="86576"/>
                    </a:lnTo>
                    <a:lnTo>
                      <a:pt x="299955" y="147543"/>
                    </a:lnTo>
                    <a:lnTo>
                      <a:pt x="299955" y="284112"/>
                    </a:lnTo>
                    <a:close/>
                  </a:path>
                </a:pathLst>
              </a:custGeom>
              <a:solidFill>
                <a:srgbClr val="2D5967"/>
              </a:solidFill>
              <a:ln w="6417" cap="flat">
                <a:noFill/>
                <a:prstDash val="solid"/>
                <a:miter/>
              </a:ln>
            </p:spPr>
            <p:txBody>
              <a:bodyPr rtlCol="0" anchor="ctr"/>
              <a:lstStyle/>
              <a:p>
                <a:endParaRPr lang="en-US"/>
              </a:p>
            </p:txBody>
          </p:sp>
          <p:sp>
            <p:nvSpPr>
              <p:cNvPr id="34" name="Freeform: Shape 34">
                <a:extLst>
                  <a:ext uri="{FF2B5EF4-FFF2-40B4-BE49-F238E27FC236}">
                    <a16:creationId xmlns:a16="http://schemas.microsoft.com/office/drawing/2014/main" id="{8B7B9670-837C-8987-4780-8DA6F3B724B9}"/>
                  </a:ext>
                </a:extLst>
              </p:cNvPr>
              <p:cNvSpPr/>
              <p:nvPr/>
            </p:nvSpPr>
            <p:spPr>
              <a:xfrm>
                <a:off x="2249077" y="4609788"/>
                <a:ext cx="64623" cy="125596"/>
              </a:xfrm>
              <a:custGeom>
                <a:avLst/>
                <a:gdLst>
                  <a:gd name="connsiteX0" fmla="*/ 0 w 64623"/>
                  <a:gd name="connsiteY0" fmla="*/ 32925 h 125596"/>
                  <a:gd name="connsiteX1" fmla="*/ 18288 w 64623"/>
                  <a:gd name="connsiteY1" fmla="*/ 60966 h 125596"/>
                  <a:gd name="connsiteX2" fmla="*/ 23165 w 64623"/>
                  <a:gd name="connsiteY2" fmla="*/ 63405 h 125596"/>
                  <a:gd name="connsiteX3" fmla="*/ 14630 w 64623"/>
                  <a:gd name="connsiteY3" fmla="*/ 125597 h 125596"/>
                  <a:gd name="connsiteX4" fmla="*/ 49994 w 64623"/>
                  <a:gd name="connsiteY4" fmla="*/ 125597 h 125596"/>
                  <a:gd name="connsiteX5" fmla="*/ 41459 w 64623"/>
                  <a:gd name="connsiteY5" fmla="*/ 63405 h 125596"/>
                  <a:gd name="connsiteX6" fmla="*/ 42678 w 64623"/>
                  <a:gd name="connsiteY6" fmla="*/ 62185 h 125596"/>
                  <a:gd name="connsiteX7" fmla="*/ 64624 w 64623"/>
                  <a:gd name="connsiteY7" fmla="*/ 31705 h 125596"/>
                  <a:gd name="connsiteX8" fmla="*/ 32925 w 64623"/>
                  <a:gd name="connsiteY8" fmla="*/ 0 h 125596"/>
                  <a:gd name="connsiteX9" fmla="*/ 0 w 64623"/>
                  <a:gd name="connsiteY9" fmla="*/ 32925 h 12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623" h="125596">
                    <a:moveTo>
                      <a:pt x="0" y="32925"/>
                    </a:moveTo>
                    <a:cubicBezTo>
                      <a:pt x="0" y="45117"/>
                      <a:pt x="7315" y="56090"/>
                      <a:pt x="18288" y="60966"/>
                    </a:cubicBezTo>
                    <a:lnTo>
                      <a:pt x="23165" y="63405"/>
                    </a:lnTo>
                    <a:lnTo>
                      <a:pt x="14630" y="125597"/>
                    </a:lnTo>
                    <a:lnTo>
                      <a:pt x="49994" y="125597"/>
                    </a:lnTo>
                    <a:lnTo>
                      <a:pt x="41459" y="63405"/>
                    </a:lnTo>
                    <a:lnTo>
                      <a:pt x="42678" y="62185"/>
                    </a:lnTo>
                    <a:cubicBezTo>
                      <a:pt x="54870" y="57309"/>
                      <a:pt x="64624" y="46336"/>
                      <a:pt x="64624" y="31705"/>
                    </a:cubicBezTo>
                    <a:cubicBezTo>
                      <a:pt x="64624" y="14630"/>
                      <a:pt x="49994" y="0"/>
                      <a:pt x="32925" y="0"/>
                    </a:cubicBezTo>
                    <a:cubicBezTo>
                      <a:pt x="15850" y="0"/>
                      <a:pt x="0" y="15850"/>
                      <a:pt x="0" y="32925"/>
                    </a:cubicBezTo>
                    <a:close/>
                  </a:path>
                </a:pathLst>
              </a:custGeom>
              <a:solidFill>
                <a:srgbClr val="2D5967"/>
              </a:solidFill>
              <a:ln w="6417" cap="flat">
                <a:noFill/>
                <a:prstDash val="solid"/>
                <a:miter/>
              </a:ln>
            </p:spPr>
            <p:txBody>
              <a:bodyPr rtlCol="0" anchor="ctr"/>
              <a:lstStyle/>
              <a:p>
                <a:endParaRPr lang="en-US"/>
              </a:p>
            </p:txBody>
          </p:sp>
        </p:grpSp>
      </p:grpSp>
      <p:grpSp>
        <p:nvGrpSpPr>
          <p:cNvPr id="37" name="Group 36">
            <a:extLst>
              <a:ext uri="{FF2B5EF4-FFF2-40B4-BE49-F238E27FC236}">
                <a16:creationId xmlns:a16="http://schemas.microsoft.com/office/drawing/2014/main" id="{D4269A11-F1E6-4EE7-2B1A-AA1B8B5C37EF}"/>
              </a:ext>
            </a:extLst>
          </p:cNvPr>
          <p:cNvGrpSpPr/>
          <p:nvPr/>
        </p:nvGrpSpPr>
        <p:grpSpPr>
          <a:xfrm>
            <a:off x="2691817" y="5168728"/>
            <a:ext cx="666264" cy="852558"/>
            <a:chOff x="8440042" y="3848357"/>
            <a:chExt cx="301752" cy="386125"/>
          </a:xfrm>
        </p:grpSpPr>
        <p:sp>
          <p:nvSpPr>
            <p:cNvPr id="38" name="Rectangle 37">
              <a:extLst>
                <a:ext uri="{FF2B5EF4-FFF2-40B4-BE49-F238E27FC236}">
                  <a16:creationId xmlns:a16="http://schemas.microsoft.com/office/drawing/2014/main" id="{D77DC876-6D90-4662-DBE5-E7557BC3EDC6}"/>
                </a:ext>
              </a:extLst>
            </p:cNvPr>
            <p:cNvSpPr/>
            <p:nvPr/>
          </p:nvSpPr>
          <p:spPr>
            <a:xfrm>
              <a:off x="8480139" y="4173846"/>
              <a:ext cx="222715" cy="60636"/>
            </a:xfrm>
            <a:prstGeom prst="rect">
              <a:avLst/>
            </a:prstGeom>
            <a:solidFill>
              <a:srgbClr val="FCFBFA"/>
            </a:solidFill>
            <a:effectLst>
              <a:softEdge rad="6350"/>
            </a:effectLst>
          </p:spPr>
          <p:txBody>
            <a:bodyPr wrap="square" lIns="0" tIns="18288" rIns="0" bIns="0">
              <a:spAutoFit/>
            </a:bodyPr>
            <a:lstStyle/>
            <a:p>
              <a:pPr algn="ctr">
                <a:lnSpc>
                  <a:spcPts val="850"/>
                </a:lnSpc>
              </a:pPr>
              <a:r>
                <a:rPr lang="en-US" sz="1000" b="1" dirty="0">
                  <a:solidFill>
                    <a:schemeClr val="tx2"/>
                  </a:solidFill>
                  <a:ea typeface="Open Sans" panose="020B0606030504020204" pitchFamily="34" charset="0"/>
                  <a:cs typeface="Open Sans" panose="020B0606030504020204" pitchFamily="34" charset="0"/>
                </a:rPr>
                <a:t>CPE</a:t>
              </a:r>
              <a:endParaRPr lang="en-US" sz="800" b="1" dirty="0">
                <a:solidFill>
                  <a:schemeClr val="tx2"/>
                </a:solidFill>
                <a:ea typeface="Open Sans" panose="020B0606030504020204" pitchFamily="34" charset="0"/>
                <a:cs typeface="Open Sans" panose="020B0606030504020204" pitchFamily="34" charset="0"/>
              </a:endParaRPr>
            </a:p>
          </p:txBody>
        </p:sp>
        <p:pic>
          <p:nvPicPr>
            <p:cNvPr id="39" name="Picture 38">
              <a:extLst>
                <a:ext uri="{FF2B5EF4-FFF2-40B4-BE49-F238E27FC236}">
                  <a16:creationId xmlns:a16="http://schemas.microsoft.com/office/drawing/2014/main" id="{B052BE4A-83FC-6353-4B3B-39E9C3A3DC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40042" y="3848357"/>
              <a:ext cx="301752" cy="301752"/>
            </a:xfrm>
            <a:prstGeom prst="rect">
              <a:avLst/>
            </a:prstGeom>
          </p:spPr>
        </p:pic>
      </p:grpSp>
      <p:cxnSp>
        <p:nvCxnSpPr>
          <p:cNvPr id="40" name="Straight Connector 39">
            <a:extLst>
              <a:ext uri="{FF2B5EF4-FFF2-40B4-BE49-F238E27FC236}">
                <a16:creationId xmlns:a16="http://schemas.microsoft.com/office/drawing/2014/main" id="{D4A9BF4C-98FA-7F94-0F0B-BB84CC8F85BC}"/>
              </a:ext>
            </a:extLst>
          </p:cNvPr>
          <p:cNvCxnSpPr>
            <a:cxnSpLocks/>
          </p:cNvCxnSpPr>
          <p:nvPr/>
        </p:nvCxnSpPr>
        <p:spPr>
          <a:xfrm flipV="1">
            <a:off x="3395961" y="5652408"/>
            <a:ext cx="3752273" cy="150"/>
          </a:xfrm>
          <a:prstGeom prst="line">
            <a:avLst/>
          </a:prstGeom>
          <a:ln w="95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BA47EBE-4962-244F-1DD8-37D874B3D267}"/>
              </a:ext>
            </a:extLst>
          </p:cNvPr>
          <p:cNvCxnSpPr>
            <a:cxnSpLocks/>
          </p:cNvCxnSpPr>
          <p:nvPr/>
        </p:nvCxnSpPr>
        <p:spPr>
          <a:xfrm flipV="1">
            <a:off x="7148234" y="4582256"/>
            <a:ext cx="548334" cy="1070152"/>
          </a:xfrm>
          <a:prstGeom prst="straightConnector1">
            <a:avLst/>
          </a:prstGeom>
          <a:ln w="95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66580B-1F8D-7843-43D3-B60BE20E1526}"/>
              </a:ext>
            </a:extLst>
          </p:cNvPr>
          <p:cNvSpPr txBox="1"/>
          <p:nvPr/>
        </p:nvSpPr>
        <p:spPr>
          <a:xfrm>
            <a:off x="8830885" y="2375251"/>
            <a:ext cx="2097049" cy="415498"/>
          </a:xfrm>
          <a:prstGeom prst="rect">
            <a:avLst/>
          </a:prstGeom>
          <a:noFill/>
        </p:spPr>
        <p:txBody>
          <a:bodyPr wrap="none" rtlCol="0">
            <a:spAutoFit/>
          </a:bodyPr>
          <a:lstStyle/>
          <a:p>
            <a:r>
              <a:rPr lang="en-US" sz="1050" b="1" dirty="0"/>
              <a:t>Site-to-Site IPSec VPN Tunnel</a:t>
            </a:r>
          </a:p>
          <a:p>
            <a:r>
              <a:rPr lang="en-US" sz="1050" b="1" dirty="0"/>
              <a:t>FastConnect Private Peering</a:t>
            </a:r>
          </a:p>
        </p:txBody>
      </p:sp>
      <p:cxnSp>
        <p:nvCxnSpPr>
          <p:cNvPr id="43" name="Straight Connector 42">
            <a:extLst>
              <a:ext uri="{FF2B5EF4-FFF2-40B4-BE49-F238E27FC236}">
                <a16:creationId xmlns:a16="http://schemas.microsoft.com/office/drawing/2014/main" id="{ACE232E6-2CD4-1F32-065E-67950DEF9C83}"/>
              </a:ext>
            </a:extLst>
          </p:cNvPr>
          <p:cNvCxnSpPr>
            <a:cxnSpLocks/>
          </p:cNvCxnSpPr>
          <p:nvPr/>
        </p:nvCxnSpPr>
        <p:spPr>
          <a:xfrm>
            <a:off x="8321258" y="2498502"/>
            <a:ext cx="509627" cy="0"/>
          </a:xfrm>
          <a:prstGeom prst="line">
            <a:avLst/>
          </a:prstGeom>
          <a:ln w="9525">
            <a:solidFill>
              <a:srgbClr val="C74634"/>
            </a:solidFill>
            <a:prstDash val="lg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A78038C-DB0E-81A7-F25A-D298F2364ED6}"/>
              </a:ext>
            </a:extLst>
          </p:cNvPr>
          <p:cNvCxnSpPr>
            <a:cxnSpLocks/>
          </p:cNvCxnSpPr>
          <p:nvPr/>
        </p:nvCxnSpPr>
        <p:spPr>
          <a:xfrm>
            <a:off x="8321258" y="2664947"/>
            <a:ext cx="536786" cy="0"/>
          </a:xfrm>
          <a:prstGeom prst="line">
            <a:avLst/>
          </a:prstGeom>
          <a:ln w="952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E9570640-28A0-2D67-9395-4B272E44F961}"/>
              </a:ext>
            </a:extLst>
          </p:cNvPr>
          <p:cNvGrpSpPr/>
          <p:nvPr/>
        </p:nvGrpSpPr>
        <p:grpSpPr>
          <a:xfrm>
            <a:off x="7598659" y="4011910"/>
            <a:ext cx="1056455" cy="632380"/>
            <a:chOff x="8582692" y="2391036"/>
            <a:chExt cx="512245" cy="306623"/>
          </a:xfrm>
        </p:grpSpPr>
        <p:sp>
          <p:nvSpPr>
            <p:cNvPr id="46" name="Rectangle 45">
              <a:extLst>
                <a:ext uri="{FF2B5EF4-FFF2-40B4-BE49-F238E27FC236}">
                  <a16:creationId xmlns:a16="http://schemas.microsoft.com/office/drawing/2014/main" id="{ABB0AE6C-C7A9-4E32-1993-C964F2865BF4}"/>
                </a:ext>
              </a:extLst>
            </p:cNvPr>
            <p:cNvSpPr/>
            <p:nvPr/>
          </p:nvSpPr>
          <p:spPr>
            <a:xfrm>
              <a:off x="8810776" y="2391036"/>
              <a:ext cx="284161" cy="203702"/>
            </a:xfrm>
            <a:prstGeom prst="rect">
              <a:avLst/>
            </a:prstGeom>
            <a:solidFill>
              <a:srgbClr val="F5F4F2"/>
            </a:solidFill>
          </p:spPr>
          <p:txBody>
            <a:bodyPr wrap="square" lIns="0" tIns="301752" rIns="0" bIns="0">
              <a:spAutoFit/>
            </a:bodyPr>
            <a:lstStyle/>
            <a:p>
              <a:pPr algn="ctr">
                <a:lnSpc>
                  <a:spcPts val="850"/>
                </a:lnSpc>
              </a:pPr>
              <a:r>
                <a:rPr lang="en-US" sz="1000" b="1" dirty="0">
                  <a:solidFill>
                    <a:schemeClr val="tx2"/>
                  </a:solidFill>
                  <a:ea typeface="Open Sans" panose="020B0606030504020204" pitchFamily="34" charset="0"/>
                  <a:cs typeface="Open Sans" panose="020B0606030504020204" pitchFamily="34" charset="0"/>
                </a:rPr>
                <a:t>DRG</a:t>
              </a:r>
            </a:p>
          </p:txBody>
        </p:sp>
        <p:pic>
          <p:nvPicPr>
            <p:cNvPr id="47" name="Picture 46">
              <a:extLst>
                <a:ext uri="{FF2B5EF4-FFF2-40B4-BE49-F238E27FC236}">
                  <a16:creationId xmlns:a16="http://schemas.microsoft.com/office/drawing/2014/main" id="{71330E4E-84E4-82F4-9261-82051CF250E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82692" y="2395907"/>
              <a:ext cx="301752" cy="301752"/>
            </a:xfrm>
            <a:prstGeom prst="rect">
              <a:avLst/>
            </a:prstGeom>
          </p:spPr>
        </p:pic>
      </p:grpSp>
    </p:spTree>
    <p:extLst>
      <p:ext uri="{BB962C8B-B14F-4D97-AF65-F5344CB8AC3E}">
        <p14:creationId xmlns:p14="http://schemas.microsoft.com/office/powerpoint/2010/main" val="339219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89508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Case Study </a:t>
            </a:r>
            <a:r>
              <a:rPr lang="en-US" dirty="0">
                <a:solidFill>
                  <a:srgbClr val="594564"/>
                </a:solidFill>
                <a:latin typeface="Oracle Sans" panose="020B0503020204020204" pitchFamily="34" charset="0"/>
                <a:cs typeface="Oracle Sans" panose="020B0503020204020204" pitchFamily="34" charset="0"/>
              </a:rPr>
              <a:t>3: Redundant Connectivity</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128</a:t>
            </a:fld>
            <a:endParaRPr lang="en-US" dirty="0"/>
          </a:p>
        </p:txBody>
      </p:sp>
      <p:sp>
        <p:nvSpPr>
          <p:cNvPr id="4" name="Content Placeholder 2">
            <a:extLst>
              <a:ext uri="{FF2B5EF4-FFF2-40B4-BE49-F238E27FC236}">
                <a16:creationId xmlns:a16="http://schemas.microsoft.com/office/drawing/2014/main" id="{B47C6313-F6F7-8383-578E-3B5B2BD7E0FB}"/>
              </a:ext>
            </a:extLst>
          </p:cNvPr>
          <p:cNvSpPr txBox="1">
            <a:spLocks/>
          </p:cNvSpPr>
          <p:nvPr/>
        </p:nvSpPr>
        <p:spPr>
          <a:xfrm>
            <a:off x="677131" y="1276114"/>
            <a:ext cx="6450394" cy="71180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lvl="1" indent="0">
              <a:buNone/>
            </a:pPr>
            <a:r>
              <a:rPr lang="en-US" sz="1600" b="1" dirty="0"/>
              <a:t>Scenario D: </a:t>
            </a:r>
            <a:r>
              <a:rPr lang="en-US" sz="1600" dirty="0"/>
              <a:t>Redundant FastConnects</a:t>
            </a:r>
          </a:p>
          <a:p>
            <a:pPr marL="833438" lvl="2" indent="-285750"/>
            <a:r>
              <a:rPr lang="en-US" sz="1400" dirty="0">
                <a:latin typeface="+mn-lt"/>
              </a:rPr>
              <a:t>Primary and Secondary Cross-Connect</a:t>
            </a:r>
          </a:p>
        </p:txBody>
      </p:sp>
      <p:sp>
        <p:nvSpPr>
          <p:cNvPr id="5" name="Rectangle: Rounded Corners 6">
            <a:extLst>
              <a:ext uri="{FF2B5EF4-FFF2-40B4-BE49-F238E27FC236}">
                <a16:creationId xmlns:a16="http://schemas.microsoft.com/office/drawing/2014/main" id="{23F9D944-376A-3553-7154-E03C279F4B0B}"/>
              </a:ext>
            </a:extLst>
          </p:cNvPr>
          <p:cNvSpPr/>
          <p:nvPr/>
        </p:nvSpPr>
        <p:spPr>
          <a:xfrm>
            <a:off x="7017559" y="2812005"/>
            <a:ext cx="4615767" cy="2946021"/>
          </a:xfrm>
          <a:prstGeom prst="roundRect">
            <a:avLst>
              <a:gd name="adj" fmla="val 563"/>
            </a:avLst>
          </a:prstGeom>
          <a:solidFill>
            <a:srgbClr val="F5F4F2"/>
          </a:solidFill>
          <a:ln w="12700">
            <a:solidFill>
              <a:srgbClr val="9E9892"/>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algn="ctr"/>
            <a:r>
              <a:rPr lang="en-GB" sz="900" b="1">
                <a:solidFill>
                  <a:schemeClr val="tx1"/>
                </a:solidFill>
                <a:latin typeface="Oracle Sans" panose="020B0503020204020204" pitchFamily="34" charset="0"/>
                <a:ea typeface="Calibri" charset="0"/>
                <a:cs typeface="Oracle Sans" panose="020B0503020204020204" pitchFamily="34" charset="0"/>
              </a:rPr>
              <a:t>OCI Region A</a:t>
            </a:r>
            <a:endParaRPr lang="en-GB" sz="900" b="1" dirty="0">
              <a:solidFill>
                <a:schemeClr val="tx1"/>
              </a:solidFill>
              <a:latin typeface="Oracle Sans" panose="020B0503020204020204" pitchFamily="34" charset="0"/>
              <a:ea typeface="Calibri" charset="0"/>
              <a:cs typeface="Oracle Sans" panose="020B0503020204020204" pitchFamily="34" charset="0"/>
            </a:endParaRPr>
          </a:p>
        </p:txBody>
      </p:sp>
      <p:sp>
        <p:nvSpPr>
          <p:cNvPr id="7" name="Rectangle 6">
            <a:extLst>
              <a:ext uri="{FF2B5EF4-FFF2-40B4-BE49-F238E27FC236}">
                <a16:creationId xmlns:a16="http://schemas.microsoft.com/office/drawing/2014/main" id="{29CA44BF-2F88-F1E6-7CF4-AD59E514EC20}"/>
              </a:ext>
            </a:extLst>
          </p:cNvPr>
          <p:cNvSpPr/>
          <p:nvPr/>
        </p:nvSpPr>
        <p:spPr>
          <a:xfrm>
            <a:off x="7854593" y="3060855"/>
            <a:ext cx="3472414" cy="2418314"/>
          </a:xfrm>
          <a:prstGeom prst="rect">
            <a:avLst/>
          </a:prstGeom>
          <a:noFill/>
          <a:ln w="12700" cmpd="sng">
            <a:solidFill>
              <a:srgbClr val="BB501C"/>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nSpc>
                <a:spcPct val="90000"/>
              </a:lnSpc>
            </a:pPr>
            <a:r>
              <a:rPr lang="en-US" sz="900" b="1" dirty="0">
                <a:solidFill>
                  <a:srgbClr val="BB501C"/>
                </a:solidFill>
                <a:latin typeface="Open Sans" panose="020B0606030504020204" pitchFamily="34" charset="0"/>
                <a:ea typeface="Open Sans" panose="020B0606030504020204" pitchFamily="34" charset="0"/>
                <a:cs typeface="Open Sans" panose="020B0606030504020204" pitchFamily="34" charset="0"/>
              </a:rPr>
              <a:t>VCN</a:t>
            </a:r>
          </a:p>
          <a:p>
            <a:pPr>
              <a:lnSpc>
                <a:spcPct val="90000"/>
              </a:lnSpc>
            </a:pPr>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10.0.0.0/24</a:t>
            </a:r>
          </a:p>
        </p:txBody>
      </p:sp>
      <p:pic>
        <p:nvPicPr>
          <p:cNvPr id="8" name="Graphic 46">
            <a:extLst>
              <a:ext uri="{FF2B5EF4-FFF2-40B4-BE49-F238E27FC236}">
                <a16:creationId xmlns:a16="http://schemas.microsoft.com/office/drawing/2014/main" id="{198EEC68-3C36-D436-C0B9-7EA76E2EE3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77190" y="2932381"/>
            <a:ext cx="281939" cy="269123"/>
          </a:xfrm>
          <a:prstGeom prst="rect">
            <a:avLst/>
          </a:prstGeom>
        </p:spPr>
      </p:pic>
      <p:sp>
        <p:nvSpPr>
          <p:cNvPr id="9" name="Rectangle: Rounded Corners 9">
            <a:extLst>
              <a:ext uri="{FF2B5EF4-FFF2-40B4-BE49-F238E27FC236}">
                <a16:creationId xmlns:a16="http://schemas.microsoft.com/office/drawing/2014/main" id="{5DD96B8B-726F-C183-1DDC-10DD9796AB5A}"/>
              </a:ext>
            </a:extLst>
          </p:cNvPr>
          <p:cNvSpPr/>
          <p:nvPr/>
        </p:nvSpPr>
        <p:spPr>
          <a:xfrm>
            <a:off x="778202" y="2907215"/>
            <a:ext cx="2812569" cy="2737520"/>
          </a:xfrm>
          <a:prstGeom prst="roundRect">
            <a:avLst>
              <a:gd name="adj" fmla="val 563"/>
            </a:avLst>
          </a:prstGeom>
          <a:solidFill>
            <a:srgbClr val="F5F4F2"/>
          </a:solidFill>
          <a:ln w="12700">
            <a:solidFill>
              <a:srgbClr val="9E9892"/>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r>
              <a:rPr lang="en-GB" sz="900" b="1" dirty="0">
                <a:solidFill>
                  <a:schemeClr val="tx1"/>
                </a:solidFill>
                <a:latin typeface="Oracle Sans" panose="020B0503020204020204" pitchFamily="34" charset="0"/>
                <a:ea typeface="Calibri" charset="0"/>
                <a:cs typeface="Oracle Sans" panose="020B0503020204020204" pitchFamily="34" charset="0"/>
              </a:rPr>
              <a:t>On-Premises</a:t>
            </a:r>
          </a:p>
        </p:txBody>
      </p:sp>
      <p:grpSp>
        <p:nvGrpSpPr>
          <p:cNvPr id="10" name="Group 9">
            <a:extLst>
              <a:ext uri="{FF2B5EF4-FFF2-40B4-BE49-F238E27FC236}">
                <a16:creationId xmlns:a16="http://schemas.microsoft.com/office/drawing/2014/main" id="{D5DEE4ED-5B12-BF6F-597D-26D9F3DB33D8}"/>
              </a:ext>
            </a:extLst>
          </p:cNvPr>
          <p:cNvGrpSpPr/>
          <p:nvPr/>
        </p:nvGrpSpPr>
        <p:grpSpPr>
          <a:xfrm>
            <a:off x="2675212" y="3179399"/>
            <a:ext cx="666264" cy="809149"/>
            <a:chOff x="8440042" y="3848357"/>
            <a:chExt cx="301752" cy="366465"/>
          </a:xfrm>
        </p:grpSpPr>
        <p:sp>
          <p:nvSpPr>
            <p:cNvPr id="11" name="Rectangle 10">
              <a:extLst>
                <a:ext uri="{FF2B5EF4-FFF2-40B4-BE49-F238E27FC236}">
                  <a16:creationId xmlns:a16="http://schemas.microsoft.com/office/drawing/2014/main" id="{DB573918-BDD1-B8FD-F3D8-E0B6B5459471}"/>
                </a:ext>
              </a:extLst>
            </p:cNvPr>
            <p:cNvSpPr/>
            <p:nvPr/>
          </p:nvSpPr>
          <p:spPr>
            <a:xfrm>
              <a:off x="8480139" y="4154186"/>
              <a:ext cx="222715" cy="60636"/>
            </a:xfrm>
            <a:prstGeom prst="rect">
              <a:avLst/>
            </a:prstGeom>
            <a:solidFill>
              <a:srgbClr val="FCFBFA"/>
            </a:solidFill>
            <a:effectLst>
              <a:softEdge rad="6350"/>
            </a:effectLst>
          </p:spPr>
          <p:txBody>
            <a:bodyPr wrap="square" lIns="0" tIns="18288" rIns="0" bIns="0">
              <a:spAutoFit/>
            </a:bodyPr>
            <a:lstStyle/>
            <a:p>
              <a:pPr algn="ctr">
                <a:lnSpc>
                  <a:spcPts val="850"/>
                </a:lnSpc>
              </a:pPr>
              <a:r>
                <a:rPr lang="en-US" sz="1000" b="1" dirty="0">
                  <a:solidFill>
                    <a:schemeClr val="tx2"/>
                  </a:solidFill>
                  <a:ea typeface="Open Sans" panose="020B0606030504020204" pitchFamily="34" charset="0"/>
                  <a:cs typeface="Open Sans" panose="020B0606030504020204" pitchFamily="34" charset="0"/>
                </a:rPr>
                <a:t>CPE</a:t>
              </a:r>
            </a:p>
          </p:txBody>
        </p:sp>
        <p:pic>
          <p:nvPicPr>
            <p:cNvPr id="12" name="Picture 11">
              <a:extLst>
                <a:ext uri="{FF2B5EF4-FFF2-40B4-BE49-F238E27FC236}">
                  <a16:creationId xmlns:a16="http://schemas.microsoft.com/office/drawing/2014/main" id="{386EF7B5-6419-5712-3965-132B4598AD2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40042" y="3848357"/>
              <a:ext cx="301752" cy="301752"/>
            </a:xfrm>
            <a:prstGeom prst="rect">
              <a:avLst/>
            </a:prstGeom>
          </p:spPr>
        </p:pic>
      </p:grpSp>
      <p:sp>
        <p:nvSpPr>
          <p:cNvPr id="14" name="Rectangle 13">
            <a:extLst>
              <a:ext uri="{FF2B5EF4-FFF2-40B4-BE49-F238E27FC236}">
                <a16:creationId xmlns:a16="http://schemas.microsoft.com/office/drawing/2014/main" id="{B0C2AF8E-D0BF-3BE1-6291-A8FFE4A4247C}"/>
              </a:ext>
            </a:extLst>
          </p:cNvPr>
          <p:cNvSpPr/>
          <p:nvPr/>
        </p:nvSpPr>
        <p:spPr>
          <a:xfrm>
            <a:off x="881490" y="3027959"/>
            <a:ext cx="2559949" cy="2331683"/>
          </a:xfrm>
          <a:prstGeom prst="rect">
            <a:avLst/>
          </a:prstGeom>
          <a:noFill/>
          <a:ln w="12700" cmpd="sng">
            <a:solidFill>
              <a:srgbClr val="BB501C"/>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nSpc>
                <a:spcPct val="90000"/>
              </a:lnSpc>
            </a:pPr>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172.16.0.0/24</a:t>
            </a:r>
          </a:p>
        </p:txBody>
      </p:sp>
      <p:grpSp>
        <p:nvGrpSpPr>
          <p:cNvPr id="37" name="Group 36">
            <a:extLst>
              <a:ext uri="{FF2B5EF4-FFF2-40B4-BE49-F238E27FC236}">
                <a16:creationId xmlns:a16="http://schemas.microsoft.com/office/drawing/2014/main" id="{D4269A11-F1E6-4EE7-2B1A-AA1B8B5C37EF}"/>
              </a:ext>
            </a:extLst>
          </p:cNvPr>
          <p:cNvGrpSpPr/>
          <p:nvPr/>
        </p:nvGrpSpPr>
        <p:grpSpPr>
          <a:xfrm>
            <a:off x="2691817" y="4432135"/>
            <a:ext cx="666264" cy="852558"/>
            <a:chOff x="8440042" y="3848357"/>
            <a:chExt cx="301752" cy="386125"/>
          </a:xfrm>
        </p:grpSpPr>
        <p:sp>
          <p:nvSpPr>
            <p:cNvPr id="38" name="Rectangle 37">
              <a:extLst>
                <a:ext uri="{FF2B5EF4-FFF2-40B4-BE49-F238E27FC236}">
                  <a16:creationId xmlns:a16="http://schemas.microsoft.com/office/drawing/2014/main" id="{D77DC876-6D90-4662-DBE5-E7557BC3EDC6}"/>
                </a:ext>
              </a:extLst>
            </p:cNvPr>
            <p:cNvSpPr/>
            <p:nvPr/>
          </p:nvSpPr>
          <p:spPr>
            <a:xfrm>
              <a:off x="8480139" y="4173846"/>
              <a:ext cx="222715" cy="60636"/>
            </a:xfrm>
            <a:prstGeom prst="rect">
              <a:avLst/>
            </a:prstGeom>
            <a:solidFill>
              <a:srgbClr val="FCFBFA"/>
            </a:solidFill>
            <a:effectLst>
              <a:softEdge rad="6350"/>
            </a:effectLst>
          </p:spPr>
          <p:txBody>
            <a:bodyPr wrap="square" lIns="0" tIns="18288" rIns="0" bIns="0">
              <a:spAutoFit/>
            </a:bodyPr>
            <a:lstStyle/>
            <a:p>
              <a:pPr algn="ctr">
                <a:lnSpc>
                  <a:spcPts val="850"/>
                </a:lnSpc>
              </a:pPr>
              <a:r>
                <a:rPr lang="en-US" sz="1000" b="1" dirty="0">
                  <a:solidFill>
                    <a:schemeClr val="tx2"/>
                  </a:solidFill>
                  <a:ea typeface="Open Sans" panose="020B0606030504020204" pitchFamily="34" charset="0"/>
                  <a:cs typeface="Open Sans" panose="020B0606030504020204" pitchFamily="34" charset="0"/>
                </a:rPr>
                <a:t>CPE</a:t>
              </a:r>
              <a:endParaRPr lang="en-US" sz="800" b="1" dirty="0">
                <a:solidFill>
                  <a:schemeClr val="tx2"/>
                </a:solidFill>
                <a:ea typeface="Open Sans" panose="020B0606030504020204" pitchFamily="34" charset="0"/>
                <a:cs typeface="Open Sans" panose="020B0606030504020204" pitchFamily="34" charset="0"/>
              </a:endParaRPr>
            </a:p>
          </p:txBody>
        </p:sp>
        <p:pic>
          <p:nvPicPr>
            <p:cNvPr id="39" name="Picture 38">
              <a:extLst>
                <a:ext uri="{FF2B5EF4-FFF2-40B4-BE49-F238E27FC236}">
                  <a16:creationId xmlns:a16="http://schemas.microsoft.com/office/drawing/2014/main" id="{B052BE4A-83FC-6353-4B3B-39E9C3A3DC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40042" y="3848357"/>
              <a:ext cx="301752" cy="301752"/>
            </a:xfrm>
            <a:prstGeom prst="rect">
              <a:avLst/>
            </a:prstGeom>
          </p:spPr>
        </p:pic>
      </p:grpSp>
      <p:cxnSp>
        <p:nvCxnSpPr>
          <p:cNvPr id="41" name="Straight Arrow Connector 40">
            <a:extLst>
              <a:ext uri="{FF2B5EF4-FFF2-40B4-BE49-F238E27FC236}">
                <a16:creationId xmlns:a16="http://schemas.microsoft.com/office/drawing/2014/main" id="{8BA47EBE-4962-244F-1DD8-37D874B3D267}"/>
              </a:ext>
            </a:extLst>
          </p:cNvPr>
          <p:cNvCxnSpPr>
            <a:cxnSpLocks/>
            <a:stCxn id="39" idx="3"/>
            <a:endCxn id="47" idx="1"/>
          </p:cNvCxnSpPr>
          <p:nvPr/>
        </p:nvCxnSpPr>
        <p:spPr>
          <a:xfrm flipV="1">
            <a:off x="3358081" y="4223056"/>
            <a:ext cx="4240578" cy="542211"/>
          </a:xfrm>
          <a:prstGeom prst="straightConnector1">
            <a:avLst/>
          </a:prstGeom>
          <a:ln w="95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66580B-1F8D-7843-43D3-B60BE20E1526}"/>
              </a:ext>
            </a:extLst>
          </p:cNvPr>
          <p:cNvSpPr txBox="1"/>
          <p:nvPr/>
        </p:nvSpPr>
        <p:spPr>
          <a:xfrm>
            <a:off x="8830885" y="2417587"/>
            <a:ext cx="2007281" cy="253916"/>
          </a:xfrm>
          <a:prstGeom prst="rect">
            <a:avLst/>
          </a:prstGeom>
          <a:noFill/>
        </p:spPr>
        <p:txBody>
          <a:bodyPr wrap="none" rtlCol="0">
            <a:spAutoFit/>
          </a:bodyPr>
          <a:lstStyle/>
          <a:p>
            <a:r>
              <a:rPr lang="en-US" sz="1050" b="1" dirty="0"/>
              <a:t>FastConnect Private Peering</a:t>
            </a:r>
          </a:p>
        </p:txBody>
      </p:sp>
      <p:cxnSp>
        <p:nvCxnSpPr>
          <p:cNvPr id="44" name="Straight Connector 43">
            <a:extLst>
              <a:ext uri="{FF2B5EF4-FFF2-40B4-BE49-F238E27FC236}">
                <a16:creationId xmlns:a16="http://schemas.microsoft.com/office/drawing/2014/main" id="{9A78038C-DB0E-81A7-F25A-D298F2364ED6}"/>
              </a:ext>
            </a:extLst>
          </p:cNvPr>
          <p:cNvCxnSpPr>
            <a:cxnSpLocks/>
          </p:cNvCxnSpPr>
          <p:nvPr/>
        </p:nvCxnSpPr>
        <p:spPr>
          <a:xfrm>
            <a:off x="8321258" y="2554880"/>
            <a:ext cx="536786" cy="0"/>
          </a:xfrm>
          <a:prstGeom prst="line">
            <a:avLst/>
          </a:prstGeom>
          <a:ln w="952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E9570640-28A0-2D67-9395-4B272E44F961}"/>
              </a:ext>
            </a:extLst>
          </p:cNvPr>
          <p:cNvGrpSpPr/>
          <p:nvPr/>
        </p:nvGrpSpPr>
        <p:grpSpPr>
          <a:xfrm>
            <a:off x="7598659" y="3901843"/>
            <a:ext cx="1056455" cy="632380"/>
            <a:chOff x="8582692" y="2391036"/>
            <a:chExt cx="512245" cy="306623"/>
          </a:xfrm>
        </p:grpSpPr>
        <p:sp>
          <p:nvSpPr>
            <p:cNvPr id="46" name="Rectangle 45">
              <a:extLst>
                <a:ext uri="{FF2B5EF4-FFF2-40B4-BE49-F238E27FC236}">
                  <a16:creationId xmlns:a16="http://schemas.microsoft.com/office/drawing/2014/main" id="{ABB0AE6C-C7A9-4E32-1993-C964F2865BF4}"/>
                </a:ext>
              </a:extLst>
            </p:cNvPr>
            <p:cNvSpPr/>
            <p:nvPr/>
          </p:nvSpPr>
          <p:spPr>
            <a:xfrm>
              <a:off x="8810776" y="2391036"/>
              <a:ext cx="284161" cy="203702"/>
            </a:xfrm>
            <a:prstGeom prst="rect">
              <a:avLst/>
            </a:prstGeom>
            <a:solidFill>
              <a:srgbClr val="F5F4F2"/>
            </a:solidFill>
          </p:spPr>
          <p:txBody>
            <a:bodyPr wrap="square" lIns="0" tIns="301752" rIns="0" bIns="0">
              <a:spAutoFit/>
            </a:bodyPr>
            <a:lstStyle/>
            <a:p>
              <a:pPr algn="ctr">
                <a:lnSpc>
                  <a:spcPts val="850"/>
                </a:lnSpc>
              </a:pPr>
              <a:r>
                <a:rPr lang="en-US" sz="1000" b="1" dirty="0">
                  <a:solidFill>
                    <a:schemeClr val="tx2"/>
                  </a:solidFill>
                  <a:ea typeface="Open Sans" panose="020B0606030504020204" pitchFamily="34" charset="0"/>
                  <a:cs typeface="Open Sans" panose="020B0606030504020204" pitchFamily="34" charset="0"/>
                </a:rPr>
                <a:t>DRG</a:t>
              </a:r>
            </a:p>
          </p:txBody>
        </p:sp>
        <p:pic>
          <p:nvPicPr>
            <p:cNvPr id="47" name="Picture 46">
              <a:extLst>
                <a:ext uri="{FF2B5EF4-FFF2-40B4-BE49-F238E27FC236}">
                  <a16:creationId xmlns:a16="http://schemas.microsoft.com/office/drawing/2014/main" id="{71330E4E-84E4-82F4-9261-82051CF250E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82692" y="2395907"/>
              <a:ext cx="301752" cy="301752"/>
            </a:xfrm>
            <a:prstGeom prst="rect">
              <a:avLst/>
            </a:prstGeom>
          </p:spPr>
        </p:pic>
      </p:grpSp>
      <p:cxnSp>
        <p:nvCxnSpPr>
          <p:cNvPr id="49" name="Straight Arrow Connector 48">
            <a:extLst>
              <a:ext uri="{FF2B5EF4-FFF2-40B4-BE49-F238E27FC236}">
                <a16:creationId xmlns:a16="http://schemas.microsoft.com/office/drawing/2014/main" id="{FF0D0C9E-2FDF-4932-2C4A-C7EB69640F78}"/>
              </a:ext>
            </a:extLst>
          </p:cNvPr>
          <p:cNvCxnSpPr>
            <a:cxnSpLocks/>
            <a:stCxn id="12" idx="3"/>
            <a:endCxn id="47" idx="1"/>
          </p:cNvCxnSpPr>
          <p:nvPr/>
        </p:nvCxnSpPr>
        <p:spPr>
          <a:xfrm>
            <a:off x="3341476" y="3512531"/>
            <a:ext cx="4257183" cy="710525"/>
          </a:xfrm>
          <a:prstGeom prst="straightConnector1">
            <a:avLst/>
          </a:prstGeom>
          <a:ln w="95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66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89508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Case Study 4: </a:t>
            </a:r>
            <a:r>
              <a:rPr lang="en-US" dirty="0">
                <a:solidFill>
                  <a:srgbClr val="594564"/>
                </a:solidFill>
                <a:latin typeface="Oracle Sans" panose="020B0503020204020204" pitchFamily="34" charset="0"/>
                <a:cs typeface="Oracle Sans" panose="020B0503020204020204" pitchFamily="34" charset="0"/>
              </a:rPr>
              <a:t>Multi-Region Communication</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129</a:t>
            </a:fld>
            <a:endParaRPr lang="en-US" dirty="0"/>
          </a:p>
        </p:txBody>
      </p:sp>
      <p:sp>
        <p:nvSpPr>
          <p:cNvPr id="5" name="Rectangle: Rounded Corners 22">
            <a:extLst>
              <a:ext uri="{FF2B5EF4-FFF2-40B4-BE49-F238E27FC236}">
                <a16:creationId xmlns:a16="http://schemas.microsoft.com/office/drawing/2014/main" id="{400B36B0-EF2D-47F4-E5E1-7DFE7AC67C96}"/>
              </a:ext>
            </a:extLst>
          </p:cNvPr>
          <p:cNvSpPr/>
          <p:nvPr/>
        </p:nvSpPr>
        <p:spPr>
          <a:xfrm>
            <a:off x="5820794" y="1618436"/>
            <a:ext cx="2812569" cy="1823392"/>
          </a:xfrm>
          <a:prstGeom prst="roundRect">
            <a:avLst>
              <a:gd name="adj" fmla="val 563"/>
            </a:avLst>
          </a:prstGeom>
          <a:solidFill>
            <a:srgbClr val="F5F4F2"/>
          </a:solidFill>
          <a:ln w="12700">
            <a:solidFill>
              <a:srgbClr val="9E9892"/>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algn="ctr"/>
            <a:r>
              <a:rPr lang="en-GB" sz="900" b="1" dirty="0">
                <a:solidFill>
                  <a:schemeClr val="tx1"/>
                </a:solidFill>
                <a:latin typeface="Oracle Sans" panose="020B0503020204020204" pitchFamily="34" charset="0"/>
                <a:ea typeface="Calibri" charset="0"/>
                <a:cs typeface="Oracle Sans" panose="020B0503020204020204" pitchFamily="34" charset="0"/>
              </a:rPr>
              <a:t>Region 1</a:t>
            </a:r>
          </a:p>
        </p:txBody>
      </p:sp>
      <p:sp>
        <p:nvSpPr>
          <p:cNvPr id="7" name="Rectangle 6">
            <a:extLst>
              <a:ext uri="{FF2B5EF4-FFF2-40B4-BE49-F238E27FC236}">
                <a16:creationId xmlns:a16="http://schemas.microsoft.com/office/drawing/2014/main" id="{0F03F3C9-BF8A-E28B-DBB1-A997E6F67306}"/>
              </a:ext>
            </a:extLst>
          </p:cNvPr>
          <p:cNvSpPr/>
          <p:nvPr/>
        </p:nvSpPr>
        <p:spPr>
          <a:xfrm>
            <a:off x="6051518" y="1867285"/>
            <a:ext cx="2337402" cy="1004175"/>
          </a:xfrm>
          <a:prstGeom prst="rect">
            <a:avLst/>
          </a:prstGeom>
          <a:noFill/>
          <a:ln w="12700" cmpd="sng">
            <a:solidFill>
              <a:srgbClr val="BB501C"/>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nSpc>
                <a:spcPct val="90000"/>
              </a:lnSpc>
            </a:pPr>
            <a:r>
              <a:rPr lang="en-US" sz="900" b="1" dirty="0">
                <a:solidFill>
                  <a:srgbClr val="BB501C"/>
                </a:solidFill>
                <a:latin typeface="Open Sans" panose="020B0606030504020204" pitchFamily="34" charset="0"/>
                <a:ea typeface="Open Sans" panose="020B0606030504020204" pitchFamily="34" charset="0"/>
                <a:cs typeface="Open Sans" panose="020B0606030504020204" pitchFamily="34" charset="0"/>
              </a:rPr>
              <a:t>VCN</a:t>
            </a:r>
          </a:p>
          <a:p>
            <a:pPr>
              <a:lnSpc>
                <a:spcPct val="90000"/>
              </a:lnSpc>
            </a:pPr>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10.0.0.0/24</a:t>
            </a:r>
          </a:p>
        </p:txBody>
      </p:sp>
      <p:pic>
        <p:nvPicPr>
          <p:cNvPr id="8" name="Graphic 46">
            <a:extLst>
              <a:ext uri="{FF2B5EF4-FFF2-40B4-BE49-F238E27FC236}">
                <a16:creationId xmlns:a16="http://schemas.microsoft.com/office/drawing/2014/main" id="{E6527A98-60A3-23AF-CC24-CA4AB3E10C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49658" y="1738811"/>
            <a:ext cx="281939" cy="269123"/>
          </a:xfrm>
          <a:prstGeom prst="rect">
            <a:avLst/>
          </a:prstGeom>
        </p:spPr>
      </p:pic>
      <p:grpSp>
        <p:nvGrpSpPr>
          <p:cNvPr id="9" name="Group 8">
            <a:extLst>
              <a:ext uri="{FF2B5EF4-FFF2-40B4-BE49-F238E27FC236}">
                <a16:creationId xmlns:a16="http://schemas.microsoft.com/office/drawing/2014/main" id="{B6C83448-A8CE-B806-C1B1-104D91070966}"/>
              </a:ext>
            </a:extLst>
          </p:cNvPr>
          <p:cNvGrpSpPr/>
          <p:nvPr/>
        </p:nvGrpSpPr>
        <p:grpSpPr>
          <a:xfrm>
            <a:off x="6959060" y="2769049"/>
            <a:ext cx="960749" cy="996964"/>
            <a:chOff x="-1002308" y="3898016"/>
            <a:chExt cx="420487" cy="436337"/>
          </a:xfrm>
        </p:grpSpPr>
        <p:grpSp>
          <p:nvGrpSpPr>
            <p:cNvPr id="10" name="Graphic 4">
              <a:extLst>
                <a:ext uri="{FF2B5EF4-FFF2-40B4-BE49-F238E27FC236}">
                  <a16:creationId xmlns:a16="http://schemas.microsoft.com/office/drawing/2014/main" id="{3910706E-112E-429B-9DF2-67C217C5EF98}"/>
                </a:ext>
              </a:extLst>
            </p:cNvPr>
            <p:cNvGrpSpPr>
              <a:grpSpLocks noChangeAspect="1"/>
            </p:cNvGrpSpPr>
            <p:nvPr/>
          </p:nvGrpSpPr>
          <p:grpSpPr>
            <a:xfrm>
              <a:off x="-1002308" y="3898016"/>
              <a:ext cx="228600" cy="228600"/>
              <a:chOff x="2091890" y="2828841"/>
              <a:chExt cx="513347" cy="513347"/>
            </a:xfrm>
          </p:grpSpPr>
          <p:sp>
            <p:nvSpPr>
              <p:cNvPr id="12" name="Freeform: Shape 53">
                <a:extLst>
                  <a:ext uri="{FF2B5EF4-FFF2-40B4-BE49-F238E27FC236}">
                    <a16:creationId xmlns:a16="http://schemas.microsoft.com/office/drawing/2014/main" id="{8486742D-DFAD-C4B4-D5E6-8954CBEDA61C}"/>
                  </a:ext>
                </a:extLst>
              </p:cNvPr>
              <p:cNvSpPr/>
              <p:nvPr/>
            </p:nvSpPr>
            <p:spPr>
              <a:xfrm>
                <a:off x="2097997" y="2834952"/>
                <a:ext cx="501129" cy="501127"/>
              </a:xfrm>
              <a:custGeom>
                <a:avLst/>
                <a:gdLst>
                  <a:gd name="connsiteX0" fmla="*/ 250565 w 501129"/>
                  <a:gd name="connsiteY0" fmla="*/ 501127 h 501127"/>
                  <a:gd name="connsiteX1" fmla="*/ 501130 w 501129"/>
                  <a:gd name="connsiteY1" fmla="*/ 250562 h 501127"/>
                  <a:gd name="connsiteX2" fmla="*/ 250565 w 501129"/>
                  <a:gd name="connsiteY2" fmla="*/ 0 h 501127"/>
                  <a:gd name="connsiteX3" fmla="*/ 0 w 501129"/>
                  <a:gd name="connsiteY3" fmla="*/ 250562 h 501127"/>
                  <a:gd name="connsiteX4" fmla="*/ 250565 w 501129"/>
                  <a:gd name="connsiteY4" fmla="*/ 501127 h 501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129" h="501127">
                    <a:moveTo>
                      <a:pt x="250565" y="501127"/>
                    </a:moveTo>
                    <a:cubicBezTo>
                      <a:pt x="388944" y="501127"/>
                      <a:pt x="501130" y="388942"/>
                      <a:pt x="501130" y="250562"/>
                    </a:cubicBezTo>
                    <a:cubicBezTo>
                      <a:pt x="501130" y="112181"/>
                      <a:pt x="388944" y="0"/>
                      <a:pt x="250565" y="0"/>
                    </a:cubicBezTo>
                    <a:cubicBezTo>
                      <a:pt x="112186" y="0"/>
                      <a:pt x="0" y="112181"/>
                      <a:pt x="0" y="250562"/>
                    </a:cubicBezTo>
                    <a:cubicBezTo>
                      <a:pt x="0" y="388942"/>
                      <a:pt x="112186" y="501127"/>
                      <a:pt x="250565" y="501127"/>
                    </a:cubicBezTo>
                    <a:close/>
                  </a:path>
                </a:pathLst>
              </a:custGeom>
              <a:solidFill>
                <a:srgbClr val="FFFFFF"/>
              </a:solidFill>
              <a:ln w="6417" cap="flat">
                <a:noFill/>
                <a:prstDash val="solid"/>
                <a:miter/>
              </a:ln>
            </p:spPr>
            <p:txBody>
              <a:bodyPr rtlCol="0" anchor="ctr"/>
              <a:lstStyle/>
              <a:p>
                <a:endParaRPr lang="en-US"/>
              </a:p>
            </p:txBody>
          </p:sp>
          <p:sp>
            <p:nvSpPr>
              <p:cNvPr id="14" name="Freeform: Shape 54">
                <a:extLst>
                  <a:ext uri="{FF2B5EF4-FFF2-40B4-BE49-F238E27FC236}">
                    <a16:creationId xmlns:a16="http://schemas.microsoft.com/office/drawing/2014/main" id="{628DB082-EB60-C14C-8062-96CF07911B06}"/>
                  </a:ext>
                </a:extLst>
              </p:cNvPr>
              <p:cNvSpPr/>
              <p:nvPr/>
            </p:nvSpPr>
            <p:spPr>
              <a:xfrm>
                <a:off x="2091890" y="2828841"/>
                <a:ext cx="513347" cy="513347"/>
              </a:xfrm>
              <a:custGeom>
                <a:avLst/>
                <a:gdLst>
                  <a:gd name="connsiteX0" fmla="*/ 256674 w 513347"/>
                  <a:gd name="connsiteY0" fmla="*/ 12223 h 513347"/>
                  <a:gd name="connsiteX1" fmla="*/ 392486 w 513347"/>
                  <a:gd name="connsiteY1" fmla="*/ 53420 h 513347"/>
                  <a:gd name="connsiteX2" fmla="*/ 482515 w 513347"/>
                  <a:gd name="connsiteY2" fmla="*/ 163126 h 513347"/>
                  <a:gd name="connsiteX3" fmla="*/ 496426 w 513347"/>
                  <a:gd name="connsiteY3" fmla="*/ 304364 h 513347"/>
                  <a:gd name="connsiteX4" fmla="*/ 429524 w 513347"/>
                  <a:gd name="connsiteY4" fmla="*/ 429524 h 513347"/>
                  <a:gd name="connsiteX5" fmla="*/ 304364 w 513347"/>
                  <a:gd name="connsiteY5" fmla="*/ 496426 h 513347"/>
                  <a:gd name="connsiteX6" fmla="*/ 163129 w 513347"/>
                  <a:gd name="connsiteY6" fmla="*/ 482514 h 513347"/>
                  <a:gd name="connsiteX7" fmla="*/ 53420 w 513347"/>
                  <a:gd name="connsiteY7" fmla="*/ 392486 h 513347"/>
                  <a:gd name="connsiteX8" fmla="*/ 12224 w 513347"/>
                  <a:gd name="connsiteY8" fmla="*/ 256674 h 513347"/>
                  <a:gd name="connsiteX9" fmla="*/ 83823 w 513347"/>
                  <a:gd name="connsiteY9" fmla="*/ 83821 h 513347"/>
                  <a:gd name="connsiteX10" fmla="*/ 256674 w 513347"/>
                  <a:gd name="connsiteY10" fmla="*/ 12223 h 513347"/>
                  <a:gd name="connsiteX11" fmla="*/ 256674 w 513347"/>
                  <a:gd name="connsiteY11" fmla="*/ 12223 h 513347"/>
                  <a:gd name="connsiteX12" fmla="*/ 256674 w 513347"/>
                  <a:gd name="connsiteY12" fmla="*/ 0 h 513347"/>
                  <a:gd name="connsiteX13" fmla="*/ 114072 w 513347"/>
                  <a:gd name="connsiteY13" fmla="*/ 43257 h 513347"/>
                  <a:gd name="connsiteX14" fmla="*/ 19540 w 513347"/>
                  <a:gd name="connsiteY14" fmla="*/ 158449 h 513347"/>
                  <a:gd name="connsiteX15" fmla="*/ 4935 w 513347"/>
                  <a:gd name="connsiteY15" fmla="*/ 306748 h 513347"/>
                  <a:gd name="connsiteX16" fmla="*/ 75180 w 513347"/>
                  <a:gd name="connsiteY16" fmla="*/ 438168 h 513347"/>
                  <a:gd name="connsiteX17" fmla="*/ 206597 w 513347"/>
                  <a:gd name="connsiteY17" fmla="*/ 508413 h 513347"/>
                  <a:gd name="connsiteX18" fmla="*/ 354897 w 513347"/>
                  <a:gd name="connsiteY18" fmla="*/ 493808 h 513347"/>
                  <a:gd name="connsiteX19" fmla="*/ 470092 w 513347"/>
                  <a:gd name="connsiteY19" fmla="*/ 399275 h 513347"/>
                  <a:gd name="connsiteX20" fmla="*/ 513348 w 513347"/>
                  <a:gd name="connsiteY20" fmla="*/ 256674 h 513347"/>
                  <a:gd name="connsiteX21" fmla="*/ 438168 w 513347"/>
                  <a:gd name="connsiteY21" fmla="*/ 75178 h 513347"/>
                  <a:gd name="connsiteX22" fmla="*/ 256674 w 513347"/>
                  <a:gd name="connsiteY22" fmla="*/ 0 h 513347"/>
                  <a:gd name="connsiteX23" fmla="*/ 256674 w 513347"/>
                  <a:gd name="connsiteY23"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3347" h="513347">
                    <a:moveTo>
                      <a:pt x="256674" y="12223"/>
                    </a:moveTo>
                    <a:cubicBezTo>
                      <a:pt x="305025" y="12223"/>
                      <a:pt x="352285" y="26559"/>
                      <a:pt x="392486" y="53420"/>
                    </a:cubicBezTo>
                    <a:cubicBezTo>
                      <a:pt x="432681" y="80280"/>
                      <a:pt x="464015" y="118459"/>
                      <a:pt x="482515" y="163126"/>
                    </a:cubicBezTo>
                    <a:cubicBezTo>
                      <a:pt x="501021" y="207794"/>
                      <a:pt x="505859" y="256945"/>
                      <a:pt x="496426" y="304364"/>
                    </a:cubicBezTo>
                    <a:cubicBezTo>
                      <a:pt x="486994" y="351784"/>
                      <a:pt x="463713" y="395342"/>
                      <a:pt x="429524" y="429524"/>
                    </a:cubicBezTo>
                    <a:cubicBezTo>
                      <a:pt x="395342" y="463713"/>
                      <a:pt x="351784" y="486993"/>
                      <a:pt x="304364" y="496426"/>
                    </a:cubicBezTo>
                    <a:cubicBezTo>
                      <a:pt x="256943" y="505859"/>
                      <a:pt x="207797" y="501021"/>
                      <a:pt x="163129" y="482514"/>
                    </a:cubicBezTo>
                    <a:cubicBezTo>
                      <a:pt x="118462" y="464015"/>
                      <a:pt x="80281" y="432681"/>
                      <a:pt x="53420" y="392486"/>
                    </a:cubicBezTo>
                    <a:cubicBezTo>
                      <a:pt x="26560" y="352285"/>
                      <a:pt x="12224" y="305021"/>
                      <a:pt x="12224" y="256674"/>
                    </a:cubicBezTo>
                    <a:cubicBezTo>
                      <a:pt x="12224" y="191841"/>
                      <a:pt x="37975" y="129664"/>
                      <a:pt x="83823" y="83821"/>
                    </a:cubicBezTo>
                    <a:cubicBezTo>
                      <a:pt x="129665" y="37977"/>
                      <a:pt x="191845" y="12223"/>
                      <a:pt x="256674" y="12223"/>
                    </a:cubicBezTo>
                    <a:lnTo>
                      <a:pt x="256674" y="12223"/>
                    </a:lnTo>
                    <a:close/>
                    <a:moveTo>
                      <a:pt x="256674" y="0"/>
                    </a:moveTo>
                    <a:cubicBezTo>
                      <a:pt x="205910" y="0"/>
                      <a:pt x="156282" y="15054"/>
                      <a:pt x="114072" y="43257"/>
                    </a:cubicBezTo>
                    <a:cubicBezTo>
                      <a:pt x="71862" y="71461"/>
                      <a:pt x="38963" y="111548"/>
                      <a:pt x="19540" y="158449"/>
                    </a:cubicBezTo>
                    <a:cubicBezTo>
                      <a:pt x="109" y="205350"/>
                      <a:pt x="-4973" y="256959"/>
                      <a:pt x="4935" y="306748"/>
                    </a:cubicBezTo>
                    <a:cubicBezTo>
                      <a:pt x="14836" y="356539"/>
                      <a:pt x="39284" y="402272"/>
                      <a:pt x="75180" y="438168"/>
                    </a:cubicBezTo>
                    <a:cubicBezTo>
                      <a:pt x="111076" y="474064"/>
                      <a:pt x="156809" y="498512"/>
                      <a:pt x="206597" y="508413"/>
                    </a:cubicBezTo>
                    <a:cubicBezTo>
                      <a:pt x="256392" y="518320"/>
                      <a:pt x="307996" y="513238"/>
                      <a:pt x="354897" y="493808"/>
                    </a:cubicBezTo>
                    <a:cubicBezTo>
                      <a:pt x="401797" y="474384"/>
                      <a:pt x="441890" y="441485"/>
                      <a:pt x="470092" y="399275"/>
                    </a:cubicBezTo>
                    <a:cubicBezTo>
                      <a:pt x="498294" y="357065"/>
                      <a:pt x="513348" y="307439"/>
                      <a:pt x="513348" y="256674"/>
                    </a:cubicBezTo>
                    <a:cubicBezTo>
                      <a:pt x="513348" y="188599"/>
                      <a:pt x="486307" y="123314"/>
                      <a:pt x="438168" y="75178"/>
                    </a:cubicBezTo>
                    <a:cubicBezTo>
                      <a:pt x="390035" y="27042"/>
                      <a:pt x="324750" y="0"/>
                      <a:pt x="256674" y="0"/>
                    </a:cubicBezTo>
                    <a:lnTo>
                      <a:pt x="256674" y="0"/>
                    </a:lnTo>
                    <a:close/>
                  </a:path>
                </a:pathLst>
              </a:custGeom>
              <a:solidFill>
                <a:srgbClr val="FFFFFF"/>
              </a:solidFill>
              <a:ln w="6417" cap="flat">
                <a:noFill/>
                <a:prstDash val="solid"/>
                <a:miter/>
              </a:ln>
            </p:spPr>
            <p:txBody>
              <a:bodyPr rtlCol="0" anchor="ctr"/>
              <a:lstStyle/>
              <a:p>
                <a:endParaRPr lang="en-US"/>
              </a:p>
            </p:txBody>
          </p:sp>
          <p:sp>
            <p:nvSpPr>
              <p:cNvPr id="15" name="Freeform: Shape 55">
                <a:extLst>
                  <a:ext uri="{FF2B5EF4-FFF2-40B4-BE49-F238E27FC236}">
                    <a16:creationId xmlns:a16="http://schemas.microsoft.com/office/drawing/2014/main" id="{5EBCFD50-4B5D-8D82-D8DA-B81D9E580AE7}"/>
                  </a:ext>
                </a:extLst>
              </p:cNvPr>
              <p:cNvSpPr>
                <a:spLocks noChangeAspect="1"/>
              </p:cNvSpPr>
              <p:nvPr/>
            </p:nvSpPr>
            <p:spPr>
              <a:xfrm>
                <a:off x="2104113" y="2841063"/>
                <a:ext cx="488900" cy="488901"/>
              </a:xfrm>
              <a:custGeom>
                <a:avLst/>
                <a:gdLst>
                  <a:gd name="connsiteX0" fmla="*/ 244451 w 488900"/>
                  <a:gd name="connsiteY0" fmla="*/ 0 h 488901"/>
                  <a:gd name="connsiteX1" fmla="*/ 108638 w 488900"/>
                  <a:gd name="connsiteY1" fmla="*/ 41197 h 488901"/>
                  <a:gd name="connsiteX2" fmla="*/ 18610 w 488900"/>
                  <a:gd name="connsiteY2" fmla="*/ 150904 h 488901"/>
                  <a:gd name="connsiteX3" fmla="*/ 4698 w 488900"/>
                  <a:gd name="connsiteY3" fmla="*/ 292141 h 488901"/>
                  <a:gd name="connsiteX4" fmla="*/ 71600 w 488900"/>
                  <a:gd name="connsiteY4" fmla="*/ 417301 h 488901"/>
                  <a:gd name="connsiteX5" fmla="*/ 196761 w 488900"/>
                  <a:gd name="connsiteY5" fmla="*/ 484203 h 488901"/>
                  <a:gd name="connsiteX6" fmla="*/ 337995 w 488900"/>
                  <a:gd name="connsiteY6" fmla="*/ 470292 h 488901"/>
                  <a:gd name="connsiteX7" fmla="*/ 447704 w 488900"/>
                  <a:gd name="connsiteY7" fmla="*/ 380263 h 488901"/>
                  <a:gd name="connsiteX8" fmla="*/ 488900 w 488900"/>
                  <a:gd name="connsiteY8" fmla="*/ 244451 h 488901"/>
                  <a:gd name="connsiteX9" fmla="*/ 470291 w 488900"/>
                  <a:gd name="connsiteY9" fmla="*/ 150904 h 488901"/>
                  <a:gd name="connsiteX10" fmla="*/ 417301 w 488900"/>
                  <a:gd name="connsiteY10" fmla="*/ 71598 h 488901"/>
                  <a:gd name="connsiteX11" fmla="*/ 337995 w 488900"/>
                  <a:gd name="connsiteY11" fmla="*/ 18608 h 488901"/>
                  <a:gd name="connsiteX12" fmla="*/ 244451 w 488900"/>
                  <a:gd name="connsiteY12" fmla="*/ 0 h 488901"/>
                  <a:gd name="connsiteX13" fmla="*/ 244451 w 488900"/>
                  <a:gd name="connsiteY13" fmla="*/ 0 h 488901"/>
                  <a:gd name="connsiteX14" fmla="*/ 244451 w 488900"/>
                  <a:gd name="connsiteY14" fmla="*/ 468489 h 488901"/>
                  <a:gd name="connsiteX15" fmla="*/ 119983 w 488900"/>
                  <a:gd name="connsiteY15" fmla="*/ 430732 h 488901"/>
                  <a:gd name="connsiteX16" fmla="*/ 37463 w 488900"/>
                  <a:gd name="connsiteY16" fmla="*/ 330186 h 488901"/>
                  <a:gd name="connsiteX17" fmla="*/ 24719 w 488900"/>
                  <a:gd name="connsiteY17" fmla="*/ 200743 h 488901"/>
                  <a:gd name="connsiteX18" fmla="*/ 86032 w 488900"/>
                  <a:gd name="connsiteY18" fmla="*/ 86031 h 488901"/>
                  <a:gd name="connsiteX19" fmla="*/ 200745 w 488900"/>
                  <a:gd name="connsiteY19" fmla="*/ 24716 h 488901"/>
                  <a:gd name="connsiteX20" fmla="*/ 330186 w 488900"/>
                  <a:gd name="connsiteY20" fmla="*/ 37465 h 488901"/>
                  <a:gd name="connsiteX21" fmla="*/ 430732 w 488900"/>
                  <a:gd name="connsiteY21" fmla="*/ 119981 h 488901"/>
                  <a:gd name="connsiteX22" fmla="*/ 468488 w 488900"/>
                  <a:gd name="connsiteY22" fmla="*/ 244451 h 488901"/>
                  <a:gd name="connsiteX23" fmla="*/ 402799 w 488900"/>
                  <a:gd name="connsiteY23" fmla="*/ 402799 h 488901"/>
                  <a:gd name="connsiteX24" fmla="*/ 244451 w 488900"/>
                  <a:gd name="connsiteY24" fmla="*/ 468489 h 488901"/>
                  <a:gd name="connsiteX25" fmla="*/ 244451 w 488900"/>
                  <a:gd name="connsiteY25" fmla="*/ 468489 h 48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8900" h="488901">
                    <a:moveTo>
                      <a:pt x="244451" y="0"/>
                    </a:moveTo>
                    <a:cubicBezTo>
                      <a:pt x="196106" y="0"/>
                      <a:pt x="148840" y="14337"/>
                      <a:pt x="108638" y="41197"/>
                    </a:cubicBezTo>
                    <a:cubicBezTo>
                      <a:pt x="68443" y="68058"/>
                      <a:pt x="37110" y="106236"/>
                      <a:pt x="18610" y="150904"/>
                    </a:cubicBezTo>
                    <a:cubicBezTo>
                      <a:pt x="104" y="195571"/>
                      <a:pt x="-4735" y="244722"/>
                      <a:pt x="4698" y="292141"/>
                    </a:cubicBezTo>
                    <a:cubicBezTo>
                      <a:pt x="14131" y="339561"/>
                      <a:pt x="37411" y="383119"/>
                      <a:pt x="71600" y="417301"/>
                    </a:cubicBezTo>
                    <a:cubicBezTo>
                      <a:pt x="105783" y="451490"/>
                      <a:pt x="149340" y="474771"/>
                      <a:pt x="196761" y="484203"/>
                    </a:cubicBezTo>
                    <a:cubicBezTo>
                      <a:pt x="244181" y="493636"/>
                      <a:pt x="293328" y="488798"/>
                      <a:pt x="337995" y="470292"/>
                    </a:cubicBezTo>
                    <a:cubicBezTo>
                      <a:pt x="382663" y="451792"/>
                      <a:pt x="420843" y="420458"/>
                      <a:pt x="447704" y="380263"/>
                    </a:cubicBezTo>
                    <a:cubicBezTo>
                      <a:pt x="474565" y="340062"/>
                      <a:pt x="488900" y="292799"/>
                      <a:pt x="488900" y="244451"/>
                    </a:cubicBezTo>
                    <a:cubicBezTo>
                      <a:pt x="488900" y="212349"/>
                      <a:pt x="482580" y="180562"/>
                      <a:pt x="470291" y="150904"/>
                    </a:cubicBezTo>
                    <a:cubicBezTo>
                      <a:pt x="458010" y="121246"/>
                      <a:pt x="440004" y="94297"/>
                      <a:pt x="417301" y="71598"/>
                    </a:cubicBezTo>
                    <a:cubicBezTo>
                      <a:pt x="394605" y="48899"/>
                      <a:pt x="367654" y="30893"/>
                      <a:pt x="337995" y="18608"/>
                    </a:cubicBezTo>
                    <a:cubicBezTo>
                      <a:pt x="308343" y="6323"/>
                      <a:pt x="276554" y="0"/>
                      <a:pt x="244451" y="0"/>
                    </a:cubicBezTo>
                    <a:lnTo>
                      <a:pt x="244451" y="0"/>
                    </a:lnTo>
                    <a:close/>
                    <a:moveTo>
                      <a:pt x="244451" y="468489"/>
                    </a:moveTo>
                    <a:cubicBezTo>
                      <a:pt x="200142" y="468489"/>
                      <a:pt x="156822" y="455353"/>
                      <a:pt x="119983" y="430732"/>
                    </a:cubicBezTo>
                    <a:cubicBezTo>
                      <a:pt x="83138" y="406117"/>
                      <a:pt x="54422" y="371126"/>
                      <a:pt x="37463" y="330186"/>
                    </a:cubicBezTo>
                    <a:cubicBezTo>
                      <a:pt x="20509" y="289249"/>
                      <a:pt x="16069" y="244203"/>
                      <a:pt x="24719" y="200743"/>
                    </a:cubicBezTo>
                    <a:cubicBezTo>
                      <a:pt x="33362" y="157284"/>
                      <a:pt x="54698" y="117363"/>
                      <a:pt x="86032" y="86031"/>
                    </a:cubicBezTo>
                    <a:cubicBezTo>
                      <a:pt x="117365" y="54698"/>
                      <a:pt x="157284" y="33361"/>
                      <a:pt x="200745" y="24716"/>
                    </a:cubicBezTo>
                    <a:cubicBezTo>
                      <a:pt x="244200" y="16072"/>
                      <a:pt x="289247" y="20508"/>
                      <a:pt x="330186" y="37465"/>
                    </a:cubicBezTo>
                    <a:cubicBezTo>
                      <a:pt x="371125" y="54423"/>
                      <a:pt x="406117" y="83139"/>
                      <a:pt x="430732" y="119981"/>
                    </a:cubicBezTo>
                    <a:cubicBezTo>
                      <a:pt x="455353" y="156824"/>
                      <a:pt x="468488" y="200140"/>
                      <a:pt x="468488" y="244451"/>
                    </a:cubicBezTo>
                    <a:cubicBezTo>
                      <a:pt x="468424" y="303850"/>
                      <a:pt x="444804" y="360801"/>
                      <a:pt x="402799" y="402799"/>
                    </a:cubicBezTo>
                    <a:cubicBezTo>
                      <a:pt x="360801" y="444804"/>
                      <a:pt x="303851" y="468424"/>
                      <a:pt x="244451" y="468489"/>
                    </a:cubicBezTo>
                    <a:lnTo>
                      <a:pt x="244451" y="468489"/>
                    </a:lnTo>
                    <a:close/>
                  </a:path>
                </a:pathLst>
              </a:custGeom>
              <a:solidFill>
                <a:srgbClr val="2D5967"/>
              </a:solidFill>
              <a:ln w="6417" cap="flat">
                <a:noFill/>
                <a:prstDash val="solid"/>
                <a:miter/>
              </a:ln>
            </p:spPr>
            <p:txBody>
              <a:bodyPr rtlCol="0" anchor="ctr"/>
              <a:lstStyle/>
              <a:p>
                <a:endParaRPr lang="en-US"/>
              </a:p>
            </p:txBody>
          </p:sp>
          <p:sp>
            <p:nvSpPr>
              <p:cNvPr id="16" name="Freeform: Shape 56">
                <a:extLst>
                  <a:ext uri="{FF2B5EF4-FFF2-40B4-BE49-F238E27FC236}">
                    <a16:creationId xmlns:a16="http://schemas.microsoft.com/office/drawing/2014/main" id="{761B76B6-DB17-C1E3-0AFA-FD4EF99DD8C2}"/>
                  </a:ext>
                </a:extLst>
              </p:cNvPr>
              <p:cNvSpPr/>
              <p:nvPr/>
            </p:nvSpPr>
            <p:spPr>
              <a:xfrm>
                <a:off x="2292949" y="2905598"/>
                <a:ext cx="111229" cy="362398"/>
              </a:xfrm>
              <a:custGeom>
                <a:avLst/>
                <a:gdLst>
                  <a:gd name="connsiteX0" fmla="*/ 65760 w 111229"/>
                  <a:gd name="connsiteY0" fmla="*/ 323410 h 362398"/>
                  <a:gd name="connsiteX1" fmla="*/ 65760 w 111229"/>
                  <a:gd name="connsiteY1" fmla="*/ 38990 h 362398"/>
                  <a:gd name="connsiteX2" fmla="*/ 96804 w 111229"/>
                  <a:gd name="connsiteY2" fmla="*/ 70035 h 362398"/>
                  <a:gd name="connsiteX3" fmla="*/ 111229 w 111229"/>
                  <a:gd name="connsiteY3" fmla="*/ 55613 h 362398"/>
                  <a:gd name="connsiteX4" fmla="*/ 55615 w 111229"/>
                  <a:gd name="connsiteY4" fmla="*/ 0 h 362398"/>
                  <a:gd name="connsiteX5" fmla="*/ 0 w 111229"/>
                  <a:gd name="connsiteY5" fmla="*/ 55613 h 362398"/>
                  <a:gd name="connsiteX6" fmla="*/ 14425 w 111229"/>
                  <a:gd name="connsiteY6" fmla="*/ 70035 h 362398"/>
                  <a:gd name="connsiteX7" fmla="*/ 45470 w 111229"/>
                  <a:gd name="connsiteY7" fmla="*/ 38990 h 362398"/>
                  <a:gd name="connsiteX8" fmla="*/ 45470 w 111229"/>
                  <a:gd name="connsiteY8" fmla="*/ 323410 h 362398"/>
                  <a:gd name="connsiteX9" fmla="*/ 14425 w 111229"/>
                  <a:gd name="connsiteY9" fmla="*/ 292365 h 362398"/>
                  <a:gd name="connsiteX10" fmla="*/ 0 w 111229"/>
                  <a:gd name="connsiteY10" fmla="*/ 306784 h 362398"/>
                  <a:gd name="connsiteX11" fmla="*/ 55615 w 111229"/>
                  <a:gd name="connsiteY11" fmla="*/ 362398 h 362398"/>
                  <a:gd name="connsiteX12" fmla="*/ 111229 w 111229"/>
                  <a:gd name="connsiteY12" fmla="*/ 306784 h 362398"/>
                  <a:gd name="connsiteX13" fmla="*/ 96804 w 111229"/>
                  <a:gd name="connsiteY13" fmla="*/ 292365 h 362398"/>
                  <a:gd name="connsiteX14" fmla="*/ 65760 w 111229"/>
                  <a:gd name="connsiteY14" fmla="*/ 323410 h 36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229" h="362398">
                    <a:moveTo>
                      <a:pt x="65760" y="323410"/>
                    </a:moveTo>
                    <a:lnTo>
                      <a:pt x="65760" y="38990"/>
                    </a:lnTo>
                    <a:lnTo>
                      <a:pt x="96804" y="70035"/>
                    </a:lnTo>
                    <a:lnTo>
                      <a:pt x="111229" y="55613"/>
                    </a:lnTo>
                    <a:lnTo>
                      <a:pt x="55615" y="0"/>
                    </a:lnTo>
                    <a:lnTo>
                      <a:pt x="0" y="55613"/>
                    </a:lnTo>
                    <a:lnTo>
                      <a:pt x="14425" y="70035"/>
                    </a:lnTo>
                    <a:lnTo>
                      <a:pt x="45470" y="38990"/>
                    </a:lnTo>
                    <a:lnTo>
                      <a:pt x="45470" y="323410"/>
                    </a:lnTo>
                    <a:lnTo>
                      <a:pt x="14425" y="292365"/>
                    </a:lnTo>
                    <a:lnTo>
                      <a:pt x="0" y="306784"/>
                    </a:lnTo>
                    <a:lnTo>
                      <a:pt x="55615" y="362398"/>
                    </a:lnTo>
                    <a:lnTo>
                      <a:pt x="111229" y="306784"/>
                    </a:lnTo>
                    <a:lnTo>
                      <a:pt x="96804" y="292365"/>
                    </a:lnTo>
                    <a:lnTo>
                      <a:pt x="65760" y="323410"/>
                    </a:lnTo>
                    <a:close/>
                  </a:path>
                </a:pathLst>
              </a:custGeom>
              <a:solidFill>
                <a:srgbClr val="2D5967"/>
              </a:solidFill>
              <a:ln w="6417" cap="flat">
                <a:noFill/>
                <a:prstDash val="solid"/>
                <a:miter/>
              </a:ln>
            </p:spPr>
            <p:txBody>
              <a:bodyPr rtlCol="0" anchor="ctr"/>
              <a:lstStyle/>
              <a:p>
                <a:endParaRPr lang="en-US"/>
              </a:p>
            </p:txBody>
          </p:sp>
          <p:sp>
            <p:nvSpPr>
              <p:cNvPr id="17" name="Freeform: Shape 57">
                <a:extLst>
                  <a:ext uri="{FF2B5EF4-FFF2-40B4-BE49-F238E27FC236}">
                    <a16:creationId xmlns:a16="http://schemas.microsoft.com/office/drawing/2014/main" id="{E2C15452-7362-F3C1-7691-DCCFF349FD87}"/>
                  </a:ext>
                </a:extLst>
              </p:cNvPr>
              <p:cNvSpPr/>
              <p:nvPr/>
            </p:nvSpPr>
            <p:spPr>
              <a:xfrm>
                <a:off x="2167788" y="3029901"/>
                <a:ext cx="169648" cy="111225"/>
              </a:xfrm>
              <a:custGeom>
                <a:avLst/>
                <a:gdLst>
                  <a:gd name="connsiteX0" fmla="*/ 114162 w 169648"/>
                  <a:gd name="connsiteY0" fmla="*/ 0 h 111225"/>
                  <a:gd name="connsiteX1" fmla="*/ 99737 w 169648"/>
                  <a:gd name="connsiteY1" fmla="*/ 14423 h 111225"/>
                  <a:gd name="connsiteX2" fmla="*/ 130782 w 169648"/>
                  <a:gd name="connsiteY2" fmla="*/ 45468 h 111225"/>
                  <a:gd name="connsiteX3" fmla="*/ 0 w 169648"/>
                  <a:gd name="connsiteY3" fmla="*/ 45468 h 111225"/>
                  <a:gd name="connsiteX4" fmla="*/ 0 w 169648"/>
                  <a:gd name="connsiteY4" fmla="*/ 65757 h 111225"/>
                  <a:gd name="connsiteX5" fmla="*/ 130782 w 169648"/>
                  <a:gd name="connsiteY5" fmla="*/ 65757 h 111225"/>
                  <a:gd name="connsiteX6" fmla="*/ 99737 w 169648"/>
                  <a:gd name="connsiteY6" fmla="*/ 96803 h 111225"/>
                  <a:gd name="connsiteX7" fmla="*/ 114162 w 169648"/>
                  <a:gd name="connsiteY7" fmla="*/ 111225 h 111225"/>
                  <a:gd name="connsiteX8" fmla="*/ 169648 w 169648"/>
                  <a:gd name="connsiteY8" fmla="*/ 55612 h 111225"/>
                  <a:gd name="connsiteX9" fmla="*/ 114162 w 169648"/>
                  <a:gd name="connsiteY9" fmla="*/ 0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648" h="111225">
                    <a:moveTo>
                      <a:pt x="114162" y="0"/>
                    </a:moveTo>
                    <a:lnTo>
                      <a:pt x="99737" y="14423"/>
                    </a:lnTo>
                    <a:lnTo>
                      <a:pt x="130782" y="45468"/>
                    </a:lnTo>
                    <a:lnTo>
                      <a:pt x="0" y="45468"/>
                    </a:lnTo>
                    <a:lnTo>
                      <a:pt x="0" y="65757"/>
                    </a:lnTo>
                    <a:lnTo>
                      <a:pt x="130782" y="65757"/>
                    </a:lnTo>
                    <a:lnTo>
                      <a:pt x="99737" y="96803"/>
                    </a:lnTo>
                    <a:lnTo>
                      <a:pt x="114162" y="111225"/>
                    </a:lnTo>
                    <a:lnTo>
                      <a:pt x="169648" y="55612"/>
                    </a:lnTo>
                    <a:lnTo>
                      <a:pt x="114162" y="0"/>
                    </a:lnTo>
                    <a:close/>
                  </a:path>
                </a:pathLst>
              </a:custGeom>
              <a:solidFill>
                <a:srgbClr val="2D5967"/>
              </a:solidFill>
              <a:ln w="6417" cap="flat">
                <a:noFill/>
                <a:prstDash val="solid"/>
                <a:miter/>
              </a:ln>
            </p:spPr>
            <p:txBody>
              <a:bodyPr rtlCol="0" anchor="ctr"/>
              <a:lstStyle/>
              <a:p>
                <a:endParaRPr lang="en-US" dirty="0"/>
              </a:p>
            </p:txBody>
          </p:sp>
          <p:sp>
            <p:nvSpPr>
              <p:cNvPr id="18" name="Freeform: Shape 58">
                <a:extLst>
                  <a:ext uri="{FF2B5EF4-FFF2-40B4-BE49-F238E27FC236}">
                    <a16:creationId xmlns:a16="http://schemas.microsoft.com/office/drawing/2014/main" id="{CB75695E-76EF-5374-E69C-40666DF4839D}"/>
                  </a:ext>
                </a:extLst>
              </p:cNvPr>
              <p:cNvSpPr/>
              <p:nvPr/>
            </p:nvSpPr>
            <p:spPr>
              <a:xfrm>
                <a:off x="2359684" y="3029901"/>
                <a:ext cx="169648" cy="111225"/>
              </a:xfrm>
              <a:custGeom>
                <a:avLst/>
                <a:gdLst>
                  <a:gd name="connsiteX0" fmla="*/ 38873 w 169648"/>
                  <a:gd name="connsiteY0" fmla="*/ 45468 h 111225"/>
                  <a:gd name="connsiteX1" fmla="*/ 69918 w 169648"/>
                  <a:gd name="connsiteY1" fmla="*/ 14423 h 111225"/>
                  <a:gd name="connsiteX2" fmla="*/ 55493 w 169648"/>
                  <a:gd name="connsiteY2" fmla="*/ 0 h 111225"/>
                  <a:gd name="connsiteX3" fmla="*/ 0 w 169648"/>
                  <a:gd name="connsiteY3" fmla="*/ 55612 h 111225"/>
                  <a:gd name="connsiteX4" fmla="*/ 55493 w 169648"/>
                  <a:gd name="connsiteY4" fmla="*/ 111225 h 111225"/>
                  <a:gd name="connsiteX5" fmla="*/ 69918 w 169648"/>
                  <a:gd name="connsiteY5" fmla="*/ 96803 h 111225"/>
                  <a:gd name="connsiteX6" fmla="*/ 38873 w 169648"/>
                  <a:gd name="connsiteY6" fmla="*/ 65757 h 111225"/>
                  <a:gd name="connsiteX7" fmla="*/ 169648 w 169648"/>
                  <a:gd name="connsiteY7" fmla="*/ 65757 h 111225"/>
                  <a:gd name="connsiteX8" fmla="*/ 169648 w 169648"/>
                  <a:gd name="connsiteY8" fmla="*/ 45468 h 111225"/>
                  <a:gd name="connsiteX9" fmla="*/ 38873 w 169648"/>
                  <a:gd name="connsiteY9" fmla="*/ 45468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648" h="111225">
                    <a:moveTo>
                      <a:pt x="38873" y="45468"/>
                    </a:moveTo>
                    <a:lnTo>
                      <a:pt x="69918" y="14423"/>
                    </a:lnTo>
                    <a:lnTo>
                      <a:pt x="55493" y="0"/>
                    </a:lnTo>
                    <a:lnTo>
                      <a:pt x="0" y="55612"/>
                    </a:lnTo>
                    <a:lnTo>
                      <a:pt x="55493" y="111225"/>
                    </a:lnTo>
                    <a:lnTo>
                      <a:pt x="69918" y="96803"/>
                    </a:lnTo>
                    <a:lnTo>
                      <a:pt x="38873" y="65757"/>
                    </a:lnTo>
                    <a:lnTo>
                      <a:pt x="169648" y="65757"/>
                    </a:lnTo>
                    <a:lnTo>
                      <a:pt x="169648" y="45468"/>
                    </a:lnTo>
                    <a:lnTo>
                      <a:pt x="38873" y="45468"/>
                    </a:lnTo>
                    <a:close/>
                  </a:path>
                </a:pathLst>
              </a:custGeom>
              <a:solidFill>
                <a:srgbClr val="2D5967"/>
              </a:solidFill>
              <a:ln w="6417" cap="flat">
                <a:noFill/>
                <a:prstDash val="solid"/>
                <a:miter/>
              </a:ln>
            </p:spPr>
            <p:txBody>
              <a:bodyPr rtlCol="0" anchor="ctr"/>
              <a:lstStyle/>
              <a:p>
                <a:endParaRPr lang="en-US"/>
              </a:p>
            </p:txBody>
          </p:sp>
        </p:grpSp>
        <p:sp>
          <p:nvSpPr>
            <p:cNvPr id="11" name="TextBox 10">
              <a:extLst>
                <a:ext uri="{FF2B5EF4-FFF2-40B4-BE49-F238E27FC236}">
                  <a16:creationId xmlns:a16="http://schemas.microsoft.com/office/drawing/2014/main" id="{F32BE8C0-2082-7920-7BEA-54212D216295}"/>
                </a:ext>
              </a:extLst>
            </p:cNvPr>
            <p:cNvSpPr txBox="1"/>
            <p:nvPr/>
          </p:nvSpPr>
          <p:spPr>
            <a:xfrm>
              <a:off x="-976481" y="4117691"/>
              <a:ext cx="394660" cy="216662"/>
            </a:xfrm>
            <a:prstGeom prst="rect">
              <a:avLst/>
            </a:prstGeom>
            <a:noFill/>
          </p:spPr>
          <p:txBody>
            <a:bodyPr wrap="none" rtlCol="0">
              <a:spAutoFit/>
            </a:bodyPr>
            <a:lstStyle/>
            <a:p>
              <a:pPr algn="l"/>
              <a:r>
                <a:rPr lang="en-US" sz="808" spc="0" baseline="0" dirty="0">
                  <a:solidFill>
                    <a:srgbClr val="000000"/>
                  </a:solidFill>
                  <a:latin typeface="Oracle Sans"/>
                  <a:cs typeface="Oracle Sans"/>
                  <a:sym typeface="Oracle Sans"/>
                  <a:rtl val="0"/>
                </a:rPr>
                <a:t>DRG</a:t>
              </a:r>
            </a:p>
          </p:txBody>
        </p:sp>
      </p:grpSp>
      <p:sp>
        <p:nvSpPr>
          <p:cNvPr id="19" name="Rectangle: Rounded Corners 59">
            <a:extLst>
              <a:ext uri="{FF2B5EF4-FFF2-40B4-BE49-F238E27FC236}">
                <a16:creationId xmlns:a16="http://schemas.microsoft.com/office/drawing/2014/main" id="{C02041B9-B5CA-C74E-AAC9-FC38E4731A71}"/>
              </a:ext>
            </a:extLst>
          </p:cNvPr>
          <p:cNvSpPr/>
          <p:nvPr/>
        </p:nvSpPr>
        <p:spPr>
          <a:xfrm>
            <a:off x="9132864" y="1635035"/>
            <a:ext cx="2812569" cy="1823392"/>
          </a:xfrm>
          <a:prstGeom prst="roundRect">
            <a:avLst>
              <a:gd name="adj" fmla="val 563"/>
            </a:avLst>
          </a:prstGeom>
          <a:solidFill>
            <a:srgbClr val="F5F4F2"/>
          </a:solidFill>
          <a:ln w="12700">
            <a:solidFill>
              <a:srgbClr val="9E9892"/>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algn="ctr"/>
            <a:r>
              <a:rPr lang="en-GB" sz="900" b="1" dirty="0">
                <a:solidFill>
                  <a:schemeClr val="tx1"/>
                </a:solidFill>
                <a:latin typeface="Oracle Sans" panose="020B0503020204020204" pitchFamily="34" charset="0"/>
                <a:ea typeface="Calibri" charset="0"/>
                <a:cs typeface="Oracle Sans" panose="020B0503020204020204" pitchFamily="34" charset="0"/>
              </a:rPr>
              <a:t>Region 2</a:t>
            </a:r>
          </a:p>
        </p:txBody>
      </p:sp>
      <p:sp>
        <p:nvSpPr>
          <p:cNvPr id="20" name="Rectangle 19">
            <a:extLst>
              <a:ext uri="{FF2B5EF4-FFF2-40B4-BE49-F238E27FC236}">
                <a16:creationId xmlns:a16="http://schemas.microsoft.com/office/drawing/2014/main" id="{0477FDC4-E2FE-A040-D017-5766DBEB4E13}"/>
              </a:ext>
            </a:extLst>
          </p:cNvPr>
          <p:cNvSpPr/>
          <p:nvPr/>
        </p:nvSpPr>
        <p:spPr>
          <a:xfrm>
            <a:off x="9363588" y="1883884"/>
            <a:ext cx="2337402" cy="1004175"/>
          </a:xfrm>
          <a:prstGeom prst="rect">
            <a:avLst/>
          </a:prstGeom>
          <a:noFill/>
          <a:ln w="12700" cmpd="sng">
            <a:solidFill>
              <a:srgbClr val="BB501C"/>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nSpc>
                <a:spcPct val="90000"/>
              </a:lnSpc>
            </a:pPr>
            <a:r>
              <a:rPr lang="en-US" sz="900" b="1" dirty="0">
                <a:solidFill>
                  <a:srgbClr val="BB501C"/>
                </a:solidFill>
                <a:latin typeface="Open Sans" panose="020B0606030504020204" pitchFamily="34" charset="0"/>
                <a:ea typeface="Open Sans" panose="020B0606030504020204" pitchFamily="34" charset="0"/>
                <a:cs typeface="Open Sans" panose="020B0606030504020204" pitchFamily="34" charset="0"/>
              </a:rPr>
              <a:t>VCN</a:t>
            </a:r>
          </a:p>
          <a:p>
            <a:pPr>
              <a:lnSpc>
                <a:spcPct val="90000"/>
              </a:lnSpc>
            </a:pPr>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192.168.0.0/24</a:t>
            </a:r>
          </a:p>
        </p:txBody>
      </p:sp>
      <p:pic>
        <p:nvPicPr>
          <p:cNvPr id="21" name="Graphic 46">
            <a:extLst>
              <a:ext uri="{FF2B5EF4-FFF2-40B4-BE49-F238E27FC236}">
                <a16:creationId xmlns:a16="http://schemas.microsoft.com/office/drawing/2014/main" id="{42B23312-8B04-A88D-1B1D-8D4E154209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61728" y="1755410"/>
            <a:ext cx="281939" cy="269123"/>
          </a:xfrm>
          <a:prstGeom prst="rect">
            <a:avLst/>
          </a:prstGeom>
        </p:spPr>
      </p:pic>
      <p:grpSp>
        <p:nvGrpSpPr>
          <p:cNvPr id="22" name="Group 21">
            <a:extLst>
              <a:ext uri="{FF2B5EF4-FFF2-40B4-BE49-F238E27FC236}">
                <a16:creationId xmlns:a16="http://schemas.microsoft.com/office/drawing/2014/main" id="{A0FF3AE2-EEC8-A7F0-7B24-AC39309047D1}"/>
              </a:ext>
            </a:extLst>
          </p:cNvPr>
          <p:cNvGrpSpPr/>
          <p:nvPr/>
        </p:nvGrpSpPr>
        <p:grpSpPr>
          <a:xfrm>
            <a:off x="10271130" y="2785648"/>
            <a:ext cx="960749" cy="996964"/>
            <a:chOff x="-1002308" y="3898016"/>
            <a:chExt cx="420487" cy="436337"/>
          </a:xfrm>
        </p:grpSpPr>
        <p:grpSp>
          <p:nvGrpSpPr>
            <p:cNvPr id="23" name="Graphic 4">
              <a:extLst>
                <a:ext uri="{FF2B5EF4-FFF2-40B4-BE49-F238E27FC236}">
                  <a16:creationId xmlns:a16="http://schemas.microsoft.com/office/drawing/2014/main" id="{777F3A66-1973-2A81-E210-DCC3041EBEA0}"/>
                </a:ext>
              </a:extLst>
            </p:cNvPr>
            <p:cNvGrpSpPr>
              <a:grpSpLocks noChangeAspect="1"/>
            </p:cNvGrpSpPr>
            <p:nvPr/>
          </p:nvGrpSpPr>
          <p:grpSpPr>
            <a:xfrm>
              <a:off x="-1002308" y="3898016"/>
              <a:ext cx="228600" cy="228600"/>
              <a:chOff x="2091890" y="2828841"/>
              <a:chExt cx="513347" cy="513347"/>
            </a:xfrm>
          </p:grpSpPr>
          <p:sp>
            <p:nvSpPr>
              <p:cNvPr id="25" name="Freeform: Shape 65">
                <a:extLst>
                  <a:ext uri="{FF2B5EF4-FFF2-40B4-BE49-F238E27FC236}">
                    <a16:creationId xmlns:a16="http://schemas.microsoft.com/office/drawing/2014/main" id="{A1045D7C-197D-5687-501D-12DEDE6750F0}"/>
                  </a:ext>
                </a:extLst>
              </p:cNvPr>
              <p:cNvSpPr/>
              <p:nvPr/>
            </p:nvSpPr>
            <p:spPr>
              <a:xfrm>
                <a:off x="2097997" y="2834952"/>
                <a:ext cx="501129" cy="501127"/>
              </a:xfrm>
              <a:custGeom>
                <a:avLst/>
                <a:gdLst>
                  <a:gd name="connsiteX0" fmla="*/ 250565 w 501129"/>
                  <a:gd name="connsiteY0" fmla="*/ 501127 h 501127"/>
                  <a:gd name="connsiteX1" fmla="*/ 501130 w 501129"/>
                  <a:gd name="connsiteY1" fmla="*/ 250562 h 501127"/>
                  <a:gd name="connsiteX2" fmla="*/ 250565 w 501129"/>
                  <a:gd name="connsiteY2" fmla="*/ 0 h 501127"/>
                  <a:gd name="connsiteX3" fmla="*/ 0 w 501129"/>
                  <a:gd name="connsiteY3" fmla="*/ 250562 h 501127"/>
                  <a:gd name="connsiteX4" fmla="*/ 250565 w 501129"/>
                  <a:gd name="connsiteY4" fmla="*/ 501127 h 501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129" h="501127">
                    <a:moveTo>
                      <a:pt x="250565" y="501127"/>
                    </a:moveTo>
                    <a:cubicBezTo>
                      <a:pt x="388944" y="501127"/>
                      <a:pt x="501130" y="388942"/>
                      <a:pt x="501130" y="250562"/>
                    </a:cubicBezTo>
                    <a:cubicBezTo>
                      <a:pt x="501130" y="112181"/>
                      <a:pt x="388944" y="0"/>
                      <a:pt x="250565" y="0"/>
                    </a:cubicBezTo>
                    <a:cubicBezTo>
                      <a:pt x="112186" y="0"/>
                      <a:pt x="0" y="112181"/>
                      <a:pt x="0" y="250562"/>
                    </a:cubicBezTo>
                    <a:cubicBezTo>
                      <a:pt x="0" y="388942"/>
                      <a:pt x="112186" y="501127"/>
                      <a:pt x="250565" y="501127"/>
                    </a:cubicBezTo>
                    <a:close/>
                  </a:path>
                </a:pathLst>
              </a:custGeom>
              <a:solidFill>
                <a:srgbClr val="FFFFFF"/>
              </a:solidFill>
              <a:ln w="6417" cap="flat">
                <a:noFill/>
                <a:prstDash val="solid"/>
                <a:miter/>
              </a:ln>
            </p:spPr>
            <p:txBody>
              <a:bodyPr rtlCol="0" anchor="ctr"/>
              <a:lstStyle/>
              <a:p>
                <a:endParaRPr lang="en-US"/>
              </a:p>
            </p:txBody>
          </p:sp>
          <p:sp>
            <p:nvSpPr>
              <p:cNvPr id="26" name="Freeform: Shape 66">
                <a:extLst>
                  <a:ext uri="{FF2B5EF4-FFF2-40B4-BE49-F238E27FC236}">
                    <a16:creationId xmlns:a16="http://schemas.microsoft.com/office/drawing/2014/main" id="{72F70349-9A9F-A068-8634-5172089893AB}"/>
                  </a:ext>
                </a:extLst>
              </p:cNvPr>
              <p:cNvSpPr/>
              <p:nvPr/>
            </p:nvSpPr>
            <p:spPr>
              <a:xfrm>
                <a:off x="2091890" y="2828841"/>
                <a:ext cx="513347" cy="513347"/>
              </a:xfrm>
              <a:custGeom>
                <a:avLst/>
                <a:gdLst>
                  <a:gd name="connsiteX0" fmla="*/ 256674 w 513347"/>
                  <a:gd name="connsiteY0" fmla="*/ 12223 h 513347"/>
                  <a:gd name="connsiteX1" fmla="*/ 392486 w 513347"/>
                  <a:gd name="connsiteY1" fmla="*/ 53420 h 513347"/>
                  <a:gd name="connsiteX2" fmla="*/ 482515 w 513347"/>
                  <a:gd name="connsiteY2" fmla="*/ 163126 h 513347"/>
                  <a:gd name="connsiteX3" fmla="*/ 496426 w 513347"/>
                  <a:gd name="connsiteY3" fmla="*/ 304364 h 513347"/>
                  <a:gd name="connsiteX4" fmla="*/ 429524 w 513347"/>
                  <a:gd name="connsiteY4" fmla="*/ 429524 h 513347"/>
                  <a:gd name="connsiteX5" fmla="*/ 304364 w 513347"/>
                  <a:gd name="connsiteY5" fmla="*/ 496426 h 513347"/>
                  <a:gd name="connsiteX6" fmla="*/ 163129 w 513347"/>
                  <a:gd name="connsiteY6" fmla="*/ 482514 h 513347"/>
                  <a:gd name="connsiteX7" fmla="*/ 53420 w 513347"/>
                  <a:gd name="connsiteY7" fmla="*/ 392486 h 513347"/>
                  <a:gd name="connsiteX8" fmla="*/ 12224 w 513347"/>
                  <a:gd name="connsiteY8" fmla="*/ 256674 h 513347"/>
                  <a:gd name="connsiteX9" fmla="*/ 83823 w 513347"/>
                  <a:gd name="connsiteY9" fmla="*/ 83821 h 513347"/>
                  <a:gd name="connsiteX10" fmla="*/ 256674 w 513347"/>
                  <a:gd name="connsiteY10" fmla="*/ 12223 h 513347"/>
                  <a:gd name="connsiteX11" fmla="*/ 256674 w 513347"/>
                  <a:gd name="connsiteY11" fmla="*/ 12223 h 513347"/>
                  <a:gd name="connsiteX12" fmla="*/ 256674 w 513347"/>
                  <a:gd name="connsiteY12" fmla="*/ 0 h 513347"/>
                  <a:gd name="connsiteX13" fmla="*/ 114072 w 513347"/>
                  <a:gd name="connsiteY13" fmla="*/ 43257 h 513347"/>
                  <a:gd name="connsiteX14" fmla="*/ 19540 w 513347"/>
                  <a:gd name="connsiteY14" fmla="*/ 158449 h 513347"/>
                  <a:gd name="connsiteX15" fmla="*/ 4935 w 513347"/>
                  <a:gd name="connsiteY15" fmla="*/ 306748 h 513347"/>
                  <a:gd name="connsiteX16" fmla="*/ 75180 w 513347"/>
                  <a:gd name="connsiteY16" fmla="*/ 438168 h 513347"/>
                  <a:gd name="connsiteX17" fmla="*/ 206597 w 513347"/>
                  <a:gd name="connsiteY17" fmla="*/ 508413 h 513347"/>
                  <a:gd name="connsiteX18" fmla="*/ 354897 w 513347"/>
                  <a:gd name="connsiteY18" fmla="*/ 493808 h 513347"/>
                  <a:gd name="connsiteX19" fmla="*/ 470092 w 513347"/>
                  <a:gd name="connsiteY19" fmla="*/ 399275 h 513347"/>
                  <a:gd name="connsiteX20" fmla="*/ 513348 w 513347"/>
                  <a:gd name="connsiteY20" fmla="*/ 256674 h 513347"/>
                  <a:gd name="connsiteX21" fmla="*/ 438168 w 513347"/>
                  <a:gd name="connsiteY21" fmla="*/ 75178 h 513347"/>
                  <a:gd name="connsiteX22" fmla="*/ 256674 w 513347"/>
                  <a:gd name="connsiteY22" fmla="*/ 0 h 513347"/>
                  <a:gd name="connsiteX23" fmla="*/ 256674 w 513347"/>
                  <a:gd name="connsiteY23"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3347" h="513347">
                    <a:moveTo>
                      <a:pt x="256674" y="12223"/>
                    </a:moveTo>
                    <a:cubicBezTo>
                      <a:pt x="305025" y="12223"/>
                      <a:pt x="352285" y="26559"/>
                      <a:pt x="392486" y="53420"/>
                    </a:cubicBezTo>
                    <a:cubicBezTo>
                      <a:pt x="432681" y="80280"/>
                      <a:pt x="464015" y="118459"/>
                      <a:pt x="482515" y="163126"/>
                    </a:cubicBezTo>
                    <a:cubicBezTo>
                      <a:pt x="501021" y="207794"/>
                      <a:pt x="505859" y="256945"/>
                      <a:pt x="496426" y="304364"/>
                    </a:cubicBezTo>
                    <a:cubicBezTo>
                      <a:pt x="486994" y="351784"/>
                      <a:pt x="463713" y="395342"/>
                      <a:pt x="429524" y="429524"/>
                    </a:cubicBezTo>
                    <a:cubicBezTo>
                      <a:pt x="395342" y="463713"/>
                      <a:pt x="351784" y="486993"/>
                      <a:pt x="304364" y="496426"/>
                    </a:cubicBezTo>
                    <a:cubicBezTo>
                      <a:pt x="256943" y="505859"/>
                      <a:pt x="207797" y="501021"/>
                      <a:pt x="163129" y="482514"/>
                    </a:cubicBezTo>
                    <a:cubicBezTo>
                      <a:pt x="118462" y="464015"/>
                      <a:pt x="80281" y="432681"/>
                      <a:pt x="53420" y="392486"/>
                    </a:cubicBezTo>
                    <a:cubicBezTo>
                      <a:pt x="26560" y="352285"/>
                      <a:pt x="12224" y="305021"/>
                      <a:pt x="12224" y="256674"/>
                    </a:cubicBezTo>
                    <a:cubicBezTo>
                      <a:pt x="12224" y="191841"/>
                      <a:pt x="37975" y="129664"/>
                      <a:pt x="83823" y="83821"/>
                    </a:cubicBezTo>
                    <a:cubicBezTo>
                      <a:pt x="129665" y="37977"/>
                      <a:pt x="191845" y="12223"/>
                      <a:pt x="256674" y="12223"/>
                    </a:cubicBezTo>
                    <a:lnTo>
                      <a:pt x="256674" y="12223"/>
                    </a:lnTo>
                    <a:close/>
                    <a:moveTo>
                      <a:pt x="256674" y="0"/>
                    </a:moveTo>
                    <a:cubicBezTo>
                      <a:pt x="205910" y="0"/>
                      <a:pt x="156282" y="15054"/>
                      <a:pt x="114072" y="43257"/>
                    </a:cubicBezTo>
                    <a:cubicBezTo>
                      <a:pt x="71862" y="71461"/>
                      <a:pt x="38963" y="111548"/>
                      <a:pt x="19540" y="158449"/>
                    </a:cubicBezTo>
                    <a:cubicBezTo>
                      <a:pt x="109" y="205350"/>
                      <a:pt x="-4973" y="256959"/>
                      <a:pt x="4935" y="306748"/>
                    </a:cubicBezTo>
                    <a:cubicBezTo>
                      <a:pt x="14836" y="356539"/>
                      <a:pt x="39284" y="402272"/>
                      <a:pt x="75180" y="438168"/>
                    </a:cubicBezTo>
                    <a:cubicBezTo>
                      <a:pt x="111076" y="474064"/>
                      <a:pt x="156809" y="498512"/>
                      <a:pt x="206597" y="508413"/>
                    </a:cubicBezTo>
                    <a:cubicBezTo>
                      <a:pt x="256392" y="518320"/>
                      <a:pt x="307996" y="513238"/>
                      <a:pt x="354897" y="493808"/>
                    </a:cubicBezTo>
                    <a:cubicBezTo>
                      <a:pt x="401797" y="474384"/>
                      <a:pt x="441890" y="441485"/>
                      <a:pt x="470092" y="399275"/>
                    </a:cubicBezTo>
                    <a:cubicBezTo>
                      <a:pt x="498294" y="357065"/>
                      <a:pt x="513348" y="307439"/>
                      <a:pt x="513348" y="256674"/>
                    </a:cubicBezTo>
                    <a:cubicBezTo>
                      <a:pt x="513348" y="188599"/>
                      <a:pt x="486307" y="123314"/>
                      <a:pt x="438168" y="75178"/>
                    </a:cubicBezTo>
                    <a:cubicBezTo>
                      <a:pt x="390035" y="27042"/>
                      <a:pt x="324750" y="0"/>
                      <a:pt x="256674" y="0"/>
                    </a:cubicBezTo>
                    <a:lnTo>
                      <a:pt x="256674" y="0"/>
                    </a:lnTo>
                    <a:close/>
                  </a:path>
                </a:pathLst>
              </a:custGeom>
              <a:solidFill>
                <a:srgbClr val="FFFFFF"/>
              </a:solidFill>
              <a:ln w="6417" cap="flat">
                <a:noFill/>
                <a:prstDash val="solid"/>
                <a:miter/>
              </a:ln>
            </p:spPr>
            <p:txBody>
              <a:bodyPr rtlCol="0" anchor="ctr"/>
              <a:lstStyle/>
              <a:p>
                <a:endParaRPr lang="en-US"/>
              </a:p>
            </p:txBody>
          </p:sp>
          <p:sp>
            <p:nvSpPr>
              <p:cNvPr id="27" name="Freeform: Shape 67">
                <a:extLst>
                  <a:ext uri="{FF2B5EF4-FFF2-40B4-BE49-F238E27FC236}">
                    <a16:creationId xmlns:a16="http://schemas.microsoft.com/office/drawing/2014/main" id="{4AC631C5-9D93-0B86-E844-B2895F475040}"/>
                  </a:ext>
                </a:extLst>
              </p:cNvPr>
              <p:cNvSpPr>
                <a:spLocks noChangeAspect="1"/>
              </p:cNvSpPr>
              <p:nvPr/>
            </p:nvSpPr>
            <p:spPr>
              <a:xfrm>
                <a:off x="2104113" y="2841063"/>
                <a:ext cx="488900" cy="488901"/>
              </a:xfrm>
              <a:custGeom>
                <a:avLst/>
                <a:gdLst>
                  <a:gd name="connsiteX0" fmla="*/ 244451 w 488900"/>
                  <a:gd name="connsiteY0" fmla="*/ 0 h 488901"/>
                  <a:gd name="connsiteX1" fmla="*/ 108638 w 488900"/>
                  <a:gd name="connsiteY1" fmla="*/ 41197 h 488901"/>
                  <a:gd name="connsiteX2" fmla="*/ 18610 w 488900"/>
                  <a:gd name="connsiteY2" fmla="*/ 150904 h 488901"/>
                  <a:gd name="connsiteX3" fmla="*/ 4698 w 488900"/>
                  <a:gd name="connsiteY3" fmla="*/ 292141 h 488901"/>
                  <a:gd name="connsiteX4" fmla="*/ 71600 w 488900"/>
                  <a:gd name="connsiteY4" fmla="*/ 417301 h 488901"/>
                  <a:gd name="connsiteX5" fmla="*/ 196761 w 488900"/>
                  <a:gd name="connsiteY5" fmla="*/ 484203 h 488901"/>
                  <a:gd name="connsiteX6" fmla="*/ 337995 w 488900"/>
                  <a:gd name="connsiteY6" fmla="*/ 470292 h 488901"/>
                  <a:gd name="connsiteX7" fmla="*/ 447704 w 488900"/>
                  <a:gd name="connsiteY7" fmla="*/ 380263 h 488901"/>
                  <a:gd name="connsiteX8" fmla="*/ 488900 w 488900"/>
                  <a:gd name="connsiteY8" fmla="*/ 244451 h 488901"/>
                  <a:gd name="connsiteX9" fmla="*/ 470291 w 488900"/>
                  <a:gd name="connsiteY9" fmla="*/ 150904 h 488901"/>
                  <a:gd name="connsiteX10" fmla="*/ 417301 w 488900"/>
                  <a:gd name="connsiteY10" fmla="*/ 71598 h 488901"/>
                  <a:gd name="connsiteX11" fmla="*/ 337995 w 488900"/>
                  <a:gd name="connsiteY11" fmla="*/ 18608 h 488901"/>
                  <a:gd name="connsiteX12" fmla="*/ 244451 w 488900"/>
                  <a:gd name="connsiteY12" fmla="*/ 0 h 488901"/>
                  <a:gd name="connsiteX13" fmla="*/ 244451 w 488900"/>
                  <a:gd name="connsiteY13" fmla="*/ 0 h 488901"/>
                  <a:gd name="connsiteX14" fmla="*/ 244451 w 488900"/>
                  <a:gd name="connsiteY14" fmla="*/ 468489 h 488901"/>
                  <a:gd name="connsiteX15" fmla="*/ 119983 w 488900"/>
                  <a:gd name="connsiteY15" fmla="*/ 430732 h 488901"/>
                  <a:gd name="connsiteX16" fmla="*/ 37463 w 488900"/>
                  <a:gd name="connsiteY16" fmla="*/ 330186 h 488901"/>
                  <a:gd name="connsiteX17" fmla="*/ 24719 w 488900"/>
                  <a:gd name="connsiteY17" fmla="*/ 200743 h 488901"/>
                  <a:gd name="connsiteX18" fmla="*/ 86032 w 488900"/>
                  <a:gd name="connsiteY18" fmla="*/ 86031 h 488901"/>
                  <a:gd name="connsiteX19" fmla="*/ 200745 w 488900"/>
                  <a:gd name="connsiteY19" fmla="*/ 24716 h 488901"/>
                  <a:gd name="connsiteX20" fmla="*/ 330186 w 488900"/>
                  <a:gd name="connsiteY20" fmla="*/ 37465 h 488901"/>
                  <a:gd name="connsiteX21" fmla="*/ 430732 w 488900"/>
                  <a:gd name="connsiteY21" fmla="*/ 119981 h 488901"/>
                  <a:gd name="connsiteX22" fmla="*/ 468488 w 488900"/>
                  <a:gd name="connsiteY22" fmla="*/ 244451 h 488901"/>
                  <a:gd name="connsiteX23" fmla="*/ 402799 w 488900"/>
                  <a:gd name="connsiteY23" fmla="*/ 402799 h 488901"/>
                  <a:gd name="connsiteX24" fmla="*/ 244451 w 488900"/>
                  <a:gd name="connsiteY24" fmla="*/ 468489 h 488901"/>
                  <a:gd name="connsiteX25" fmla="*/ 244451 w 488900"/>
                  <a:gd name="connsiteY25" fmla="*/ 468489 h 48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8900" h="488901">
                    <a:moveTo>
                      <a:pt x="244451" y="0"/>
                    </a:moveTo>
                    <a:cubicBezTo>
                      <a:pt x="196106" y="0"/>
                      <a:pt x="148840" y="14337"/>
                      <a:pt x="108638" y="41197"/>
                    </a:cubicBezTo>
                    <a:cubicBezTo>
                      <a:pt x="68443" y="68058"/>
                      <a:pt x="37110" y="106236"/>
                      <a:pt x="18610" y="150904"/>
                    </a:cubicBezTo>
                    <a:cubicBezTo>
                      <a:pt x="104" y="195571"/>
                      <a:pt x="-4735" y="244722"/>
                      <a:pt x="4698" y="292141"/>
                    </a:cubicBezTo>
                    <a:cubicBezTo>
                      <a:pt x="14131" y="339561"/>
                      <a:pt x="37411" y="383119"/>
                      <a:pt x="71600" y="417301"/>
                    </a:cubicBezTo>
                    <a:cubicBezTo>
                      <a:pt x="105783" y="451490"/>
                      <a:pt x="149340" y="474771"/>
                      <a:pt x="196761" y="484203"/>
                    </a:cubicBezTo>
                    <a:cubicBezTo>
                      <a:pt x="244181" y="493636"/>
                      <a:pt x="293328" y="488798"/>
                      <a:pt x="337995" y="470292"/>
                    </a:cubicBezTo>
                    <a:cubicBezTo>
                      <a:pt x="382663" y="451792"/>
                      <a:pt x="420843" y="420458"/>
                      <a:pt x="447704" y="380263"/>
                    </a:cubicBezTo>
                    <a:cubicBezTo>
                      <a:pt x="474565" y="340062"/>
                      <a:pt x="488900" y="292799"/>
                      <a:pt x="488900" y="244451"/>
                    </a:cubicBezTo>
                    <a:cubicBezTo>
                      <a:pt x="488900" y="212349"/>
                      <a:pt x="482580" y="180562"/>
                      <a:pt x="470291" y="150904"/>
                    </a:cubicBezTo>
                    <a:cubicBezTo>
                      <a:pt x="458010" y="121246"/>
                      <a:pt x="440004" y="94297"/>
                      <a:pt x="417301" y="71598"/>
                    </a:cubicBezTo>
                    <a:cubicBezTo>
                      <a:pt x="394605" y="48899"/>
                      <a:pt x="367654" y="30893"/>
                      <a:pt x="337995" y="18608"/>
                    </a:cubicBezTo>
                    <a:cubicBezTo>
                      <a:pt x="308343" y="6323"/>
                      <a:pt x="276554" y="0"/>
                      <a:pt x="244451" y="0"/>
                    </a:cubicBezTo>
                    <a:lnTo>
                      <a:pt x="244451" y="0"/>
                    </a:lnTo>
                    <a:close/>
                    <a:moveTo>
                      <a:pt x="244451" y="468489"/>
                    </a:moveTo>
                    <a:cubicBezTo>
                      <a:pt x="200142" y="468489"/>
                      <a:pt x="156822" y="455353"/>
                      <a:pt x="119983" y="430732"/>
                    </a:cubicBezTo>
                    <a:cubicBezTo>
                      <a:pt x="83138" y="406117"/>
                      <a:pt x="54422" y="371126"/>
                      <a:pt x="37463" y="330186"/>
                    </a:cubicBezTo>
                    <a:cubicBezTo>
                      <a:pt x="20509" y="289249"/>
                      <a:pt x="16069" y="244203"/>
                      <a:pt x="24719" y="200743"/>
                    </a:cubicBezTo>
                    <a:cubicBezTo>
                      <a:pt x="33362" y="157284"/>
                      <a:pt x="54698" y="117363"/>
                      <a:pt x="86032" y="86031"/>
                    </a:cubicBezTo>
                    <a:cubicBezTo>
                      <a:pt x="117365" y="54698"/>
                      <a:pt x="157284" y="33361"/>
                      <a:pt x="200745" y="24716"/>
                    </a:cubicBezTo>
                    <a:cubicBezTo>
                      <a:pt x="244200" y="16072"/>
                      <a:pt x="289247" y="20508"/>
                      <a:pt x="330186" y="37465"/>
                    </a:cubicBezTo>
                    <a:cubicBezTo>
                      <a:pt x="371125" y="54423"/>
                      <a:pt x="406117" y="83139"/>
                      <a:pt x="430732" y="119981"/>
                    </a:cubicBezTo>
                    <a:cubicBezTo>
                      <a:pt x="455353" y="156824"/>
                      <a:pt x="468488" y="200140"/>
                      <a:pt x="468488" y="244451"/>
                    </a:cubicBezTo>
                    <a:cubicBezTo>
                      <a:pt x="468424" y="303850"/>
                      <a:pt x="444804" y="360801"/>
                      <a:pt x="402799" y="402799"/>
                    </a:cubicBezTo>
                    <a:cubicBezTo>
                      <a:pt x="360801" y="444804"/>
                      <a:pt x="303851" y="468424"/>
                      <a:pt x="244451" y="468489"/>
                    </a:cubicBezTo>
                    <a:lnTo>
                      <a:pt x="244451" y="468489"/>
                    </a:lnTo>
                    <a:close/>
                  </a:path>
                </a:pathLst>
              </a:custGeom>
              <a:solidFill>
                <a:srgbClr val="2D5967"/>
              </a:solidFill>
              <a:ln w="6417" cap="flat">
                <a:noFill/>
                <a:prstDash val="solid"/>
                <a:miter/>
              </a:ln>
            </p:spPr>
            <p:txBody>
              <a:bodyPr rtlCol="0" anchor="ctr"/>
              <a:lstStyle/>
              <a:p>
                <a:endParaRPr lang="en-US"/>
              </a:p>
            </p:txBody>
          </p:sp>
          <p:sp>
            <p:nvSpPr>
              <p:cNvPr id="28" name="Freeform: Shape 68">
                <a:extLst>
                  <a:ext uri="{FF2B5EF4-FFF2-40B4-BE49-F238E27FC236}">
                    <a16:creationId xmlns:a16="http://schemas.microsoft.com/office/drawing/2014/main" id="{E635C53C-82E4-6EB7-0FD1-E6164C8AA9F6}"/>
                  </a:ext>
                </a:extLst>
              </p:cNvPr>
              <p:cNvSpPr/>
              <p:nvPr/>
            </p:nvSpPr>
            <p:spPr>
              <a:xfrm>
                <a:off x="2292949" y="2905598"/>
                <a:ext cx="111229" cy="362398"/>
              </a:xfrm>
              <a:custGeom>
                <a:avLst/>
                <a:gdLst>
                  <a:gd name="connsiteX0" fmla="*/ 65760 w 111229"/>
                  <a:gd name="connsiteY0" fmla="*/ 323410 h 362398"/>
                  <a:gd name="connsiteX1" fmla="*/ 65760 w 111229"/>
                  <a:gd name="connsiteY1" fmla="*/ 38990 h 362398"/>
                  <a:gd name="connsiteX2" fmla="*/ 96804 w 111229"/>
                  <a:gd name="connsiteY2" fmla="*/ 70035 h 362398"/>
                  <a:gd name="connsiteX3" fmla="*/ 111229 w 111229"/>
                  <a:gd name="connsiteY3" fmla="*/ 55613 h 362398"/>
                  <a:gd name="connsiteX4" fmla="*/ 55615 w 111229"/>
                  <a:gd name="connsiteY4" fmla="*/ 0 h 362398"/>
                  <a:gd name="connsiteX5" fmla="*/ 0 w 111229"/>
                  <a:gd name="connsiteY5" fmla="*/ 55613 h 362398"/>
                  <a:gd name="connsiteX6" fmla="*/ 14425 w 111229"/>
                  <a:gd name="connsiteY6" fmla="*/ 70035 h 362398"/>
                  <a:gd name="connsiteX7" fmla="*/ 45470 w 111229"/>
                  <a:gd name="connsiteY7" fmla="*/ 38990 h 362398"/>
                  <a:gd name="connsiteX8" fmla="*/ 45470 w 111229"/>
                  <a:gd name="connsiteY8" fmla="*/ 323410 h 362398"/>
                  <a:gd name="connsiteX9" fmla="*/ 14425 w 111229"/>
                  <a:gd name="connsiteY9" fmla="*/ 292365 h 362398"/>
                  <a:gd name="connsiteX10" fmla="*/ 0 w 111229"/>
                  <a:gd name="connsiteY10" fmla="*/ 306784 h 362398"/>
                  <a:gd name="connsiteX11" fmla="*/ 55615 w 111229"/>
                  <a:gd name="connsiteY11" fmla="*/ 362398 h 362398"/>
                  <a:gd name="connsiteX12" fmla="*/ 111229 w 111229"/>
                  <a:gd name="connsiteY12" fmla="*/ 306784 h 362398"/>
                  <a:gd name="connsiteX13" fmla="*/ 96804 w 111229"/>
                  <a:gd name="connsiteY13" fmla="*/ 292365 h 362398"/>
                  <a:gd name="connsiteX14" fmla="*/ 65760 w 111229"/>
                  <a:gd name="connsiteY14" fmla="*/ 323410 h 36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229" h="362398">
                    <a:moveTo>
                      <a:pt x="65760" y="323410"/>
                    </a:moveTo>
                    <a:lnTo>
                      <a:pt x="65760" y="38990"/>
                    </a:lnTo>
                    <a:lnTo>
                      <a:pt x="96804" y="70035"/>
                    </a:lnTo>
                    <a:lnTo>
                      <a:pt x="111229" y="55613"/>
                    </a:lnTo>
                    <a:lnTo>
                      <a:pt x="55615" y="0"/>
                    </a:lnTo>
                    <a:lnTo>
                      <a:pt x="0" y="55613"/>
                    </a:lnTo>
                    <a:lnTo>
                      <a:pt x="14425" y="70035"/>
                    </a:lnTo>
                    <a:lnTo>
                      <a:pt x="45470" y="38990"/>
                    </a:lnTo>
                    <a:lnTo>
                      <a:pt x="45470" y="323410"/>
                    </a:lnTo>
                    <a:lnTo>
                      <a:pt x="14425" y="292365"/>
                    </a:lnTo>
                    <a:lnTo>
                      <a:pt x="0" y="306784"/>
                    </a:lnTo>
                    <a:lnTo>
                      <a:pt x="55615" y="362398"/>
                    </a:lnTo>
                    <a:lnTo>
                      <a:pt x="111229" y="306784"/>
                    </a:lnTo>
                    <a:lnTo>
                      <a:pt x="96804" y="292365"/>
                    </a:lnTo>
                    <a:lnTo>
                      <a:pt x="65760" y="323410"/>
                    </a:lnTo>
                    <a:close/>
                  </a:path>
                </a:pathLst>
              </a:custGeom>
              <a:solidFill>
                <a:srgbClr val="2D5967"/>
              </a:solidFill>
              <a:ln w="6417" cap="flat">
                <a:noFill/>
                <a:prstDash val="solid"/>
                <a:miter/>
              </a:ln>
            </p:spPr>
            <p:txBody>
              <a:bodyPr rtlCol="0" anchor="ctr"/>
              <a:lstStyle/>
              <a:p>
                <a:endParaRPr lang="en-US"/>
              </a:p>
            </p:txBody>
          </p:sp>
          <p:sp>
            <p:nvSpPr>
              <p:cNvPr id="29" name="Freeform: Shape 69">
                <a:extLst>
                  <a:ext uri="{FF2B5EF4-FFF2-40B4-BE49-F238E27FC236}">
                    <a16:creationId xmlns:a16="http://schemas.microsoft.com/office/drawing/2014/main" id="{E88AC569-7DAA-84F1-46C3-DF31FBB28776}"/>
                  </a:ext>
                </a:extLst>
              </p:cNvPr>
              <p:cNvSpPr/>
              <p:nvPr/>
            </p:nvSpPr>
            <p:spPr>
              <a:xfrm>
                <a:off x="2167788" y="3029901"/>
                <a:ext cx="169648" cy="111225"/>
              </a:xfrm>
              <a:custGeom>
                <a:avLst/>
                <a:gdLst>
                  <a:gd name="connsiteX0" fmla="*/ 114162 w 169648"/>
                  <a:gd name="connsiteY0" fmla="*/ 0 h 111225"/>
                  <a:gd name="connsiteX1" fmla="*/ 99737 w 169648"/>
                  <a:gd name="connsiteY1" fmla="*/ 14423 h 111225"/>
                  <a:gd name="connsiteX2" fmla="*/ 130782 w 169648"/>
                  <a:gd name="connsiteY2" fmla="*/ 45468 h 111225"/>
                  <a:gd name="connsiteX3" fmla="*/ 0 w 169648"/>
                  <a:gd name="connsiteY3" fmla="*/ 45468 h 111225"/>
                  <a:gd name="connsiteX4" fmla="*/ 0 w 169648"/>
                  <a:gd name="connsiteY4" fmla="*/ 65757 h 111225"/>
                  <a:gd name="connsiteX5" fmla="*/ 130782 w 169648"/>
                  <a:gd name="connsiteY5" fmla="*/ 65757 h 111225"/>
                  <a:gd name="connsiteX6" fmla="*/ 99737 w 169648"/>
                  <a:gd name="connsiteY6" fmla="*/ 96803 h 111225"/>
                  <a:gd name="connsiteX7" fmla="*/ 114162 w 169648"/>
                  <a:gd name="connsiteY7" fmla="*/ 111225 h 111225"/>
                  <a:gd name="connsiteX8" fmla="*/ 169648 w 169648"/>
                  <a:gd name="connsiteY8" fmla="*/ 55612 h 111225"/>
                  <a:gd name="connsiteX9" fmla="*/ 114162 w 169648"/>
                  <a:gd name="connsiteY9" fmla="*/ 0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648" h="111225">
                    <a:moveTo>
                      <a:pt x="114162" y="0"/>
                    </a:moveTo>
                    <a:lnTo>
                      <a:pt x="99737" y="14423"/>
                    </a:lnTo>
                    <a:lnTo>
                      <a:pt x="130782" y="45468"/>
                    </a:lnTo>
                    <a:lnTo>
                      <a:pt x="0" y="45468"/>
                    </a:lnTo>
                    <a:lnTo>
                      <a:pt x="0" y="65757"/>
                    </a:lnTo>
                    <a:lnTo>
                      <a:pt x="130782" y="65757"/>
                    </a:lnTo>
                    <a:lnTo>
                      <a:pt x="99737" y="96803"/>
                    </a:lnTo>
                    <a:lnTo>
                      <a:pt x="114162" y="111225"/>
                    </a:lnTo>
                    <a:lnTo>
                      <a:pt x="169648" y="55612"/>
                    </a:lnTo>
                    <a:lnTo>
                      <a:pt x="114162" y="0"/>
                    </a:lnTo>
                    <a:close/>
                  </a:path>
                </a:pathLst>
              </a:custGeom>
              <a:solidFill>
                <a:srgbClr val="2D5967"/>
              </a:solidFill>
              <a:ln w="6417" cap="flat">
                <a:noFill/>
                <a:prstDash val="solid"/>
                <a:miter/>
              </a:ln>
            </p:spPr>
            <p:txBody>
              <a:bodyPr rtlCol="0" anchor="ctr"/>
              <a:lstStyle/>
              <a:p>
                <a:endParaRPr lang="en-US" dirty="0"/>
              </a:p>
            </p:txBody>
          </p:sp>
          <p:sp>
            <p:nvSpPr>
              <p:cNvPr id="30" name="Freeform: Shape 70">
                <a:extLst>
                  <a:ext uri="{FF2B5EF4-FFF2-40B4-BE49-F238E27FC236}">
                    <a16:creationId xmlns:a16="http://schemas.microsoft.com/office/drawing/2014/main" id="{4A625290-48F4-4C2D-8938-6837D401AE8F}"/>
                  </a:ext>
                </a:extLst>
              </p:cNvPr>
              <p:cNvSpPr/>
              <p:nvPr/>
            </p:nvSpPr>
            <p:spPr>
              <a:xfrm>
                <a:off x="2359684" y="3029901"/>
                <a:ext cx="169648" cy="111225"/>
              </a:xfrm>
              <a:custGeom>
                <a:avLst/>
                <a:gdLst>
                  <a:gd name="connsiteX0" fmla="*/ 38873 w 169648"/>
                  <a:gd name="connsiteY0" fmla="*/ 45468 h 111225"/>
                  <a:gd name="connsiteX1" fmla="*/ 69918 w 169648"/>
                  <a:gd name="connsiteY1" fmla="*/ 14423 h 111225"/>
                  <a:gd name="connsiteX2" fmla="*/ 55493 w 169648"/>
                  <a:gd name="connsiteY2" fmla="*/ 0 h 111225"/>
                  <a:gd name="connsiteX3" fmla="*/ 0 w 169648"/>
                  <a:gd name="connsiteY3" fmla="*/ 55612 h 111225"/>
                  <a:gd name="connsiteX4" fmla="*/ 55493 w 169648"/>
                  <a:gd name="connsiteY4" fmla="*/ 111225 h 111225"/>
                  <a:gd name="connsiteX5" fmla="*/ 69918 w 169648"/>
                  <a:gd name="connsiteY5" fmla="*/ 96803 h 111225"/>
                  <a:gd name="connsiteX6" fmla="*/ 38873 w 169648"/>
                  <a:gd name="connsiteY6" fmla="*/ 65757 h 111225"/>
                  <a:gd name="connsiteX7" fmla="*/ 169648 w 169648"/>
                  <a:gd name="connsiteY7" fmla="*/ 65757 h 111225"/>
                  <a:gd name="connsiteX8" fmla="*/ 169648 w 169648"/>
                  <a:gd name="connsiteY8" fmla="*/ 45468 h 111225"/>
                  <a:gd name="connsiteX9" fmla="*/ 38873 w 169648"/>
                  <a:gd name="connsiteY9" fmla="*/ 45468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648" h="111225">
                    <a:moveTo>
                      <a:pt x="38873" y="45468"/>
                    </a:moveTo>
                    <a:lnTo>
                      <a:pt x="69918" y="14423"/>
                    </a:lnTo>
                    <a:lnTo>
                      <a:pt x="55493" y="0"/>
                    </a:lnTo>
                    <a:lnTo>
                      <a:pt x="0" y="55612"/>
                    </a:lnTo>
                    <a:lnTo>
                      <a:pt x="55493" y="111225"/>
                    </a:lnTo>
                    <a:lnTo>
                      <a:pt x="69918" y="96803"/>
                    </a:lnTo>
                    <a:lnTo>
                      <a:pt x="38873" y="65757"/>
                    </a:lnTo>
                    <a:lnTo>
                      <a:pt x="169648" y="65757"/>
                    </a:lnTo>
                    <a:lnTo>
                      <a:pt x="169648" y="45468"/>
                    </a:lnTo>
                    <a:lnTo>
                      <a:pt x="38873" y="45468"/>
                    </a:lnTo>
                    <a:close/>
                  </a:path>
                </a:pathLst>
              </a:custGeom>
              <a:solidFill>
                <a:srgbClr val="2D5967"/>
              </a:solidFill>
              <a:ln w="6417"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A7EEF6B7-1B07-F609-6652-955B4B7E2B66}"/>
                </a:ext>
              </a:extLst>
            </p:cNvPr>
            <p:cNvSpPr txBox="1"/>
            <p:nvPr/>
          </p:nvSpPr>
          <p:spPr>
            <a:xfrm>
              <a:off x="-976481" y="4117691"/>
              <a:ext cx="394660" cy="216662"/>
            </a:xfrm>
            <a:prstGeom prst="rect">
              <a:avLst/>
            </a:prstGeom>
            <a:noFill/>
          </p:spPr>
          <p:txBody>
            <a:bodyPr wrap="none" rtlCol="0">
              <a:spAutoFit/>
            </a:bodyPr>
            <a:lstStyle/>
            <a:p>
              <a:pPr algn="l"/>
              <a:r>
                <a:rPr lang="en-US" sz="808" spc="0" baseline="0" dirty="0">
                  <a:solidFill>
                    <a:srgbClr val="000000"/>
                  </a:solidFill>
                  <a:latin typeface="Oracle Sans"/>
                  <a:cs typeface="Oracle Sans"/>
                  <a:sym typeface="Oracle Sans"/>
                  <a:rtl val="0"/>
                </a:rPr>
                <a:t>DRG</a:t>
              </a:r>
            </a:p>
          </p:txBody>
        </p:sp>
      </p:grpSp>
      <p:grpSp>
        <p:nvGrpSpPr>
          <p:cNvPr id="31" name="Group 30">
            <a:extLst>
              <a:ext uri="{FF2B5EF4-FFF2-40B4-BE49-F238E27FC236}">
                <a16:creationId xmlns:a16="http://schemas.microsoft.com/office/drawing/2014/main" id="{6317917E-0396-6D76-70AF-1507EB500839}"/>
              </a:ext>
            </a:extLst>
          </p:cNvPr>
          <p:cNvGrpSpPr/>
          <p:nvPr/>
        </p:nvGrpSpPr>
        <p:grpSpPr>
          <a:xfrm>
            <a:off x="7487786" y="2937458"/>
            <a:ext cx="2783344" cy="228600"/>
            <a:chOff x="5326828" y="2194712"/>
            <a:chExt cx="2783344" cy="228600"/>
          </a:xfrm>
        </p:grpSpPr>
        <p:cxnSp>
          <p:nvCxnSpPr>
            <p:cNvPr id="32" name="Straight Arrow Connector 31">
              <a:extLst>
                <a:ext uri="{FF2B5EF4-FFF2-40B4-BE49-F238E27FC236}">
                  <a16:creationId xmlns:a16="http://schemas.microsoft.com/office/drawing/2014/main" id="{BA0B9AA2-CA3B-3429-A8D5-A739F4E36B9C}"/>
                </a:ext>
              </a:extLst>
            </p:cNvPr>
            <p:cNvCxnSpPr>
              <a:cxnSpLocks/>
            </p:cNvCxnSpPr>
            <p:nvPr/>
          </p:nvCxnSpPr>
          <p:spPr bwMode="auto">
            <a:xfrm>
              <a:off x="5326828" y="2307022"/>
              <a:ext cx="2783344" cy="0"/>
            </a:xfrm>
            <a:prstGeom prst="straightConnector1">
              <a:avLst/>
            </a:prstGeom>
            <a:solidFill>
              <a:srgbClr val="00B8FF"/>
            </a:solidFill>
            <a:ln w="12700" cap="flat" cmpd="sng" algn="ctr">
              <a:solidFill>
                <a:srgbClr val="312D2A"/>
              </a:solidFill>
              <a:prstDash val="solid"/>
              <a:round/>
              <a:headEnd type="arrow" w="med" len="sm"/>
              <a:tailEnd type="arrow" w="med"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33" name="Group 32">
              <a:extLst>
                <a:ext uri="{FF2B5EF4-FFF2-40B4-BE49-F238E27FC236}">
                  <a16:creationId xmlns:a16="http://schemas.microsoft.com/office/drawing/2014/main" id="{B749EE04-4A7D-E75E-A93E-BC4B86ECD9BA}"/>
                </a:ext>
              </a:extLst>
            </p:cNvPr>
            <p:cNvGrpSpPr/>
            <p:nvPr/>
          </p:nvGrpSpPr>
          <p:grpSpPr>
            <a:xfrm>
              <a:off x="5604611" y="2194712"/>
              <a:ext cx="1067375" cy="228600"/>
              <a:chOff x="5452925" y="2346580"/>
              <a:chExt cx="1067375" cy="228600"/>
            </a:xfrm>
          </p:grpSpPr>
          <p:sp>
            <p:nvSpPr>
              <p:cNvPr id="34" name="Rectangle 33">
                <a:extLst>
                  <a:ext uri="{FF2B5EF4-FFF2-40B4-BE49-F238E27FC236}">
                    <a16:creationId xmlns:a16="http://schemas.microsoft.com/office/drawing/2014/main" id="{A51F554A-AC27-8A6F-72CF-3C7B032AD2ED}"/>
                  </a:ext>
                </a:extLst>
              </p:cNvPr>
              <p:cNvSpPr/>
              <p:nvPr/>
            </p:nvSpPr>
            <p:spPr>
              <a:xfrm>
                <a:off x="5452925" y="2401337"/>
                <a:ext cx="1067375" cy="123111"/>
              </a:xfrm>
              <a:prstGeom prst="rect">
                <a:avLst/>
              </a:prstGeom>
              <a:solidFill>
                <a:srgbClr val="FCFBFA"/>
              </a:solidFill>
            </p:spPr>
            <p:txBody>
              <a:bodyPr wrap="square" lIns="27432" tIns="0" rIns="27432" bIns="0">
                <a:spAutoFit/>
              </a:bodyPr>
              <a:lstStyle/>
              <a:p>
                <a:pPr algn="r"/>
                <a:r>
                  <a:rPr lang="en-US" sz="800" dirty="0">
                    <a:solidFill>
                      <a:srgbClr val="312D2A"/>
                    </a:solidFill>
                    <a:ea typeface="Open Sans" panose="020B0606030504020204" pitchFamily="34" charset="0"/>
                    <a:cs typeface="Open Sans" panose="020B0606030504020204" pitchFamily="34" charset="0"/>
                  </a:rPr>
                  <a:t>Remote Peering</a:t>
                </a:r>
              </a:p>
            </p:txBody>
          </p:sp>
          <p:pic>
            <p:nvPicPr>
              <p:cNvPr id="35" name="Picture 34">
                <a:extLst>
                  <a:ext uri="{FF2B5EF4-FFF2-40B4-BE49-F238E27FC236}">
                    <a16:creationId xmlns:a16="http://schemas.microsoft.com/office/drawing/2014/main" id="{6CE27118-5074-A1A6-69BE-06425BD7B2E3}"/>
                  </a:ext>
                </a:extLst>
              </p:cNvPr>
              <p:cNvPicPr>
                <a:picLocks noChangeAspect="1"/>
              </p:cNvPicPr>
              <p:nvPr/>
            </p:nvPicPr>
            <p:blipFill>
              <a:blip r:embed="rId7"/>
              <a:stretch>
                <a:fillRect/>
              </a:stretch>
            </p:blipFill>
            <p:spPr>
              <a:xfrm>
                <a:off x="5458955" y="2346580"/>
                <a:ext cx="300789" cy="228600"/>
              </a:xfrm>
              <a:prstGeom prst="rect">
                <a:avLst/>
              </a:prstGeom>
            </p:spPr>
          </p:pic>
        </p:grpSp>
      </p:grpSp>
      <p:grpSp>
        <p:nvGrpSpPr>
          <p:cNvPr id="36" name="Group 35">
            <a:extLst>
              <a:ext uri="{FF2B5EF4-FFF2-40B4-BE49-F238E27FC236}">
                <a16:creationId xmlns:a16="http://schemas.microsoft.com/office/drawing/2014/main" id="{C8336013-D812-84F0-6569-E0CFE02AA24E}"/>
              </a:ext>
            </a:extLst>
          </p:cNvPr>
          <p:cNvGrpSpPr/>
          <p:nvPr/>
        </p:nvGrpSpPr>
        <p:grpSpPr>
          <a:xfrm rot="2928994">
            <a:off x="7104729" y="3899498"/>
            <a:ext cx="1924007" cy="123111"/>
            <a:chOff x="6934488" y="5801477"/>
            <a:chExt cx="1924007" cy="123111"/>
          </a:xfrm>
        </p:grpSpPr>
        <p:cxnSp>
          <p:nvCxnSpPr>
            <p:cNvPr id="37" name="Straight Arrow Connector 36">
              <a:extLst>
                <a:ext uri="{FF2B5EF4-FFF2-40B4-BE49-F238E27FC236}">
                  <a16:creationId xmlns:a16="http://schemas.microsoft.com/office/drawing/2014/main" id="{456323D1-5434-70F6-DB76-9C349231F256}"/>
                </a:ext>
              </a:extLst>
            </p:cNvPr>
            <p:cNvCxnSpPr/>
            <p:nvPr/>
          </p:nvCxnSpPr>
          <p:spPr bwMode="auto">
            <a:xfrm flipV="1">
              <a:off x="6934488" y="5868026"/>
              <a:ext cx="1924007" cy="1234"/>
            </a:xfrm>
            <a:prstGeom prst="straightConnector1">
              <a:avLst/>
            </a:prstGeom>
            <a:solidFill>
              <a:srgbClr val="00B8FF"/>
            </a:solidFill>
            <a:ln w="12700" cap="flat" cmpd="sng" algn="ctr">
              <a:solidFill>
                <a:srgbClr val="312D2A"/>
              </a:solidFill>
              <a:prstDash val="solid"/>
              <a:round/>
              <a:headEnd type="arrow" w="med" len="sm"/>
              <a:tailEnd type="arrow" w="med"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8" name="Rectangle 37">
              <a:extLst>
                <a:ext uri="{FF2B5EF4-FFF2-40B4-BE49-F238E27FC236}">
                  <a16:creationId xmlns:a16="http://schemas.microsoft.com/office/drawing/2014/main" id="{BC012A15-4E06-CD3F-F820-1A03A970EF54}"/>
                </a:ext>
              </a:extLst>
            </p:cNvPr>
            <p:cNvSpPr/>
            <p:nvPr/>
          </p:nvSpPr>
          <p:spPr>
            <a:xfrm>
              <a:off x="7111614" y="5801477"/>
              <a:ext cx="1568455" cy="123111"/>
            </a:xfrm>
            <a:prstGeom prst="rect">
              <a:avLst/>
            </a:prstGeom>
            <a:solidFill>
              <a:srgbClr val="FCFBFA"/>
            </a:solidFill>
          </p:spPr>
          <p:txBody>
            <a:bodyPr wrap="square" lIns="27432" tIns="0" rIns="27432" bIns="0">
              <a:spAutoFit/>
            </a:bodyPr>
            <a:lstStyle/>
            <a:p>
              <a:pPr algn="ctr"/>
              <a:r>
                <a:rPr lang="en-US" sz="800" dirty="0">
                  <a:solidFill>
                    <a:srgbClr val="312D2A"/>
                  </a:solidFill>
                  <a:ea typeface="Open Sans" panose="020B0606030504020204" pitchFamily="34" charset="0"/>
                  <a:cs typeface="Open Sans" panose="020B0606030504020204" pitchFamily="34" charset="0"/>
                </a:rPr>
                <a:t>Site-to-Site VPN or FastConnect</a:t>
              </a:r>
            </a:p>
          </p:txBody>
        </p:sp>
      </p:grpSp>
      <p:sp>
        <p:nvSpPr>
          <p:cNvPr id="39" name="TextBox 38">
            <a:extLst>
              <a:ext uri="{FF2B5EF4-FFF2-40B4-BE49-F238E27FC236}">
                <a16:creationId xmlns:a16="http://schemas.microsoft.com/office/drawing/2014/main" id="{FC454753-3758-E58A-6EC0-4959F692BCC4}"/>
              </a:ext>
            </a:extLst>
          </p:cNvPr>
          <p:cNvSpPr txBox="1"/>
          <p:nvPr/>
        </p:nvSpPr>
        <p:spPr>
          <a:xfrm>
            <a:off x="7395899" y="4480484"/>
            <a:ext cx="935246" cy="230832"/>
          </a:xfrm>
          <a:prstGeom prst="rect">
            <a:avLst/>
          </a:prstGeom>
          <a:noFill/>
        </p:spPr>
        <p:txBody>
          <a:bodyPr wrap="square">
            <a:spAutoFit/>
          </a:bodyPr>
          <a:lstStyle/>
          <a:p>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172.16.0.0/24</a:t>
            </a:r>
            <a:endParaRPr lang="en-US" sz="900" dirty="0"/>
          </a:p>
        </p:txBody>
      </p:sp>
      <p:grpSp>
        <p:nvGrpSpPr>
          <p:cNvPr id="40" name="Group 39">
            <a:extLst>
              <a:ext uri="{FF2B5EF4-FFF2-40B4-BE49-F238E27FC236}">
                <a16:creationId xmlns:a16="http://schemas.microsoft.com/office/drawing/2014/main" id="{341313B3-F7CF-F988-90AC-A18586ACCD97}"/>
              </a:ext>
            </a:extLst>
          </p:cNvPr>
          <p:cNvGrpSpPr/>
          <p:nvPr/>
        </p:nvGrpSpPr>
        <p:grpSpPr>
          <a:xfrm>
            <a:off x="8515544" y="4719707"/>
            <a:ext cx="617320" cy="874754"/>
            <a:chOff x="8440042" y="3848357"/>
            <a:chExt cx="301752" cy="427588"/>
          </a:xfrm>
        </p:grpSpPr>
        <p:sp>
          <p:nvSpPr>
            <p:cNvPr id="41" name="Rectangle 40">
              <a:extLst>
                <a:ext uri="{FF2B5EF4-FFF2-40B4-BE49-F238E27FC236}">
                  <a16:creationId xmlns:a16="http://schemas.microsoft.com/office/drawing/2014/main" id="{7DDA387C-8287-DAB5-8893-5B02C2A1CD6E}"/>
                </a:ext>
              </a:extLst>
            </p:cNvPr>
            <p:cNvSpPr/>
            <p:nvPr/>
          </p:nvSpPr>
          <p:spPr>
            <a:xfrm>
              <a:off x="8480139" y="4142062"/>
              <a:ext cx="222715" cy="133883"/>
            </a:xfrm>
            <a:prstGeom prst="rect">
              <a:avLst/>
            </a:prstGeom>
            <a:noFill/>
            <a:effectLst>
              <a:softEdge rad="6350"/>
            </a:effectLst>
          </p:spPr>
          <p:txBody>
            <a:bodyPr wrap="square" lIns="0" tIns="18288" rIns="0" bIns="0">
              <a:spAutoFit/>
            </a:bodyPr>
            <a:lstStyle/>
            <a:p>
              <a:pPr algn="ctr">
                <a:lnSpc>
                  <a:spcPts val="850"/>
                </a:lnSpc>
              </a:pPr>
              <a:r>
                <a:rPr lang="en-US" sz="800" dirty="0">
                  <a:solidFill>
                    <a:schemeClr val="tx2"/>
                  </a:solidFill>
                  <a:ea typeface="Open Sans" panose="020B0606030504020204" pitchFamily="34" charset="0"/>
                  <a:cs typeface="Open Sans" panose="020B0606030504020204" pitchFamily="34" charset="0"/>
                </a:rPr>
                <a:t>CPE</a:t>
              </a:r>
            </a:p>
          </p:txBody>
        </p:sp>
        <p:pic>
          <p:nvPicPr>
            <p:cNvPr id="42" name="Picture 41">
              <a:extLst>
                <a:ext uri="{FF2B5EF4-FFF2-40B4-BE49-F238E27FC236}">
                  <a16:creationId xmlns:a16="http://schemas.microsoft.com/office/drawing/2014/main" id="{B3239CF0-8ECE-C8E0-8809-AFF31ED9415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40042" y="3848357"/>
              <a:ext cx="301752" cy="301752"/>
            </a:xfrm>
            <a:prstGeom prst="rect">
              <a:avLst/>
            </a:prstGeom>
          </p:spPr>
        </p:pic>
      </p:grpSp>
      <p:sp>
        <p:nvSpPr>
          <p:cNvPr id="43" name="Content Placeholder 2">
            <a:extLst>
              <a:ext uri="{FF2B5EF4-FFF2-40B4-BE49-F238E27FC236}">
                <a16:creationId xmlns:a16="http://schemas.microsoft.com/office/drawing/2014/main" id="{6B63CFAE-28A6-03F9-47E8-F13958857F4E}"/>
              </a:ext>
            </a:extLst>
          </p:cNvPr>
          <p:cNvSpPr txBox="1">
            <a:spLocks/>
          </p:cNvSpPr>
          <p:nvPr/>
        </p:nvSpPr>
        <p:spPr>
          <a:xfrm>
            <a:off x="677131" y="1597852"/>
            <a:ext cx="4741536" cy="182339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lvl="1" indent="0">
              <a:buNone/>
            </a:pPr>
            <a:r>
              <a:rPr lang="en-US" sz="1600" b="1" dirty="0"/>
              <a:t>Scenario A: </a:t>
            </a:r>
            <a:r>
              <a:rPr lang="en-US" sz="1600" dirty="0"/>
              <a:t>Remote On-ramp/Transit Routing</a:t>
            </a:r>
          </a:p>
          <a:p>
            <a:pPr marL="833438" lvl="2" indent="-285750"/>
            <a:r>
              <a:rPr lang="en-US" sz="1400" dirty="0">
                <a:latin typeface="+mn-lt"/>
              </a:rPr>
              <a:t>FastConnect or Site-to-Site IPsec VPN to Region A.</a:t>
            </a:r>
          </a:p>
          <a:p>
            <a:pPr marL="833438" lvl="2" indent="-285750"/>
            <a:r>
              <a:rPr lang="en-US" sz="1400" dirty="0">
                <a:latin typeface="+mn-lt"/>
              </a:rPr>
              <a:t>Access resources in Region A and Region B.</a:t>
            </a:r>
            <a:endParaRPr lang="es-ES" sz="1400" dirty="0">
              <a:latin typeface="+mn-lt"/>
            </a:endParaRPr>
          </a:p>
          <a:p>
            <a:pPr marL="833438" lvl="2" indent="-285750"/>
            <a:r>
              <a:rPr lang="es-ES" sz="1400" dirty="0">
                <a:latin typeface="+mn-lt"/>
              </a:rPr>
              <a:t>Uses the OCI private Backbone.</a:t>
            </a:r>
          </a:p>
          <a:p>
            <a:pPr marL="833438" lvl="2" indent="-285750"/>
            <a:r>
              <a:rPr lang="es-ES" sz="1400" dirty="0">
                <a:latin typeface="+mn-lt"/>
              </a:rPr>
              <a:t>Transit Routing can use similar configuration.</a:t>
            </a:r>
          </a:p>
          <a:p>
            <a:pPr marL="833438" lvl="2" indent="-285750"/>
            <a:r>
              <a:rPr lang="es-ES" sz="1400" dirty="0">
                <a:latin typeface="+mn-lt"/>
              </a:rPr>
              <a:t>Can also provide redundancy.</a:t>
            </a:r>
            <a:endParaRPr lang="en-US" sz="1400" dirty="0">
              <a:latin typeface="+mn-lt"/>
            </a:endParaRPr>
          </a:p>
        </p:txBody>
      </p:sp>
    </p:spTree>
    <p:extLst>
      <p:ext uri="{BB962C8B-B14F-4D97-AF65-F5344CB8AC3E}">
        <p14:creationId xmlns:p14="http://schemas.microsoft.com/office/powerpoint/2010/main" val="150705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8095727"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ZPR vs Security Rules</a:t>
            </a:r>
            <a:endParaRPr lang="en-US" dirty="0">
              <a:latin typeface="Oracle Sans" panose="020B0503020204020204" pitchFamily="34" charset="0"/>
              <a:cs typeface="Oracle Sans" panose="020B0503020204020204" pitchFamily="34" charset="0"/>
            </a:endParaRP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13</a:t>
            </a:fld>
            <a:endParaRPr lang="en-US" dirty="0"/>
          </a:p>
        </p:txBody>
      </p:sp>
      <p:pic>
        <p:nvPicPr>
          <p:cNvPr id="7" name="Picture 6">
            <a:extLst>
              <a:ext uri="{FF2B5EF4-FFF2-40B4-BE49-F238E27FC236}">
                <a16:creationId xmlns:a16="http://schemas.microsoft.com/office/drawing/2014/main" id="{F35F7D0B-0FAC-F3CA-E66B-A3B2E9225B36}"/>
              </a:ext>
            </a:extLst>
          </p:cNvPr>
          <p:cNvPicPr>
            <a:picLocks noChangeAspect="1"/>
          </p:cNvPicPr>
          <p:nvPr/>
        </p:nvPicPr>
        <p:blipFill>
          <a:blip r:embed="rId5"/>
          <a:stretch>
            <a:fillRect/>
          </a:stretch>
        </p:blipFill>
        <p:spPr>
          <a:xfrm>
            <a:off x="1807463" y="1882114"/>
            <a:ext cx="9080670" cy="32714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296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89508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Case Study 4: </a:t>
            </a:r>
            <a:r>
              <a:rPr lang="en-US" dirty="0">
                <a:solidFill>
                  <a:srgbClr val="594564"/>
                </a:solidFill>
                <a:latin typeface="Oracle Sans" panose="020B0503020204020204" pitchFamily="34" charset="0"/>
                <a:cs typeface="Oracle Sans" panose="020B0503020204020204" pitchFamily="34" charset="0"/>
              </a:rPr>
              <a:t>Multi-Region Communication</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130</a:t>
            </a:fld>
            <a:endParaRPr lang="en-US" dirty="0"/>
          </a:p>
        </p:txBody>
      </p:sp>
      <p:sp>
        <p:nvSpPr>
          <p:cNvPr id="4" name="Content Placeholder 2">
            <a:extLst>
              <a:ext uri="{FF2B5EF4-FFF2-40B4-BE49-F238E27FC236}">
                <a16:creationId xmlns:a16="http://schemas.microsoft.com/office/drawing/2014/main" id="{A9FF0B68-D8C8-60E8-15EB-800267E52189}"/>
              </a:ext>
            </a:extLst>
          </p:cNvPr>
          <p:cNvSpPr txBox="1">
            <a:spLocks/>
          </p:cNvSpPr>
          <p:nvPr/>
        </p:nvSpPr>
        <p:spPr>
          <a:xfrm>
            <a:off x="431525" y="1572512"/>
            <a:ext cx="5287496" cy="206222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lvl="1" indent="0">
              <a:buNone/>
            </a:pPr>
            <a:r>
              <a:rPr lang="en-US" sz="1600" b="1" dirty="0"/>
              <a:t>Scenario B: </a:t>
            </a:r>
            <a:r>
              <a:rPr lang="en-US" sz="1600" dirty="0"/>
              <a:t>Multiple Region Redundancy</a:t>
            </a:r>
          </a:p>
          <a:p>
            <a:pPr marL="833438" lvl="2" indent="-285750"/>
            <a:r>
              <a:rPr lang="en-US" sz="1400" dirty="0">
                <a:latin typeface="+mn-lt"/>
              </a:rPr>
              <a:t>FastConnect or Site-to-Site IPsec VPN to both regions.</a:t>
            </a:r>
          </a:p>
          <a:p>
            <a:pPr marL="833438" lvl="2" indent="-285750"/>
            <a:r>
              <a:rPr lang="en-US" sz="1400" dirty="0">
                <a:latin typeface="+mn-lt"/>
              </a:rPr>
              <a:t>Uses the OCI private backbone.</a:t>
            </a:r>
          </a:p>
          <a:p>
            <a:pPr marL="833438" lvl="2" indent="-285750"/>
            <a:r>
              <a:rPr lang="en-US" sz="1400" dirty="0">
                <a:latin typeface="+mn-lt"/>
              </a:rPr>
              <a:t>Use BGP attributes like local preference and AS PATH prepending to influence egress/ingress routing.</a:t>
            </a:r>
          </a:p>
          <a:p>
            <a:pPr marL="833438" lvl="2" indent="-285750"/>
            <a:r>
              <a:rPr lang="en-US" sz="1400" dirty="0">
                <a:latin typeface="+mn-lt"/>
              </a:rPr>
              <a:t>Oracle will prefer local region egress in case of routing tiebreaks.</a:t>
            </a:r>
          </a:p>
        </p:txBody>
      </p:sp>
      <p:sp>
        <p:nvSpPr>
          <p:cNvPr id="5" name="Rectangle: Rounded Corners 6">
            <a:extLst>
              <a:ext uri="{FF2B5EF4-FFF2-40B4-BE49-F238E27FC236}">
                <a16:creationId xmlns:a16="http://schemas.microsoft.com/office/drawing/2014/main" id="{9D32AFAF-969C-00DE-30A3-1236B3585B21}"/>
              </a:ext>
            </a:extLst>
          </p:cNvPr>
          <p:cNvSpPr/>
          <p:nvPr/>
        </p:nvSpPr>
        <p:spPr>
          <a:xfrm>
            <a:off x="5820787" y="1596031"/>
            <a:ext cx="2812569" cy="1823392"/>
          </a:xfrm>
          <a:prstGeom prst="roundRect">
            <a:avLst>
              <a:gd name="adj" fmla="val 563"/>
            </a:avLst>
          </a:prstGeom>
          <a:solidFill>
            <a:srgbClr val="F5F4F2"/>
          </a:solidFill>
          <a:ln w="12700">
            <a:solidFill>
              <a:srgbClr val="9E9892"/>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algn="ctr"/>
            <a:r>
              <a:rPr lang="en-GB" sz="900" b="1" dirty="0">
                <a:solidFill>
                  <a:schemeClr val="tx1"/>
                </a:solidFill>
                <a:latin typeface="Oracle Sans" panose="020B0503020204020204" pitchFamily="34" charset="0"/>
                <a:ea typeface="Calibri" charset="0"/>
                <a:cs typeface="Oracle Sans" panose="020B0503020204020204" pitchFamily="34" charset="0"/>
              </a:rPr>
              <a:t>Region 1</a:t>
            </a:r>
          </a:p>
        </p:txBody>
      </p:sp>
      <p:sp>
        <p:nvSpPr>
          <p:cNvPr id="7" name="Rectangle 6">
            <a:extLst>
              <a:ext uri="{FF2B5EF4-FFF2-40B4-BE49-F238E27FC236}">
                <a16:creationId xmlns:a16="http://schemas.microsoft.com/office/drawing/2014/main" id="{B2E42DE7-662D-E835-6F13-BED35AF8CFCA}"/>
              </a:ext>
            </a:extLst>
          </p:cNvPr>
          <p:cNvSpPr/>
          <p:nvPr/>
        </p:nvSpPr>
        <p:spPr>
          <a:xfrm>
            <a:off x="6051511" y="1862986"/>
            <a:ext cx="2337402" cy="1004175"/>
          </a:xfrm>
          <a:prstGeom prst="rect">
            <a:avLst/>
          </a:prstGeom>
          <a:noFill/>
          <a:ln w="12700" cmpd="sng">
            <a:solidFill>
              <a:srgbClr val="BB501C"/>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nSpc>
                <a:spcPct val="90000"/>
              </a:lnSpc>
            </a:pPr>
            <a:r>
              <a:rPr lang="en-US" sz="900" b="1" dirty="0">
                <a:solidFill>
                  <a:srgbClr val="BB501C"/>
                </a:solidFill>
                <a:latin typeface="Open Sans" panose="020B0606030504020204" pitchFamily="34" charset="0"/>
                <a:ea typeface="Open Sans" panose="020B0606030504020204" pitchFamily="34" charset="0"/>
                <a:cs typeface="Open Sans" panose="020B0606030504020204" pitchFamily="34" charset="0"/>
              </a:rPr>
              <a:t>VCN</a:t>
            </a:r>
          </a:p>
          <a:p>
            <a:pPr>
              <a:lnSpc>
                <a:spcPct val="90000"/>
              </a:lnSpc>
            </a:pPr>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10.0.0.0/24</a:t>
            </a:r>
          </a:p>
        </p:txBody>
      </p:sp>
      <p:pic>
        <p:nvPicPr>
          <p:cNvPr id="8" name="Graphic 46">
            <a:extLst>
              <a:ext uri="{FF2B5EF4-FFF2-40B4-BE49-F238E27FC236}">
                <a16:creationId xmlns:a16="http://schemas.microsoft.com/office/drawing/2014/main" id="{9252C4FD-6B76-2EA5-BAB6-207504D970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49651" y="1734512"/>
            <a:ext cx="281939" cy="269123"/>
          </a:xfrm>
          <a:prstGeom prst="rect">
            <a:avLst/>
          </a:prstGeom>
        </p:spPr>
      </p:pic>
      <p:grpSp>
        <p:nvGrpSpPr>
          <p:cNvPr id="9" name="Group 8">
            <a:extLst>
              <a:ext uri="{FF2B5EF4-FFF2-40B4-BE49-F238E27FC236}">
                <a16:creationId xmlns:a16="http://schemas.microsoft.com/office/drawing/2014/main" id="{5247028A-6FA8-BA56-9FE4-8B516322E2EE}"/>
              </a:ext>
            </a:extLst>
          </p:cNvPr>
          <p:cNvGrpSpPr/>
          <p:nvPr/>
        </p:nvGrpSpPr>
        <p:grpSpPr>
          <a:xfrm>
            <a:off x="6959053" y="2764750"/>
            <a:ext cx="960749" cy="996964"/>
            <a:chOff x="-1002308" y="3898016"/>
            <a:chExt cx="420487" cy="436337"/>
          </a:xfrm>
        </p:grpSpPr>
        <p:grpSp>
          <p:nvGrpSpPr>
            <p:cNvPr id="10" name="Graphic 4">
              <a:extLst>
                <a:ext uri="{FF2B5EF4-FFF2-40B4-BE49-F238E27FC236}">
                  <a16:creationId xmlns:a16="http://schemas.microsoft.com/office/drawing/2014/main" id="{6632C20E-B1DA-E71C-D579-A98BA246BBB9}"/>
                </a:ext>
              </a:extLst>
            </p:cNvPr>
            <p:cNvGrpSpPr>
              <a:grpSpLocks noChangeAspect="1"/>
            </p:cNvGrpSpPr>
            <p:nvPr/>
          </p:nvGrpSpPr>
          <p:grpSpPr>
            <a:xfrm>
              <a:off x="-1002308" y="3898016"/>
              <a:ext cx="228600" cy="228600"/>
              <a:chOff x="2091890" y="2828841"/>
              <a:chExt cx="513347" cy="513347"/>
            </a:xfrm>
          </p:grpSpPr>
          <p:sp>
            <p:nvSpPr>
              <p:cNvPr id="12" name="Freeform: Shape 12">
                <a:extLst>
                  <a:ext uri="{FF2B5EF4-FFF2-40B4-BE49-F238E27FC236}">
                    <a16:creationId xmlns:a16="http://schemas.microsoft.com/office/drawing/2014/main" id="{C08FB6BB-B6E1-74E1-8800-C5965B33C9C0}"/>
                  </a:ext>
                </a:extLst>
              </p:cNvPr>
              <p:cNvSpPr/>
              <p:nvPr/>
            </p:nvSpPr>
            <p:spPr>
              <a:xfrm>
                <a:off x="2097997" y="2834952"/>
                <a:ext cx="501129" cy="501127"/>
              </a:xfrm>
              <a:custGeom>
                <a:avLst/>
                <a:gdLst>
                  <a:gd name="connsiteX0" fmla="*/ 250565 w 501129"/>
                  <a:gd name="connsiteY0" fmla="*/ 501127 h 501127"/>
                  <a:gd name="connsiteX1" fmla="*/ 501130 w 501129"/>
                  <a:gd name="connsiteY1" fmla="*/ 250562 h 501127"/>
                  <a:gd name="connsiteX2" fmla="*/ 250565 w 501129"/>
                  <a:gd name="connsiteY2" fmla="*/ 0 h 501127"/>
                  <a:gd name="connsiteX3" fmla="*/ 0 w 501129"/>
                  <a:gd name="connsiteY3" fmla="*/ 250562 h 501127"/>
                  <a:gd name="connsiteX4" fmla="*/ 250565 w 501129"/>
                  <a:gd name="connsiteY4" fmla="*/ 501127 h 501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129" h="501127">
                    <a:moveTo>
                      <a:pt x="250565" y="501127"/>
                    </a:moveTo>
                    <a:cubicBezTo>
                      <a:pt x="388944" y="501127"/>
                      <a:pt x="501130" y="388942"/>
                      <a:pt x="501130" y="250562"/>
                    </a:cubicBezTo>
                    <a:cubicBezTo>
                      <a:pt x="501130" y="112181"/>
                      <a:pt x="388944" y="0"/>
                      <a:pt x="250565" y="0"/>
                    </a:cubicBezTo>
                    <a:cubicBezTo>
                      <a:pt x="112186" y="0"/>
                      <a:pt x="0" y="112181"/>
                      <a:pt x="0" y="250562"/>
                    </a:cubicBezTo>
                    <a:cubicBezTo>
                      <a:pt x="0" y="388942"/>
                      <a:pt x="112186" y="501127"/>
                      <a:pt x="250565" y="501127"/>
                    </a:cubicBezTo>
                    <a:close/>
                  </a:path>
                </a:pathLst>
              </a:custGeom>
              <a:solidFill>
                <a:srgbClr val="FFFFFF"/>
              </a:solidFill>
              <a:ln w="641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0BCE25A-7D43-F79A-E09E-45087909FBB1}"/>
                  </a:ext>
                </a:extLst>
              </p:cNvPr>
              <p:cNvSpPr/>
              <p:nvPr/>
            </p:nvSpPr>
            <p:spPr>
              <a:xfrm>
                <a:off x="2091890" y="2828841"/>
                <a:ext cx="513347" cy="513347"/>
              </a:xfrm>
              <a:custGeom>
                <a:avLst/>
                <a:gdLst>
                  <a:gd name="connsiteX0" fmla="*/ 256674 w 513347"/>
                  <a:gd name="connsiteY0" fmla="*/ 12223 h 513347"/>
                  <a:gd name="connsiteX1" fmla="*/ 392486 w 513347"/>
                  <a:gd name="connsiteY1" fmla="*/ 53420 h 513347"/>
                  <a:gd name="connsiteX2" fmla="*/ 482515 w 513347"/>
                  <a:gd name="connsiteY2" fmla="*/ 163126 h 513347"/>
                  <a:gd name="connsiteX3" fmla="*/ 496426 w 513347"/>
                  <a:gd name="connsiteY3" fmla="*/ 304364 h 513347"/>
                  <a:gd name="connsiteX4" fmla="*/ 429524 w 513347"/>
                  <a:gd name="connsiteY4" fmla="*/ 429524 h 513347"/>
                  <a:gd name="connsiteX5" fmla="*/ 304364 w 513347"/>
                  <a:gd name="connsiteY5" fmla="*/ 496426 h 513347"/>
                  <a:gd name="connsiteX6" fmla="*/ 163129 w 513347"/>
                  <a:gd name="connsiteY6" fmla="*/ 482514 h 513347"/>
                  <a:gd name="connsiteX7" fmla="*/ 53420 w 513347"/>
                  <a:gd name="connsiteY7" fmla="*/ 392486 h 513347"/>
                  <a:gd name="connsiteX8" fmla="*/ 12224 w 513347"/>
                  <a:gd name="connsiteY8" fmla="*/ 256674 h 513347"/>
                  <a:gd name="connsiteX9" fmla="*/ 83823 w 513347"/>
                  <a:gd name="connsiteY9" fmla="*/ 83821 h 513347"/>
                  <a:gd name="connsiteX10" fmla="*/ 256674 w 513347"/>
                  <a:gd name="connsiteY10" fmla="*/ 12223 h 513347"/>
                  <a:gd name="connsiteX11" fmla="*/ 256674 w 513347"/>
                  <a:gd name="connsiteY11" fmla="*/ 12223 h 513347"/>
                  <a:gd name="connsiteX12" fmla="*/ 256674 w 513347"/>
                  <a:gd name="connsiteY12" fmla="*/ 0 h 513347"/>
                  <a:gd name="connsiteX13" fmla="*/ 114072 w 513347"/>
                  <a:gd name="connsiteY13" fmla="*/ 43257 h 513347"/>
                  <a:gd name="connsiteX14" fmla="*/ 19540 w 513347"/>
                  <a:gd name="connsiteY14" fmla="*/ 158449 h 513347"/>
                  <a:gd name="connsiteX15" fmla="*/ 4935 w 513347"/>
                  <a:gd name="connsiteY15" fmla="*/ 306748 h 513347"/>
                  <a:gd name="connsiteX16" fmla="*/ 75180 w 513347"/>
                  <a:gd name="connsiteY16" fmla="*/ 438168 h 513347"/>
                  <a:gd name="connsiteX17" fmla="*/ 206597 w 513347"/>
                  <a:gd name="connsiteY17" fmla="*/ 508413 h 513347"/>
                  <a:gd name="connsiteX18" fmla="*/ 354897 w 513347"/>
                  <a:gd name="connsiteY18" fmla="*/ 493808 h 513347"/>
                  <a:gd name="connsiteX19" fmla="*/ 470092 w 513347"/>
                  <a:gd name="connsiteY19" fmla="*/ 399275 h 513347"/>
                  <a:gd name="connsiteX20" fmla="*/ 513348 w 513347"/>
                  <a:gd name="connsiteY20" fmla="*/ 256674 h 513347"/>
                  <a:gd name="connsiteX21" fmla="*/ 438168 w 513347"/>
                  <a:gd name="connsiteY21" fmla="*/ 75178 h 513347"/>
                  <a:gd name="connsiteX22" fmla="*/ 256674 w 513347"/>
                  <a:gd name="connsiteY22" fmla="*/ 0 h 513347"/>
                  <a:gd name="connsiteX23" fmla="*/ 256674 w 513347"/>
                  <a:gd name="connsiteY23"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3347" h="513347">
                    <a:moveTo>
                      <a:pt x="256674" y="12223"/>
                    </a:moveTo>
                    <a:cubicBezTo>
                      <a:pt x="305025" y="12223"/>
                      <a:pt x="352285" y="26559"/>
                      <a:pt x="392486" y="53420"/>
                    </a:cubicBezTo>
                    <a:cubicBezTo>
                      <a:pt x="432681" y="80280"/>
                      <a:pt x="464015" y="118459"/>
                      <a:pt x="482515" y="163126"/>
                    </a:cubicBezTo>
                    <a:cubicBezTo>
                      <a:pt x="501021" y="207794"/>
                      <a:pt x="505859" y="256945"/>
                      <a:pt x="496426" y="304364"/>
                    </a:cubicBezTo>
                    <a:cubicBezTo>
                      <a:pt x="486994" y="351784"/>
                      <a:pt x="463713" y="395342"/>
                      <a:pt x="429524" y="429524"/>
                    </a:cubicBezTo>
                    <a:cubicBezTo>
                      <a:pt x="395342" y="463713"/>
                      <a:pt x="351784" y="486993"/>
                      <a:pt x="304364" y="496426"/>
                    </a:cubicBezTo>
                    <a:cubicBezTo>
                      <a:pt x="256943" y="505859"/>
                      <a:pt x="207797" y="501021"/>
                      <a:pt x="163129" y="482514"/>
                    </a:cubicBezTo>
                    <a:cubicBezTo>
                      <a:pt x="118462" y="464015"/>
                      <a:pt x="80281" y="432681"/>
                      <a:pt x="53420" y="392486"/>
                    </a:cubicBezTo>
                    <a:cubicBezTo>
                      <a:pt x="26560" y="352285"/>
                      <a:pt x="12224" y="305021"/>
                      <a:pt x="12224" y="256674"/>
                    </a:cubicBezTo>
                    <a:cubicBezTo>
                      <a:pt x="12224" y="191841"/>
                      <a:pt x="37975" y="129664"/>
                      <a:pt x="83823" y="83821"/>
                    </a:cubicBezTo>
                    <a:cubicBezTo>
                      <a:pt x="129665" y="37977"/>
                      <a:pt x="191845" y="12223"/>
                      <a:pt x="256674" y="12223"/>
                    </a:cubicBezTo>
                    <a:lnTo>
                      <a:pt x="256674" y="12223"/>
                    </a:lnTo>
                    <a:close/>
                    <a:moveTo>
                      <a:pt x="256674" y="0"/>
                    </a:moveTo>
                    <a:cubicBezTo>
                      <a:pt x="205910" y="0"/>
                      <a:pt x="156282" y="15054"/>
                      <a:pt x="114072" y="43257"/>
                    </a:cubicBezTo>
                    <a:cubicBezTo>
                      <a:pt x="71862" y="71461"/>
                      <a:pt x="38963" y="111548"/>
                      <a:pt x="19540" y="158449"/>
                    </a:cubicBezTo>
                    <a:cubicBezTo>
                      <a:pt x="109" y="205350"/>
                      <a:pt x="-4973" y="256959"/>
                      <a:pt x="4935" y="306748"/>
                    </a:cubicBezTo>
                    <a:cubicBezTo>
                      <a:pt x="14836" y="356539"/>
                      <a:pt x="39284" y="402272"/>
                      <a:pt x="75180" y="438168"/>
                    </a:cubicBezTo>
                    <a:cubicBezTo>
                      <a:pt x="111076" y="474064"/>
                      <a:pt x="156809" y="498512"/>
                      <a:pt x="206597" y="508413"/>
                    </a:cubicBezTo>
                    <a:cubicBezTo>
                      <a:pt x="256392" y="518320"/>
                      <a:pt x="307996" y="513238"/>
                      <a:pt x="354897" y="493808"/>
                    </a:cubicBezTo>
                    <a:cubicBezTo>
                      <a:pt x="401797" y="474384"/>
                      <a:pt x="441890" y="441485"/>
                      <a:pt x="470092" y="399275"/>
                    </a:cubicBezTo>
                    <a:cubicBezTo>
                      <a:pt x="498294" y="357065"/>
                      <a:pt x="513348" y="307439"/>
                      <a:pt x="513348" y="256674"/>
                    </a:cubicBezTo>
                    <a:cubicBezTo>
                      <a:pt x="513348" y="188599"/>
                      <a:pt x="486307" y="123314"/>
                      <a:pt x="438168" y="75178"/>
                    </a:cubicBezTo>
                    <a:cubicBezTo>
                      <a:pt x="390035" y="27042"/>
                      <a:pt x="324750" y="0"/>
                      <a:pt x="256674" y="0"/>
                    </a:cubicBezTo>
                    <a:lnTo>
                      <a:pt x="256674" y="0"/>
                    </a:lnTo>
                    <a:close/>
                  </a:path>
                </a:pathLst>
              </a:custGeom>
              <a:solidFill>
                <a:srgbClr val="FFFFFF"/>
              </a:solidFill>
              <a:ln w="641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5AED0EA-EE9C-A65B-464A-1EDE0B4E196F}"/>
                  </a:ext>
                </a:extLst>
              </p:cNvPr>
              <p:cNvSpPr>
                <a:spLocks noChangeAspect="1"/>
              </p:cNvSpPr>
              <p:nvPr/>
            </p:nvSpPr>
            <p:spPr>
              <a:xfrm>
                <a:off x="2104113" y="2841063"/>
                <a:ext cx="488900" cy="488901"/>
              </a:xfrm>
              <a:custGeom>
                <a:avLst/>
                <a:gdLst>
                  <a:gd name="connsiteX0" fmla="*/ 244451 w 488900"/>
                  <a:gd name="connsiteY0" fmla="*/ 0 h 488901"/>
                  <a:gd name="connsiteX1" fmla="*/ 108638 w 488900"/>
                  <a:gd name="connsiteY1" fmla="*/ 41197 h 488901"/>
                  <a:gd name="connsiteX2" fmla="*/ 18610 w 488900"/>
                  <a:gd name="connsiteY2" fmla="*/ 150904 h 488901"/>
                  <a:gd name="connsiteX3" fmla="*/ 4698 w 488900"/>
                  <a:gd name="connsiteY3" fmla="*/ 292141 h 488901"/>
                  <a:gd name="connsiteX4" fmla="*/ 71600 w 488900"/>
                  <a:gd name="connsiteY4" fmla="*/ 417301 h 488901"/>
                  <a:gd name="connsiteX5" fmla="*/ 196761 w 488900"/>
                  <a:gd name="connsiteY5" fmla="*/ 484203 h 488901"/>
                  <a:gd name="connsiteX6" fmla="*/ 337995 w 488900"/>
                  <a:gd name="connsiteY6" fmla="*/ 470292 h 488901"/>
                  <a:gd name="connsiteX7" fmla="*/ 447704 w 488900"/>
                  <a:gd name="connsiteY7" fmla="*/ 380263 h 488901"/>
                  <a:gd name="connsiteX8" fmla="*/ 488900 w 488900"/>
                  <a:gd name="connsiteY8" fmla="*/ 244451 h 488901"/>
                  <a:gd name="connsiteX9" fmla="*/ 470291 w 488900"/>
                  <a:gd name="connsiteY9" fmla="*/ 150904 h 488901"/>
                  <a:gd name="connsiteX10" fmla="*/ 417301 w 488900"/>
                  <a:gd name="connsiteY10" fmla="*/ 71598 h 488901"/>
                  <a:gd name="connsiteX11" fmla="*/ 337995 w 488900"/>
                  <a:gd name="connsiteY11" fmla="*/ 18608 h 488901"/>
                  <a:gd name="connsiteX12" fmla="*/ 244451 w 488900"/>
                  <a:gd name="connsiteY12" fmla="*/ 0 h 488901"/>
                  <a:gd name="connsiteX13" fmla="*/ 244451 w 488900"/>
                  <a:gd name="connsiteY13" fmla="*/ 0 h 488901"/>
                  <a:gd name="connsiteX14" fmla="*/ 244451 w 488900"/>
                  <a:gd name="connsiteY14" fmla="*/ 468489 h 488901"/>
                  <a:gd name="connsiteX15" fmla="*/ 119983 w 488900"/>
                  <a:gd name="connsiteY15" fmla="*/ 430732 h 488901"/>
                  <a:gd name="connsiteX16" fmla="*/ 37463 w 488900"/>
                  <a:gd name="connsiteY16" fmla="*/ 330186 h 488901"/>
                  <a:gd name="connsiteX17" fmla="*/ 24719 w 488900"/>
                  <a:gd name="connsiteY17" fmla="*/ 200743 h 488901"/>
                  <a:gd name="connsiteX18" fmla="*/ 86032 w 488900"/>
                  <a:gd name="connsiteY18" fmla="*/ 86031 h 488901"/>
                  <a:gd name="connsiteX19" fmla="*/ 200745 w 488900"/>
                  <a:gd name="connsiteY19" fmla="*/ 24716 h 488901"/>
                  <a:gd name="connsiteX20" fmla="*/ 330186 w 488900"/>
                  <a:gd name="connsiteY20" fmla="*/ 37465 h 488901"/>
                  <a:gd name="connsiteX21" fmla="*/ 430732 w 488900"/>
                  <a:gd name="connsiteY21" fmla="*/ 119981 h 488901"/>
                  <a:gd name="connsiteX22" fmla="*/ 468488 w 488900"/>
                  <a:gd name="connsiteY22" fmla="*/ 244451 h 488901"/>
                  <a:gd name="connsiteX23" fmla="*/ 402799 w 488900"/>
                  <a:gd name="connsiteY23" fmla="*/ 402799 h 488901"/>
                  <a:gd name="connsiteX24" fmla="*/ 244451 w 488900"/>
                  <a:gd name="connsiteY24" fmla="*/ 468489 h 488901"/>
                  <a:gd name="connsiteX25" fmla="*/ 244451 w 488900"/>
                  <a:gd name="connsiteY25" fmla="*/ 468489 h 48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8900" h="488901">
                    <a:moveTo>
                      <a:pt x="244451" y="0"/>
                    </a:moveTo>
                    <a:cubicBezTo>
                      <a:pt x="196106" y="0"/>
                      <a:pt x="148840" y="14337"/>
                      <a:pt x="108638" y="41197"/>
                    </a:cubicBezTo>
                    <a:cubicBezTo>
                      <a:pt x="68443" y="68058"/>
                      <a:pt x="37110" y="106236"/>
                      <a:pt x="18610" y="150904"/>
                    </a:cubicBezTo>
                    <a:cubicBezTo>
                      <a:pt x="104" y="195571"/>
                      <a:pt x="-4735" y="244722"/>
                      <a:pt x="4698" y="292141"/>
                    </a:cubicBezTo>
                    <a:cubicBezTo>
                      <a:pt x="14131" y="339561"/>
                      <a:pt x="37411" y="383119"/>
                      <a:pt x="71600" y="417301"/>
                    </a:cubicBezTo>
                    <a:cubicBezTo>
                      <a:pt x="105783" y="451490"/>
                      <a:pt x="149340" y="474771"/>
                      <a:pt x="196761" y="484203"/>
                    </a:cubicBezTo>
                    <a:cubicBezTo>
                      <a:pt x="244181" y="493636"/>
                      <a:pt x="293328" y="488798"/>
                      <a:pt x="337995" y="470292"/>
                    </a:cubicBezTo>
                    <a:cubicBezTo>
                      <a:pt x="382663" y="451792"/>
                      <a:pt x="420843" y="420458"/>
                      <a:pt x="447704" y="380263"/>
                    </a:cubicBezTo>
                    <a:cubicBezTo>
                      <a:pt x="474565" y="340062"/>
                      <a:pt x="488900" y="292799"/>
                      <a:pt x="488900" y="244451"/>
                    </a:cubicBezTo>
                    <a:cubicBezTo>
                      <a:pt x="488900" y="212349"/>
                      <a:pt x="482580" y="180562"/>
                      <a:pt x="470291" y="150904"/>
                    </a:cubicBezTo>
                    <a:cubicBezTo>
                      <a:pt x="458010" y="121246"/>
                      <a:pt x="440004" y="94297"/>
                      <a:pt x="417301" y="71598"/>
                    </a:cubicBezTo>
                    <a:cubicBezTo>
                      <a:pt x="394605" y="48899"/>
                      <a:pt x="367654" y="30893"/>
                      <a:pt x="337995" y="18608"/>
                    </a:cubicBezTo>
                    <a:cubicBezTo>
                      <a:pt x="308343" y="6323"/>
                      <a:pt x="276554" y="0"/>
                      <a:pt x="244451" y="0"/>
                    </a:cubicBezTo>
                    <a:lnTo>
                      <a:pt x="244451" y="0"/>
                    </a:lnTo>
                    <a:close/>
                    <a:moveTo>
                      <a:pt x="244451" y="468489"/>
                    </a:moveTo>
                    <a:cubicBezTo>
                      <a:pt x="200142" y="468489"/>
                      <a:pt x="156822" y="455353"/>
                      <a:pt x="119983" y="430732"/>
                    </a:cubicBezTo>
                    <a:cubicBezTo>
                      <a:pt x="83138" y="406117"/>
                      <a:pt x="54422" y="371126"/>
                      <a:pt x="37463" y="330186"/>
                    </a:cubicBezTo>
                    <a:cubicBezTo>
                      <a:pt x="20509" y="289249"/>
                      <a:pt x="16069" y="244203"/>
                      <a:pt x="24719" y="200743"/>
                    </a:cubicBezTo>
                    <a:cubicBezTo>
                      <a:pt x="33362" y="157284"/>
                      <a:pt x="54698" y="117363"/>
                      <a:pt x="86032" y="86031"/>
                    </a:cubicBezTo>
                    <a:cubicBezTo>
                      <a:pt x="117365" y="54698"/>
                      <a:pt x="157284" y="33361"/>
                      <a:pt x="200745" y="24716"/>
                    </a:cubicBezTo>
                    <a:cubicBezTo>
                      <a:pt x="244200" y="16072"/>
                      <a:pt x="289247" y="20508"/>
                      <a:pt x="330186" y="37465"/>
                    </a:cubicBezTo>
                    <a:cubicBezTo>
                      <a:pt x="371125" y="54423"/>
                      <a:pt x="406117" y="83139"/>
                      <a:pt x="430732" y="119981"/>
                    </a:cubicBezTo>
                    <a:cubicBezTo>
                      <a:pt x="455353" y="156824"/>
                      <a:pt x="468488" y="200140"/>
                      <a:pt x="468488" y="244451"/>
                    </a:cubicBezTo>
                    <a:cubicBezTo>
                      <a:pt x="468424" y="303850"/>
                      <a:pt x="444804" y="360801"/>
                      <a:pt x="402799" y="402799"/>
                    </a:cubicBezTo>
                    <a:cubicBezTo>
                      <a:pt x="360801" y="444804"/>
                      <a:pt x="303851" y="468424"/>
                      <a:pt x="244451" y="468489"/>
                    </a:cubicBezTo>
                    <a:lnTo>
                      <a:pt x="244451" y="468489"/>
                    </a:lnTo>
                    <a:close/>
                  </a:path>
                </a:pathLst>
              </a:custGeom>
              <a:solidFill>
                <a:srgbClr val="2D5967"/>
              </a:solidFill>
              <a:ln w="6417"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E2AF3D9-7414-95C4-420E-CD50D581121E}"/>
                  </a:ext>
                </a:extLst>
              </p:cNvPr>
              <p:cNvSpPr/>
              <p:nvPr/>
            </p:nvSpPr>
            <p:spPr>
              <a:xfrm>
                <a:off x="2292949" y="2905598"/>
                <a:ext cx="111229" cy="362398"/>
              </a:xfrm>
              <a:custGeom>
                <a:avLst/>
                <a:gdLst>
                  <a:gd name="connsiteX0" fmla="*/ 65760 w 111229"/>
                  <a:gd name="connsiteY0" fmla="*/ 323410 h 362398"/>
                  <a:gd name="connsiteX1" fmla="*/ 65760 w 111229"/>
                  <a:gd name="connsiteY1" fmla="*/ 38990 h 362398"/>
                  <a:gd name="connsiteX2" fmla="*/ 96804 w 111229"/>
                  <a:gd name="connsiteY2" fmla="*/ 70035 h 362398"/>
                  <a:gd name="connsiteX3" fmla="*/ 111229 w 111229"/>
                  <a:gd name="connsiteY3" fmla="*/ 55613 h 362398"/>
                  <a:gd name="connsiteX4" fmla="*/ 55615 w 111229"/>
                  <a:gd name="connsiteY4" fmla="*/ 0 h 362398"/>
                  <a:gd name="connsiteX5" fmla="*/ 0 w 111229"/>
                  <a:gd name="connsiteY5" fmla="*/ 55613 h 362398"/>
                  <a:gd name="connsiteX6" fmla="*/ 14425 w 111229"/>
                  <a:gd name="connsiteY6" fmla="*/ 70035 h 362398"/>
                  <a:gd name="connsiteX7" fmla="*/ 45470 w 111229"/>
                  <a:gd name="connsiteY7" fmla="*/ 38990 h 362398"/>
                  <a:gd name="connsiteX8" fmla="*/ 45470 w 111229"/>
                  <a:gd name="connsiteY8" fmla="*/ 323410 h 362398"/>
                  <a:gd name="connsiteX9" fmla="*/ 14425 w 111229"/>
                  <a:gd name="connsiteY9" fmla="*/ 292365 h 362398"/>
                  <a:gd name="connsiteX10" fmla="*/ 0 w 111229"/>
                  <a:gd name="connsiteY10" fmla="*/ 306784 h 362398"/>
                  <a:gd name="connsiteX11" fmla="*/ 55615 w 111229"/>
                  <a:gd name="connsiteY11" fmla="*/ 362398 h 362398"/>
                  <a:gd name="connsiteX12" fmla="*/ 111229 w 111229"/>
                  <a:gd name="connsiteY12" fmla="*/ 306784 h 362398"/>
                  <a:gd name="connsiteX13" fmla="*/ 96804 w 111229"/>
                  <a:gd name="connsiteY13" fmla="*/ 292365 h 362398"/>
                  <a:gd name="connsiteX14" fmla="*/ 65760 w 111229"/>
                  <a:gd name="connsiteY14" fmla="*/ 323410 h 36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229" h="362398">
                    <a:moveTo>
                      <a:pt x="65760" y="323410"/>
                    </a:moveTo>
                    <a:lnTo>
                      <a:pt x="65760" y="38990"/>
                    </a:lnTo>
                    <a:lnTo>
                      <a:pt x="96804" y="70035"/>
                    </a:lnTo>
                    <a:lnTo>
                      <a:pt x="111229" y="55613"/>
                    </a:lnTo>
                    <a:lnTo>
                      <a:pt x="55615" y="0"/>
                    </a:lnTo>
                    <a:lnTo>
                      <a:pt x="0" y="55613"/>
                    </a:lnTo>
                    <a:lnTo>
                      <a:pt x="14425" y="70035"/>
                    </a:lnTo>
                    <a:lnTo>
                      <a:pt x="45470" y="38990"/>
                    </a:lnTo>
                    <a:lnTo>
                      <a:pt x="45470" y="323410"/>
                    </a:lnTo>
                    <a:lnTo>
                      <a:pt x="14425" y="292365"/>
                    </a:lnTo>
                    <a:lnTo>
                      <a:pt x="0" y="306784"/>
                    </a:lnTo>
                    <a:lnTo>
                      <a:pt x="55615" y="362398"/>
                    </a:lnTo>
                    <a:lnTo>
                      <a:pt x="111229" y="306784"/>
                    </a:lnTo>
                    <a:lnTo>
                      <a:pt x="96804" y="292365"/>
                    </a:lnTo>
                    <a:lnTo>
                      <a:pt x="65760" y="323410"/>
                    </a:lnTo>
                    <a:close/>
                  </a:path>
                </a:pathLst>
              </a:custGeom>
              <a:solidFill>
                <a:srgbClr val="2D5967"/>
              </a:solidFill>
              <a:ln w="6417"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49C5351-EBFB-C928-F6B5-8A39084AD295}"/>
                  </a:ext>
                </a:extLst>
              </p:cNvPr>
              <p:cNvSpPr/>
              <p:nvPr/>
            </p:nvSpPr>
            <p:spPr>
              <a:xfrm>
                <a:off x="2167788" y="3029901"/>
                <a:ext cx="169648" cy="111225"/>
              </a:xfrm>
              <a:custGeom>
                <a:avLst/>
                <a:gdLst>
                  <a:gd name="connsiteX0" fmla="*/ 114162 w 169648"/>
                  <a:gd name="connsiteY0" fmla="*/ 0 h 111225"/>
                  <a:gd name="connsiteX1" fmla="*/ 99737 w 169648"/>
                  <a:gd name="connsiteY1" fmla="*/ 14423 h 111225"/>
                  <a:gd name="connsiteX2" fmla="*/ 130782 w 169648"/>
                  <a:gd name="connsiteY2" fmla="*/ 45468 h 111225"/>
                  <a:gd name="connsiteX3" fmla="*/ 0 w 169648"/>
                  <a:gd name="connsiteY3" fmla="*/ 45468 h 111225"/>
                  <a:gd name="connsiteX4" fmla="*/ 0 w 169648"/>
                  <a:gd name="connsiteY4" fmla="*/ 65757 h 111225"/>
                  <a:gd name="connsiteX5" fmla="*/ 130782 w 169648"/>
                  <a:gd name="connsiteY5" fmla="*/ 65757 h 111225"/>
                  <a:gd name="connsiteX6" fmla="*/ 99737 w 169648"/>
                  <a:gd name="connsiteY6" fmla="*/ 96803 h 111225"/>
                  <a:gd name="connsiteX7" fmla="*/ 114162 w 169648"/>
                  <a:gd name="connsiteY7" fmla="*/ 111225 h 111225"/>
                  <a:gd name="connsiteX8" fmla="*/ 169648 w 169648"/>
                  <a:gd name="connsiteY8" fmla="*/ 55612 h 111225"/>
                  <a:gd name="connsiteX9" fmla="*/ 114162 w 169648"/>
                  <a:gd name="connsiteY9" fmla="*/ 0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648" h="111225">
                    <a:moveTo>
                      <a:pt x="114162" y="0"/>
                    </a:moveTo>
                    <a:lnTo>
                      <a:pt x="99737" y="14423"/>
                    </a:lnTo>
                    <a:lnTo>
                      <a:pt x="130782" y="45468"/>
                    </a:lnTo>
                    <a:lnTo>
                      <a:pt x="0" y="45468"/>
                    </a:lnTo>
                    <a:lnTo>
                      <a:pt x="0" y="65757"/>
                    </a:lnTo>
                    <a:lnTo>
                      <a:pt x="130782" y="65757"/>
                    </a:lnTo>
                    <a:lnTo>
                      <a:pt x="99737" y="96803"/>
                    </a:lnTo>
                    <a:lnTo>
                      <a:pt x="114162" y="111225"/>
                    </a:lnTo>
                    <a:lnTo>
                      <a:pt x="169648" y="55612"/>
                    </a:lnTo>
                    <a:lnTo>
                      <a:pt x="114162" y="0"/>
                    </a:lnTo>
                    <a:close/>
                  </a:path>
                </a:pathLst>
              </a:custGeom>
              <a:solidFill>
                <a:srgbClr val="2D5967"/>
              </a:solidFill>
              <a:ln w="6417"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800B052B-184F-00D3-7C85-1935158F2991}"/>
                  </a:ext>
                </a:extLst>
              </p:cNvPr>
              <p:cNvSpPr/>
              <p:nvPr/>
            </p:nvSpPr>
            <p:spPr>
              <a:xfrm>
                <a:off x="2359684" y="3029901"/>
                <a:ext cx="169648" cy="111225"/>
              </a:xfrm>
              <a:custGeom>
                <a:avLst/>
                <a:gdLst>
                  <a:gd name="connsiteX0" fmla="*/ 38873 w 169648"/>
                  <a:gd name="connsiteY0" fmla="*/ 45468 h 111225"/>
                  <a:gd name="connsiteX1" fmla="*/ 69918 w 169648"/>
                  <a:gd name="connsiteY1" fmla="*/ 14423 h 111225"/>
                  <a:gd name="connsiteX2" fmla="*/ 55493 w 169648"/>
                  <a:gd name="connsiteY2" fmla="*/ 0 h 111225"/>
                  <a:gd name="connsiteX3" fmla="*/ 0 w 169648"/>
                  <a:gd name="connsiteY3" fmla="*/ 55612 h 111225"/>
                  <a:gd name="connsiteX4" fmla="*/ 55493 w 169648"/>
                  <a:gd name="connsiteY4" fmla="*/ 111225 h 111225"/>
                  <a:gd name="connsiteX5" fmla="*/ 69918 w 169648"/>
                  <a:gd name="connsiteY5" fmla="*/ 96803 h 111225"/>
                  <a:gd name="connsiteX6" fmla="*/ 38873 w 169648"/>
                  <a:gd name="connsiteY6" fmla="*/ 65757 h 111225"/>
                  <a:gd name="connsiteX7" fmla="*/ 169648 w 169648"/>
                  <a:gd name="connsiteY7" fmla="*/ 65757 h 111225"/>
                  <a:gd name="connsiteX8" fmla="*/ 169648 w 169648"/>
                  <a:gd name="connsiteY8" fmla="*/ 45468 h 111225"/>
                  <a:gd name="connsiteX9" fmla="*/ 38873 w 169648"/>
                  <a:gd name="connsiteY9" fmla="*/ 45468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648" h="111225">
                    <a:moveTo>
                      <a:pt x="38873" y="45468"/>
                    </a:moveTo>
                    <a:lnTo>
                      <a:pt x="69918" y="14423"/>
                    </a:lnTo>
                    <a:lnTo>
                      <a:pt x="55493" y="0"/>
                    </a:lnTo>
                    <a:lnTo>
                      <a:pt x="0" y="55612"/>
                    </a:lnTo>
                    <a:lnTo>
                      <a:pt x="55493" y="111225"/>
                    </a:lnTo>
                    <a:lnTo>
                      <a:pt x="69918" y="96803"/>
                    </a:lnTo>
                    <a:lnTo>
                      <a:pt x="38873" y="65757"/>
                    </a:lnTo>
                    <a:lnTo>
                      <a:pt x="169648" y="65757"/>
                    </a:lnTo>
                    <a:lnTo>
                      <a:pt x="169648" y="45468"/>
                    </a:lnTo>
                    <a:lnTo>
                      <a:pt x="38873" y="45468"/>
                    </a:lnTo>
                    <a:close/>
                  </a:path>
                </a:pathLst>
              </a:custGeom>
              <a:solidFill>
                <a:srgbClr val="2D5967"/>
              </a:solidFill>
              <a:ln w="6417" cap="flat">
                <a:noFill/>
                <a:prstDash val="solid"/>
                <a:miter/>
              </a:ln>
            </p:spPr>
            <p:txBody>
              <a:bodyPr rtlCol="0" anchor="ctr"/>
              <a:lstStyle/>
              <a:p>
                <a:endParaRPr lang="en-US"/>
              </a:p>
            </p:txBody>
          </p:sp>
        </p:grpSp>
        <p:sp>
          <p:nvSpPr>
            <p:cNvPr id="11" name="TextBox 10">
              <a:extLst>
                <a:ext uri="{FF2B5EF4-FFF2-40B4-BE49-F238E27FC236}">
                  <a16:creationId xmlns:a16="http://schemas.microsoft.com/office/drawing/2014/main" id="{19DFAB10-C36A-3512-6E05-7F104B93B2F1}"/>
                </a:ext>
              </a:extLst>
            </p:cNvPr>
            <p:cNvSpPr txBox="1"/>
            <p:nvPr/>
          </p:nvSpPr>
          <p:spPr>
            <a:xfrm>
              <a:off x="-976481" y="4117691"/>
              <a:ext cx="394660" cy="216662"/>
            </a:xfrm>
            <a:prstGeom prst="rect">
              <a:avLst/>
            </a:prstGeom>
            <a:noFill/>
          </p:spPr>
          <p:txBody>
            <a:bodyPr wrap="none" rtlCol="0">
              <a:spAutoFit/>
            </a:bodyPr>
            <a:lstStyle/>
            <a:p>
              <a:pPr algn="l"/>
              <a:r>
                <a:rPr lang="en-US" sz="808" spc="0" baseline="0" dirty="0">
                  <a:solidFill>
                    <a:srgbClr val="000000"/>
                  </a:solidFill>
                  <a:latin typeface="Oracle Sans"/>
                  <a:cs typeface="Oracle Sans"/>
                  <a:sym typeface="Oracle Sans"/>
                  <a:rtl val="0"/>
                </a:rPr>
                <a:t>DRG</a:t>
              </a:r>
            </a:p>
          </p:txBody>
        </p:sp>
      </p:grpSp>
      <p:sp>
        <p:nvSpPr>
          <p:cNvPr id="19" name="Rectangle: Rounded Corners 18">
            <a:extLst>
              <a:ext uri="{FF2B5EF4-FFF2-40B4-BE49-F238E27FC236}">
                <a16:creationId xmlns:a16="http://schemas.microsoft.com/office/drawing/2014/main" id="{1673255C-556D-7BA8-765D-5DDD5806AD7A}"/>
              </a:ext>
            </a:extLst>
          </p:cNvPr>
          <p:cNvSpPr/>
          <p:nvPr/>
        </p:nvSpPr>
        <p:spPr>
          <a:xfrm>
            <a:off x="9132857" y="1630736"/>
            <a:ext cx="2812569" cy="1823392"/>
          </a:xfrm>
          <a:prstGeom prst="roundRect">
            <a:avLst>
              <a:gd name="adj" fmla="val 563"/>
            </a:avLst>
          </a:prstGeom>
          <a:solidFill>
            <a:srgbClr val="F5F4F2"/>
          </a:solidFill>
          <a:ln w="12700">
            <a:solidFill>
              <a:srgbClr val="9E9892"/>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algn="ctr"/>
            <a:r>
              <a:rPr lang="en-GB" sz="900" b="1" dirty="0">
                <a:solidFill>
                  <a:schemeClr val="tx1"/>
                </a:solidFill>
                <a:latin typeface="Oracle Sans" panose="020B0503020204020204" pitchFamily="34" charset="0"/>
                <a:ea typeface="Calibri" charset="0"/>
                <a:cs typeface="Oracle Sans" panose="020B0503020204020204" pitchFamily="34" charset="0"/>
              </a:rPr>
              <a:t>Region 2</a:t>
            </a:r>
          </a:p>
        </p:txBody>
      </p:sp>
      <p:sp>
        <p:nvSpPr>
          <p:cNvPr id="20" name="Rectangle 19">
            <a:extLst>
              <a:ext uri="{FF2B5EF4-FFF2-40B4-BE49-F238E27FC236}">
                <a16:creationId xmlns:a16="http://schemas.microsoft.com/office/drawing/2014/main" id="{38369BE3-3101-9A13-9275-529F360DBDB0}"/>
              </a:ext>
            </a:extLst>
          </p:cNvPr>
          <p:cNvSpPr/>
          <p:nvPr/>
        </p:nvSpPr>
        <p:spPr>
          <a:xfrm>
            <a:off x="9363581" y="1879585"/>
            <a:ext cx="2337402" cy="1004175"/>
          </a:xfrm>
          <a:prstGeom prst="rect">
            <a:avLst/>
          </a:prstGeom>
          <a:noFill/>
          <a:ln w="12700" cmpd="sng">
            <a:solidFill>
              <a:srgbClr val="BB501C"/>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nSpc>
                <a:spcPct val="90000"/>
              </a:lnSpc>
            </a:pPr>
            <a:r>
              <a:rPr lang="en-US" sz="900" b="1" dirty="0">
                <a:solidFill>
                  <a:srgbClr val="BB501C"/>
                </a:solidFill>
                <a:latin typeface="Open Sans" panose="020B0606030504020204" pitchFamily="34" charset="0"/>
                <a:ea typeface="Open Sans" panose="020B0606030504020204" pitchFamily="34" charset="0"/>
                <a:cs typeface="Open Sans" panose="020B0606030504020204" pitchFamily="34" charset="0"/>
              </a:rPr>
              <a:t>VCN</a:t>
            </a:r>
          </a:p>
          <a:p>
            <a:pPr>
              <a:lnSpc>
                <a:spcPct val="90000"/>
              </a:lnSpc>
            </a:pPr>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192.168.0.0/24</a:t>
            </a:r>
          </a:p>
        </p:txBody>
      </p:sp>
      <p:pic>
        <p:nvPicPr>
          <p:cNvPr id="21" name="Graphic 46">
            <a:extLst>
              <a:ext uri="{FF2B5EF4-FFF2-40B4-BE49-F238E27FC236}">
                <a16:creationId xmlns:a16="http://schemas.microsoft.com/office/drawing/2014/main" id="{BF9D0CAC-E93B-1363-1DBF-718218B2D4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61721" y="1751111"/>
            <a:ext cx="281939" cy="269123"/>
          </a:xfrm>
          <a:prstGeom prst="rect">
            <a:avLst/>
          </a:prstGeom>
        </p:spPr>
      </p:pic>
      <p:grpSp>
        <p:nvGrpSpPr>
          <p:cNvPr id="22" name="Group 21">
            <a:extLst>
              <a:ext uri="{FF2B5EF4-FFF2-40B4-BE49-F238E27FC236}">
                <a16:creationId xmlns:a16="http://schemas.microsoft.com/office/drawing/2014/main" id="{6F73E350-3F94-2EA3-334B-16A33959EF9B}"/>
              </a:ext>
            </a:extLst>
          </p:cNvPr>
          <p:cNvGrpSpPr/>
          <p:nvPr/>
        </p:nvGrpSpPr>
        <p:grpSpPr>
          <a:xfrm>
            <a:off x="10271123" y="2781349"/>
            <a:ext cx="960749" cy="996964"/>
            <a:chOff x="-1002308" y="3898016"/>
            <a:chExt cx="420487" cy="436337"/>
          </a:xfrm>
        </p:grpSpPr>
        <p:grpSp>
          <p:nvGrpSpPr>
            <p:cNvPr id="23" name="Graphic 4">
              <a:extLst>
                <a:ext uri="{FF2B5EF4-FFF2-40B4-BE49-F238E27FC236}">
                  <a16:creationId xmlns:a16="http://schemas.microsoft.com/office/drawing/2014/main" id="{662106EE-1216-2530-49A4-A3CB7C6AEA87}"/>
                </a:ext>
              </a:extLst>
            </p:cNvPr>
            <p:cNvGrpSpPr>
              <a:grpSpLocks noChangeAspect="1"/>
            </p:cNvGrpSpPr>
            <p:nvPr/>
          </p:nvGrpSpPr>
          <p:grpSpPr>
            <a:xfrm>
              <a:off x="-1002308" y="3898016"/>
              <a:ext cx="228600" cy="228600"/>
              <a:chOff x="2091890" y="2828841"/>
              <a:chExt cx="513347" cy="513347"/>
            </a:xfrm>
          </p:grpSpPr>
          <p:sp>
            <p:nvSpPr>
              <p:cNvPr id="25" name="Freeform: Shape 25">
                <a:extLst>
                  <a:ext uri="{FF2B5EF4-FFF2-40B4-BE49-F238E27FC236}">
                    <a16:creationId xmlns:a16="http://schemas.microsoft.com/office/drawing/2014/main" id="{09B2E83E-781A-5BB4-EA19-ED6E13F6EE83}"/>
                  </a:ext>
                </a:extLst>
              </p:cNvPr>
              <p:cNvSpPr/>
              <p:nvPr/>
            </p:nvSpPr>
            <p:spPr>
              <a:xfrm>
                <a:off x="2097997" y="2834952"/>
                <a:ext cx="501129" cy="501127"/>
              </a:xfrm>
              <a:custGeom>
                <a:avLst/>
                <a:gdLst>
                  <a:gd name="connsiteX0" fmla="*/ 250565 w 501129"/>
                  <a:gd name="connsiteY0" fmla="*/ 501127 h 501127"/>
                  <a:gd name="connsiteX1" fmla="*/ 501130 w 501129"/>
                  <a:gd name="connsiteY1" fmla="*/ 250562 h 501127"/>
                  <a:gd name="connsiteX2" fmla="*/ 250565 w 501129"/>
                  <a:gd name="connsiteY2" fmla="*/ 0 h 501127"/>
                  <a:gd name="connsiteX3" fmla="*/ 0 w 501129"/>
                  <a:gd name="connsiteY3" fmla="*/ 250562 h 501127"/>
                  <a:gd name="connsiteX4" fmla="*/ 250565 w 501129"/>
                  <a:gd name="connsiteY4" fmla="*/ 501127 h 501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129" h="501127">
                    <a:moveTo>
                      <a:pt x="250565" y="501127"/>
                    </a:moveTo>
                    <a:cubicBezTo>
                      <a:pt x="388944" y="501127"/>
                      <a:pt x="501130" y="388942"/>
                      <a:pt x="501130" y="250562"/>
                    </a:cubicBezTo>
                    <a:cubicBezTo>
                      <a:pt x="501130" y="112181"/>
                      <a:pt x="388944" y="0"/>
                      <a:pt x="250565" y="0"/>
                    </a:cubicBezTo>
                    <a:cubicBezTo>
                      <a:pt x="112186" y="0"/>
                      <a:pt x="0" y="112181"/>
                      <a:pt x="0" y="250562"/>
                    </a:cubicBezTo>
                    <a:cubicBezTo>
                      <a:pt x="0" y="388942"/>
                      <a:pt x="112186" y="501127"/>
                      <a:pt x="250565" y="501127"/>
                    </a:cubicBezTo>
                    <a:close/>
                  </a:path>
                </a:pathLst>
              </a:custGeom>
              <a:solidFill>
                <a:srgbClr val="FFFFFF"/>
              </a:solidFill>
              <a:ln w="6417" cap="flat">
                <a:noFill/>
                <a:prstDash val="solid"/>
                <a:miter/>
              </a:ln>
            </p:spPr>
            <p:txBody>
              <a:bodyPr rtlCol="0" anchor="ctr"/>
              <a:lstStyle/>
              <a:p>
                <a:endParaRPr lang="en-US"/>
              </a:p>
            </p:txBody>
          </p:sp>
          <p:sp>
            <p:nvSpPr>
              <p:cNvPr id="26" name="Freeform: Shape 26">
                <a:extLst>
                  <a:ext uri="{FF2B5EF4-FFF2-40B4-BE49-F238E27FC236}">
                    <a16:creationId xmlns:a16="http://schemas.microsoft.com/office/drawing/2014/main" id="{15D27E8A-FADE-32D4-F755-D88D691CD36E}"/>
                  </a:ext>
                </a:extLst>
              </p:cNvPr>
              <p:cNvSpPr/>
              <p:nvPr/>
            </p:nvSpPr>
            <p:spPr>
              <a:xfrm>
                <a:off x="2091890" y="2828841"/>
                <a:ext cx="513347" cy="513347"/>
              </a:xfrm>
              <a:custGeom>
                <a:avLst/>
                <a:gdLst>
                  <a:gd name="connsiteX0" fmla="*/ 256674 w 513347"/>
                  <a:gd name="connsiteY0" fmla="*/ 12223 h 513347"/>
                  <a:gd name="connsiteX1" fmla="*/ 392486 w 513347"/>
                  <a:gd name="connsiteY1" fmla="*/ 53420 h 513347"/>
                  <a:gd name="connsiteX2" fmla="*/ 482515 w 513347"/>
                  <a:gd name="connsiteY2" fmla="*/ 163126 h 513347"/>
                  <a:gd name="connsiteX3" fmla="*/ 496426 w 513347"/>
                  <a:gd name="connsiteY3" fmla="*/ 304364 h 513347"/>
                  <a:gd name="connsiteX4" fmla="*/ 429524 w 513347"/>
                  <a:gd name="connsiteY4" fmla="*/ 429524 h 513347"/>
                  <a:gd name="connsiteX5" fmla="*/ 304364 w 513347"/>
                  <a:gd name="connsiteY5" fmla="*/ 496426 h 513347"/>
                  <a:gd name="connsiteX6" fmla="*/ 163129 w 513347"/>
                  <a:gd name="connsiteY6" fmla="*/ 482514 h 513347"/>
                  <a:gd name="connsiteX7" fmla="*/ 53420 w 513347"/>
                  <a:gd name="connsiteY7" fmla="*/ 392486 h 513347"/>
                  <a:gd name="connsiteX8" fmla="*/ 12224 w 513347"/>
                  <a:gd name="connsiteY8" fmla="*/ 256674 h 513347"/>
                  <a:gd name="connsiteX9" fmla="*/ 83823 w 513347"/>
                  <a:gd name="connsiteY9" fmla="*/ 83821 h 513347"/>
                  <a:gd name="connsiteX10" fmla="*/ 256674 w 513347"/>
                  <a:gd name="connsiteY10" fmla="*/ 12223 h 513347"/>
                  <a:gd name="connsiteX11" fmla="*/ 256674 w 513347"/>
                  <a:gd name="connsiteY11" fmla="*/ 12223 h 513347"/>
                  <a:gd name="connsiteX12" fmla="*/ 256674 w 513347"/>
                  <a:gd name="connsiteY12" fmla="*/ 0 h 513347"/>
                  <a:gd name="connsiteX13" fmla="*/ 114072 w 513347"/>
                  <a:gd name="connsiteY13" fmla="*/ 43257 h 513347"/>
                  <a:gd name="connsiteX14" fmla="*/ 19540 w 513347"/>
                  <a:gd name="connsiteY14" fmla="*/ 158449 h 513347"/>
                  <a:gd name="connsiteX15" fmla="*/ 4935 w 513347"/>
                  <a:gd name="connsiteY15" fmla="*/ 306748 h 513347"/>
                  <a:gd name="connsiteX16" fmla="*/ 75180 w 513347"/>
                  <a:gd name="connsiteY16" fmla="*/ 438168 h 513347"/>
                  <a:gd name="connsiteX17" fmla="*/ 206597 w 513347"/>
                  <a:gd name="connsiteY17" fmla="*/ 508413 h 513347"/>
                  <a:gd name="connsiteX18" fmla="*/ 354897 w 513347"/>
                  <a:gd name="connsiteY18" fmla="*/ 493808 h 513347"/>
                  <a:gd name="connsiteX19" fmla="*/ 470092 w 513347"/>
                  <a:gd name="connsiteY19" fmla="*/ 399275 h 513347"/>
                  <a:gd name="connsiteX20" fmla="*/ 513348 w 513347"/>
                  <a:gd name="connsiteY20" fmla="*/ 256674 h 513347"/>
                  <a:gd name="connsiteX21" fmla="*/ 438168 w 513347"/>
                  <a:gd name="connsiteY21" fmla="*/ 75178 h 513347"/>
                  <a:gd name="connsiteX22" fmla="*/ 256674 w 513347"/>
                  <a:gd name="connsiteY22" fmla="*/ 0 h 513347"/>
                  <a:gd name="connsiteX23" fmla="*/ 256674 w 513347"/>
                  <a:gd name="connsiteY23"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3347" h="513347">
                    <a:moveTo>
                      <a:pt x="256674" y="12223"/>
                    </a:moveTo>
                    <a:cubicBezTo>
                      <a:pt x="305025" y="12223"/>
                      <a:pt x="352285" y="26559"/>
                      <a:pt x="392486" y="53420"/>
                    </a:cubicBezTo>
                    <a:cubicBezTo>
                      <a:pt x="432681" y="80280"/>
                      <a:pt x="464015" y="118459"/>
                      <a:pt x="482515" y="163126"/>
                    </a:cubicBezTo>
                    <a:cubicBezTo>
                      <a:pt x="501021" y="207794"/>
                      <a:pt x="505859" y="256945"/>
                      <a:pt x="496426" y="304364"/>
                    </a:cubicBezTo>
                    <a:cubicBezTo>
                      <a:pt x="486994" y="351784"/>
                      <a:pt x="463713" y="395342"/>
                      <a:pt x="429524" y="429524"/>
                    </a:cubicBezTo>
                    <a:cubicBezTo>
                      <a:pt x="395342" y="463713"/>
                      <a:pt x="351784" y="486993"/>
                      <a:pt x="304364" y="496426"/>
                    </a:cubicBezTo>
                    <a:cubicBezTo>
                      <a:pt x="256943" y="505859"/>
                      <a:pt x="207797" y="501021"/>
                      <a:pt x="163129" y="482514"/>
                    </a:cubicBezTo>
                    <a:cubicBezTo>
                      <a:pt x="118462" y="464015"/>
                      <a:pt x="80281" y="432681"/>
                      <a:pt x="53420" y="392486"/>
                    </a:cubicBezTo>
                    <a:cubicBezTo>
                      <a:pt x="26560" y="352285"/>
                      <a:pt x="12224" y="305021"/>
                      <a:pt x="12224" y="256674"/>
                    </a:cubicBezTo>
                    <a:cubicBezTo>
                      <a:pt x="12224" y="191841"/>
                      <a:pt x="37975" y="129664"/>
                      <a:pt x="83823" y="83821"/>
                    </a:cubicBezTo>
                    <a:cubicBezTo>
                      <a:pt x="129665" y="37977"/>
                      <a:pt x="191845" y="12223"/>
                      <a:pt x="256674" y="12223"/>
                    </a:cubicBezTo>
                    <a:lnTo>
                      <a:pt x="256674" y="12223"/>
                    </a:lnTo>
                    <a:close/>
                    <a:moveTo>
                      <a:pt x="256674" y="0"/>
                    </a:moveTo>
                    <a:cubicBezTo>
                      <a:pt x="205910" y="0"/>
                      <a:pt x="156282" y="15054"/>
                      <a:pt x="114072" y="43257"/>
                    </a:cubicBezTo>
                    <a:cubicBezTo>
                      <a:pt x="71862" y="71461"/>
                      <a:pt x="38963" y="111548"/>
                      <a:pt x="19540" y="158449"/>
                    </a:cubicBezTo>
                    <a:cubicBezTo>
                      <a:pt x="109" y="205350"/>
                      <a:pt x="-4973" y="256959"/>
                      <a:pt x="4935" y="306748"/>
                    </a:cubicBezTo>
                    <a:cubicBezTo>
                      <a:pt x="14836" y="356539"/>
                      <a:pt x="39284" y="402272"/>
                      <a:pt x="75180" y="438168"/>
                    </a:cubicBezTo>
                    <a:cubicBezTo>
                      <a:pt x="111076" y="474064"/>
                      <a:pt x="156809" y="498512"/>
                      <a:pt x="206597" y="508413"/>
                    </a:cubicBezTo>
                    <a:cubicBezTo>
                      <a:pt x="256392" y="518320"/>
                      <a:pt x="307996" y="513238"/>
                      <a:pt x="354897" y="493808"/>
                    </a:cubicBezTo>
                    <a:cubicBezTo>
                      <a:pt x="401797" y="474384"/>
                      <a:pt x="441890" y="441485"/>
                      <a:pt x="470092" y="399275"/>
                    </a:cubicBezTo>
                    <a:cubicBezTo>
                      <a:pt x="498294" y="357065"/>
                      <a:pt x="513348" y="307439"/>
                      <a:pt x="513348" y="256674"/>
                    </a:cubicBezTo>
                    <a:cubicBezTo>
                      <a:pt x="513348" y="188599"/>
                      <a:pt x="486307" y="123314"/>
                      <a:pt x="438168" y="75178"/>
                    </a:cubicBezTo>
                    <a:cubicBezTo>
                      <a:pt x="390035" y="27042"/>
                      <a:pt x="324750" y="0"/>
                      <a:pt x="256674" y="0"/>
                    </a:cubicBezTo>
                    <a:lnTo>
                      <a:pt x="256674" y="0"/>
                    </a:lnTo>
                    <a:close/>
                  </a:path>
                </a:pathLst>
              </a:custGeom>
              <a:solidFill>
                <a:srgbClr val="FFFFFF"/>
              </a:solidFill>
              <a:ln w="6417" cap="flat">
                <a:noFill/>
                <a:prstDash val="solid"/>
                <a:miter/>
              </a:ln>
            </p:spPr>
            <p:txBody>
              <a:bodyPr rtlCol="0" anchor="ctr"/>
              <a:lstStyle/>
              <a:p>
                <a:endParaRPr lang="en-US"/>
              </a:p>
            </p:txBody>
          </p:sp>
          <p:sp>
            <p:nvSpPr>
              <p:cNvPr id="27" name="Freeform: Shape 27">
                <a:extLst>
                  <a:ext uri="{FF2B5EF4-FFF2-40B4-BE49-F238E27FC236}">
                    <a16:creationId xmlns:a16="http://schemas.microsoft.com/office/drawing/2014/main" id="{149B7A30-B391-C342-03BF-E2CF587B3A83}"/>
                  </a:ext>
                </a:extLst>
              </p:cNvPr>
              <p:cNvSpPr>
                <a:spLocks noChangeAspect="1"/>
              </p:cNvSpPr>
              <p:nvPr/>
            </p:nvSpPr>
            <p:spPr>
              <a:xfrm>
                <a:off x="2104113" y="2841063"/>
                <a:ext cx="488900" cy="488901"/>
              </a:xfrm>
              <a:custGeom>
                <a:avLst/>
                <a:gdLst>
                  <a:gd name="connsiteX0" fmla="*/ 244451 w 488900"/>
                  <a:gd name="connsiteY0" fmla="*/ 0 h 488901"/>
                  <a:gd name="connsiteX1" fmla="*/ 108638 w 488900"/>
                  <a:gd name="connsiteY1" fmla="*/ 41197 h 488901"/>
                  <a:gd name="connsiteX2" fmla="*/ 18610 w 488900"/>
                  <a:gd name="connsiteY2" fmla="*/ 150904 h 488901"/>
                  <a:gd name="connsiteX3" fmla="*/ 4698 w 488900"/>
                  <a:gd name="connsiteY3" fmla="*/ 292141 h 488901"/>
                  <a:gd name="connsiteX4" fmla="*/ 71600 w 488900"/>
                  <a:gd name="connsiteY4" fmla="*/ 417301 h 488901"/>
                  <a:gd name="connsiteX5" fmla="*/ 196761 w 488900"/>
                  <a:gd name="connsiteY5" fmla="*/ 484203 h 488901"/>
                  <a:gd name="connsiteX6" fmla="*/ 337995 w 488900"/>
                  <a:gd name="connsiteY6" fmla="*/ 470292 h 488901"/>
                  <a:gd name="connsiteX7" fmla="*/ 447704 w 488900"/>
                  <a:gd name="connsiteY7" fmla="*/ 380263 h 488901"/>
                  <a:gd name="connsiteX8" fmla="*/ 488900 w 488900"/>
                  <a:gd name="connsiteY8" fmla="*/ 244451 h 488901"/>
                  <a:gd name="connsiteX9" fmla="*/ 470291 w 488900"/>
                  <a:gd name="connsiteY9" fmla="*/ 150904 h 488901"/>
                  <a:gd name="connsiteX10" fmla="*/ 417301 w 488900"/>
                  <a:gd name="connsiteY10" fmla="*/ 71598 h 488901"/>
                  <a:gd name="connsiteX11" fmla="*/ 337995 w 488900"/>
                  <a:gd name="connsiteY11" fmla="*/ 18608 h 488901"/>
                  <a:gd name="connsiteX12" fmla="*/ 244451 w 488900"/>
                  <a:gd name="connsiteY12" fmla="*/ 0 h 488901"/>
                  <a:gd name="connsiteX13" fmla="*/ 244451 w 488900"/>
                  <a:gd name="connsiteY13" fmla="*/ 0 h 488901"/>
                  <a:gd name="connsiteX14" fmla="*/ 244451 w 488900"/>
                  <a:gd name="connsiteY14" fmla="*/ 468489 h 488901"/>
                  <a:gd name="connsiteX15" fmla="*/ 119983 w 488900"/>
                  <a:gd name="connsiteY15" fmla="*/ 430732 h 488901"/>
                  <a:gd name="connsiteX16" fmla="*/ 37463 w 488900"/>
                  <a:gd name="connsiteY16" fmla="*/ 330186 h 488901"/>
                  <a:gd name="connsiteX17" fmla="*/ 24719 w 488900"/>
                  <a:gd name="connsiteY17" fmla="*/ 200743 h 488901"/>
                  <a:gd name="connsiteX18" fmla="*/ 86032 w 488900"/>
                  <a:gd name="connsiteY18" fmla="*/ 86031 h 488901"/>
                  <a:gd name="connsiteX19" fmla="*/ 200745 w 488900"/>
                  <a:gd name="connsiteY19" fmla="*/ 24716 h 488901"/>
                  <a:gd name="connsiteX20" fmla="*/ 330186 w 488900"/>
                  <a:gd name="connsiteY20" fmla="*/ 37465 h 488901"/>
                  <a:gd name="connsiteX21" fmla="*/ 430732 w 488900"/>
                  <a:gd name="connsiteY21" fmla="*/ 119981 h 488901"/>
                  <a:gd name="connsiteX22" fmla="*/ 468488 w 488900"/>
                  <a:gd name="connsiteY22" fmla="*/ 244451 h 488901"/>
                  <a:gd name="connsiteX23" fmla="*/ 402799 w 488900"/>
                  <a:gd name="connsiteY23" fmla="*/ 402799 h 488901"/>
                  <a:gd name="connsiteX24" fmla="*/ 244451 w 488900"/>
                  <a:gd name="connsiteY24" fmla="*/ 468489 h 488901"/>
                  <a:gd name="connsiteX25" fmla="*/ 244451 w 488900"/>
                  <a:gd name="connsiteY25" fmla="*/ 468489 h 48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8900" h="488901">
                    <a:moveTo>
                      <a:pt x="244451" y="0"/>
                    </a:moveTo>
                    <a:cubicBezTo>
                      <a:pt x="196106" y="0"/>
                      <a:pt x="148840" y="14337"/>
                      <a:pt x="108638" y="41197"/>
                    </a:cubicBezTo>
                    <a:cubicBezTo>
                      <a:pt x="68443" y="68058"/>
                      <a:pt x="37110" y="106236"/>
                      <a:pt x="18610" y="150904"/>
                    </a:cubicBezTo>
                    <a:cubicBezTo>
                      <a:pt x="104" y="195571"/>
                      <a:pt x="-4735" y="244722"/>
                      <a:pt x="4698" y="292141"/>
                    </a:cubicBezTo>
                    <a:cubicBezTo>
                      <a:pt x="14131" y="339561"/>
                      <a:pt x="37411" y="383119"/>
                      <a:pt x="71600" y="417301"/>
                    </a:cubicBezTo>
                    <a:cubicBezTo>
                      <a:pt x="105783" y="451490"/>
                      <a:pt x="149340" y="474771"/>
                      <a:pt x="196761" y="484203"/>
                    </a:cubicBezTo>
                    <a:cubicBezTo>
                      <a:pt x="244181" y="493636"/>
                      <a:pt x="293328" y="488798"/>
                      <a:pt x="337995" y="470292"/>
                    </a:cubicBezTo>
                    <a:cubicBezTo>
                      <a:pt x="382663" y="451792"/>
                      <a:pt x="420843" y="420458"/>
                      <a:pt x="447704" y="380263"/>
                    </a:cubicBezTo>
                    <a:cubicBezTo>
                      <a:pt x="474565" y="340062"/>
                      <a:pt x="488900" y="292799"/>
                      <a:pt x="488900" y="244451"/>
                    </a:cubicBezTo>
                    <a:cubicBezTo>
                      <a:pt x="488900" y="212349"/>
                      <a:pt x="482580" y="180562"/>
                      <a:pt x="470291" y="150904"/>
                    </a:cubicBezTo>
                    <a:cubicBezTo>
                      <a:pt x="458010" y="121246"/>
                      <a:pt x="440004" y="94297"/>
                      <a:pt x="417301" y="71598"/>
                    </a:cubicBezTo>
                    <a:cubicBezTo>
                      <a:pt x="394605" y="48899"/>
                      <a:pt x="367654" y="30893"/>
                      <a:pt x="337995" y="18608"/>
                    </a:cubicBezTo>
                    <a:cubicBezTo>
                      <a:pt x="308343" y="6323"/>
                      <a:pt x="276554" y="0"/>
                      <a:pt x="244451" y="0"/>
                    </a:cubicBezTo>
                    <a:lnTo>
                      <a:pt x="244451" y="0"/>
                    </a:lnTo>
                    <a:close/>
                    <a:moveTo>
                      <a:pt x="244451" y="468489"/>
                    </a:moveTo>
                    <a:cubicBezTo>
                      <a:pt x="200142" y="468489"/>
                      <a:pt x="156822" y="455353"/>
                      <a:pt x="119983" y="430732"/>
                    </a:cubicBezTo>
                    <a:cubicBezTo>
                      <a:pt x="83138" y="406117"/>
                      <a:pt x="54422" y="371126"/>
                      <a:pt x="37463" y="330186"/>
                    </a:cubicBezTo>
                    <a:cubicBezTo>
                      <a:pt x="20509" y="289249"/>
                      <a:pt x="16069" y="244203"/>
                      <a:pt x="24719" y="200743"/>
                    </a:cubicBezTo>
                    <a:cubicBezTo>
                      <a:pt x="33362" y="157284"/>
                      <a:pt x="54698" y="117363"/>
                      <a:pt x="86032" y="86031"/>
                    </a:cubicBezTo>
                    <a:cubicBezTo>
                      <a:pt x="117365" y="54698"/>
                      <a:pt x="157284" y="33361"/>
                      <a:pt x="200745" y="24716"/>
                    </a:cubicBezTo>
                    <a:cubicBezTo>
                      <a:pt x="244200" y="16072"/>
                      <a:pt x="289247" y="20508"/>
                      <a:pt x="330186" y="37465"/>
                    </a:cubicBezTo>
                    <a:cubicBezTo>
                      <a:pt x="371125" y="54423"/>
                      <a:pt x="406117" y="83139"/>
                      <a:pt x="430732" y="119981"/>
                    </a:cubicBezTo>
                    <a:cubicBezTo>
                      <a:pt x="455353" y="156824"/>
                      <a:pt x="468488" y="200140"/>
                      <a:pt x="468488" y="244451"/>
                    </a:cubicBezTo>
                    <a:cubicBezTo>
                      <a:pt x="468424" y="303850"/>
                      <a:pt x="444804" y="360801"/>
                      <a:pt x="402799" y="402799"/>
                    </a:cubicBezTo>
                    <a:cubicBezTo>
                      <a:pt x="360801" y="444804"/>
                      <a:pt x="303851" y="468424"/>
                      <a:pt x="244451" y="468489"/>
                    </a:cubicBezTo>
                    <a:lnTo>
                      <a:pt x="244451" y="468489"/>
                    </a:lnTo>
                    <a:close/>
                  </a:path>
                </a:pathLst>
              </a:custGeom>
              <a:solidFill>
                <a:srgbClr val="2D5967"/>
              </a:solidFill>
              <a:ln w="6417" cap="flat">
                <a:noFill/>
                <a:prstDash val="solid"/>
                <a:miter/>
              </a:ln>
            </p:spPr>
            <p:txBody>
              <a:bodyPr rtlCol="0" anchor="ctr"/>
              <a:lstStyle/>
              <a:p>
                <a:endParaRPr lang="en-US"/>
              </a:p>
            </p:txBody>
          </p:sp>
          <p:sp>
            <p:nvSpPr>
              <p:cNvPr id="28" name="Freeform: Shape 28">
                <a:extLst>
                  <a:ext uri="{FF2B5EF4-FFF2-40B4-BE49-F238E27FC236}">
                    <a16:creationId xmlns:a16="http://schemas.microsoft.com/office/drawing/2014/main" id="{0C1AB4B2-1055-72EE-C65A-B35794D29D53}"/>
                  </a:ext>
                </a:extLst>
              </p:cNvPr>
              <p:cNvSpPr/>
              <p:nvPr/>
            </p:nvSpPr>
            <p:spPr>
              <a:xfrm>
                <a:off x="2292949" y="2905598"/>
                <a:ext cx="111229" cy="362398"/>
              </a:xfrm>
              <a:custGeom>
                <a:avLst/>
                <a:gdLst>
                  <a:gd name="connsiteX0" fmla="*/ 65760 w 111229"/>
                  <a:gd name="connsiteY0" fmla="*/ 323410 h 362398"/>
                  <a:gd name="connsiteX1" fmla="*/ 65760 w 111229"/>
                  <a:gd name="connsiteY1" fmla="*/ 38990 h 362398"/>
                  <a:gd name="connsiteX2" fmla="*/ 96804 w 111229"/>
                  <a:gd name="connsiteY2" fmla="*/ 70035 h 362398"/>
                  <a:gd name="connsiteX3" fmla="*/ 111229 w 111229"/>
                  <a:gd name="connsiteY3" fmla="*/ 55613 h 362398"/>
                  <a:gd name="connsiteX4" fmla="*/ 55615 w 111229"/>
                  <a:gd name="connsiteY4" fmla="*/ 0 h 362398"/>
                  <a:gd name="connsiteX5" fmla="*/ 0 w 111229"/>
                  <a:gd name="connsiteY5" fmla="*/ 55613 h 362398"/>
                  <a:gd name="connsiteX6" fmla="*/ 14425 w 111229"/>
                  <a:gd name="connsiteY6" fmla="*/ 70035 h 362398"/>
                  <a:gd name="connsiteX7" fmla="*/ 45470 w 111229"/>
                  <a:gd name="connsiteY7" fmla="*/ 38990 h 362398"/>
                  <a:gd name="connsiteX8" fmla="*/ 45470 w 111229"/>
                  <a:gd name="connsiteY8" fmla="*/ 323410 h 362398"/>
                  <a:gd name="connsiteX9" fmla="*/ 14425 w 111229"/>
                  <a:gd name="connsiteY9" fmla="*/ 292365 h 362398"/>
                  <a:gd name="connsiteX10" fmla="*/ 0 w 111229"/>
                  <a:gd name="connsiteY10" fmla="*/ 306784 h 362398"/>
                  <a:gd name="connsiteX11" fmla="*/ 55615 w 111229"/>
                  <a:gd name="connsiteY11" fmla="*/ 362398 h 362398"/>
                  <a:gd name="connsiteX12" fmla="*/ 111229 w 111229"/>
                  <a:gd name="connsiteY12" fmla="*/ 306784 h 362398"/>
                  <a:gd name="connsiteX13" fmla="*/ 96804 w 111229"/>
                  <a:gd name="connsiteY13" fmla="*/ 292365 h 362398"/>
                  <a:gd name="connsiteX14" fmla="*/ 65760 w 111229"/>
                  <a:gd name="connsiteY14" fmla="*/ 323410 h 36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229" h="362398">
                    <a:moveTo>
                      <a:pt x="65760" y="323410"/>
                    </a:moveTo>
                    <a:lnTo>
                      <a:pt x="65760" y="38990"/>
                    </a:lnTo>
                    <a:lnTo>
                      <a:pt x="96804" y="70035"/>
                    </a:lnTo>
                    <a:lnTo>
                      <a:pt x="111229" y="55613"/>
                    </a:lnTo>
                    <a:lnTo>
                      <a:pt x="55615" y="0"/>
                    </a:lnTo>
                    <a:lnTo>
                      <a:pt x="0" y="55613"/>
                    </a:lnTo>
                    <a:lnTo>
                      <a:pt x="14425" y="70035"/>
                    </a:lnTo>
                    <a:lnTo>
                      <a:pt x="45470" y="38990"/>
                    </a:lnTo>
                    <a:lnTo>
                      <a:pt x="45470" y="323410"/>
                    </a:lnTo>
                    <a:lnTo>
                      <a:pt x="14425" y="292365"/>
                    </a:lnTo>
                    <a:lnTo>
                      <a:pt x="0" y="306784"/>
                    </a:lnTo>
                    <a:lnTo>
                      <a:pt x="55615" y="362398"/>
                    </a:lnTo>
                    <a:lnTo>
                      <a:pt x="111229" y="306784"/>
                    </a:lnTo>
                    <a:lnTo>
                      <a:pt x="96804" y="292365"/>
                    </a:lnTo>
                    <a:lnTo>
                      <a:pt x="65760" y="323410"/>
                    </a:lnTo>
                    <a:close/>
                  </a:path>
                </a:pathLst>
              </a:custGeom>
              <a:solidFill>
                <a:srgbClr val="2D5967"/>
              </a:solidFill>
              <a:ln w="6417" cap="flat">
                <a:noFill/>
                <a:prstDash val="solid"/>
                <a:miter/>
              </a:ln>
            </p:spPr>
            <p:txBody>
              <a:bodyPr rtlCol="0" anchor="ctr"/>
              <a:lstStyle/>
              <a:p>
                <a:endParaRPr lang="en-US"/>
              </a:p>
            </p:txBody>
          </p:sp>
          <p:sp>
            <p:nvSpPr>
              <p:cNvPr id="29" name="Freeform: Shape 29">
                <a:extLst>
                  <a:ext uri="{FF2B5EF4-FFF2-40B4-BE49-F238E27FC236}">
                    <a16:creationId xmlns:a16="http://schemas.microsoft.com/office/drawing/2014/main" id="{96CE9AA9-5428-7716-4DD8-366018E4B695}"/>
                  </a:ext>
                </a:extLst>
              </p:cNvPr>
              <p:cNvSpPr/>
              <p:nvPr/>
            </p:nvSpPr>
            <p:spPr>
              <a:xfrm>
                <a:off x="2167788" y="3029901"/>
                <a:ext cx="169648" cy="111225"/>
              </a:xfrm>
              <a:custGeom>
                <a:avLst/>
                <a:gdLst>
                  <a:gd name="connsiteX0" fmla="*/ 114162 w 169648"/>
                  <a:gd name="connsiteY0" fmla="*/ 0 h 111225"/>
                  <a:gd name="connsiteX1" fmla="*/ 99737 w 169648"/>
                  <a:gd name="connsiteY1" fmla="*/ 14423 h 111225"/>
                  <a:gd name="connsiteX2" fmla="*/ 130782 w 169648"/>
                  <a:gd name="connsiteY2" fmla="*/ 45468 h 111225"/>
                  <a:gd name="connsiteX3" fmla="*/ 0 w 169648"/>
                  <a:gd name="connsiteY3" fmla="*/ 45468 h 111225"/>
                  <a:gd name="connsiteX4" fmla="*/ 0 w 169648"/>
                  <a:gd name="connsiteY4" fmla="*/ 65757 h 111225"/>
                  <a:gd name="connsiteX5" fmla="*/ 130782 w 169648"/>
                  <a:gd name="connsiteY5" fmla="*/ 65757 h 111225"/>
                  <a:gd name="connsiteX6" fmla="*/ 99737 w 169648"/>
                  <a:gd name="connsiteY6" fmla="*/ 96803 h 111225"/>
                  <a:gd name="connsiteX7" fmla="*/ 114162 w 169648"/>
                  <a:gd name="connsiteY7" fmla="*/ 111225 h 111225"/>
                  <a:gd name="connsiteX8" fmla="*/ 169648 w 169648"/>
                  <a:gd name="connsiteY8" fmla="*/ 55612 h 111225"/>
                  <a:gd name="connsiteX9" fmla="*/ 114162 w 169648"/>
                  <a:gd name="connsiteY9" fmla="*/ 0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648" h="111225">
                    <a:moveTo>
                      <a:pt x="114162" y="0"/>
                    </a:moveTo>
                    <a:lnTo>
                      <a:pt x="99737" y="14423"/>
                    </a:lnTo>
                    <a:lnTo>
                      <a:pt x="130782" y="45468"/>
                    </a:lnTo>
                    <a:lnTo>
                      <a:pt x="0" y="45468"/>
                    </a:lnTo>
                    <a:lnTo>
                      <a:pt x="0" y="65757"/>
                    </a:lnTo>
                    <a:lnTo>
                      <a:pt x="130782" y="65757"/>
                    </a:lnTo>
                    <a:lnTo>
                      <a:pt x="99737" y="96803"/>
                    </a:lnTo>
                    <a:lnTo>
                      <a:pt x="114162" y="111225"/>
                    </a:lnTo>
                    <a:lnTo>
                      <a:pt x="169648" y="55612"/>
                    </a:lnTo>
                    <a:lnTo>
                      <a:pt x="114162" y="0"/>
                    </a:lnTo>
                    <a:close/>
                  </a:path>
                </a:pathLst>
              </a:custGeom>
              <a:solidFill>
                <a:srgbClr val="2D5967"/>
              </a:solidFill>
              <a:ln w="6417" cap="flat">
                <a:noFill/>
                <a:prstDash val="solid"/>
                <a:miter/>
              </a:ln>
            </p:spPr>
            <p:txBody>
              <a:bodyPr rtlCol="0" anchor="ctr"/>
              <a:lstStyle/>
              <a:p>
                <a:endParaRPr lang="en-US" dirty="0"/>
              </a:p>
            </p:txBody>
          </p:sp>
          <p:sp>
            <p:nvSpPr>
              <p:cNvPr id="30" name="Freeform: Shape 30">
                <a:extLst>
                  <a:ext uri="{FF2B5EF4-FFF2-40B4-BE49-F238E27FC236}">
                    <a16:creationId xmlns:a16="http://schemas.microsoft.com/office/drawing/2014/main" id="{6454D738-CFE8-2F4B-C12E-37664D765AE6}"/>
                  </a:ext>
                </a:extLst>
              </p:cNvPr>
              <p:cNvSpPr/>
              <p:nvPr/>
            </p:nvSpPr>
            <p:spPr>
              <a:xfrm>
                <a:off x="2359684" y="3029901"/>
                <a:ext cx="169648" cy="111225"/>
              </a:xfrm>
              <a:custGeom>
                <a:avLst/>
                <a:gdLst>
                  <a:gd name="connsiteX0" fmla="*/ 38873 w 169648"/>
                  <a:gd name="connsiteY0" fmla="*/ 45468 h 111225"/>
                  <a:gd name="connsiteX1" fmla="*/ 69918 w 169648"/>
                  <a:gd name="connsiteY1" fmla="*/ 14423 h 111225"/>
                  <a:gd name="connsiteX2" fmla="*/ 55493 w 169648"/>
                  <a:gd name="connsiteY2" fmla="*/ 0 h 111225"/>
                  <a:gd name="connsiteX3" fmla="*/ 0 w 169648"/>
                  <a:gd name="connsiteY3" fmla="*/ 55612 h 111225"/>
                  <a:gd name="connsiteX4" fmla="*/ 55493 w 169648"/>
                  <a:gd name="connsiteY4" fmla="*/ 111225 h 111225"/>
                  <a:gd name="connsiteX5" fmla="*/ 69918 w 169648"/>
                  <a:gd name="connsiteY5" fmla="*/ 96803 h 111225"/>
                  <a:gd name="connsiteX6" fmla="*/ 38873 w 169648"/>
                  <a:gd name="connsiteY6" fmla="*/ 65757 h 111225"/>
                  <a:gd name="connsiteX7" fmla="*/ 169648 w 169648"/>
                  <a:gd name="connsiteY7" fmla="*/ 65757 h 111225"/>
                  <a:gd name="connsiteX8" fmla="*/ 169648 w 169648"/>
                  <a:gd name="connsiteY8" fmla="*/ 45468 h 111225"/>
                  <a:gd name="connsiteX9" fmla="*/ 38873 w 169648"/>
                  <a:gd name="connsiteY9" fmla="*/ 45468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648" h="111225">
                    <a:moveTo>
                      <a:pt x="38873" y="45468"/>
                    </a:moveTo>
                    <a:lnTo>
                      <a:pt x="69918" y="14423"/>
                    </a:lnTo>
                    <a:lnTo>
                      <a:pt x="55493" y="0"/>
                    </a:lnTo>
                    <a:lnTo>
                      <a:pt x="0" y="55612"/>
                    </a:lnTo>
                    <a:lnTo>
                      <a:pt x="55493" y="111225"/>
                    </a:lnTo>
                    <a:lnTo>
                      <a:pt x="69918" y="96803"/>
                    </a:lnTo>
                    <a:lnTo>
                      <a:pt x="38873" y="65757"/>
                    </a:lnTo>
                    <a:lnTo>
                      <a:pt x="169648" y="65757"/>
                    </a:lnTo>
                    <a:lnTo>
                      <a:pt x="169648" y="45468"/>
                    </a:lnTo>
                    <a:lnTo>
                      <a:pt x="38873" y="45468"/>
                    </a:lnTo>
                    <a:close/>
                  </a:path>
                </a:pathLst>
              </a:custGeom>
              <a:solidFill>
                <a:srgbClr val="2D5967"/>
              </a:solidFill>
              <a:ln w="6417"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3708A868-D26F-B387-CD52-1F5CBB74B272}"/>
                </a:ext>
              </a:extLst>
            </p:cNvPr>
            <p:cNvSpPr txBox="1"/>
            <p:nvPr/>
          </p:nvSpPr>
          <p:spPr>
            <a:xfrm>
              <a:off x="-976481" y="4117691"/>
              <a:ext cx="394660" cy="216662"/>
            </a:xfrm>
            <a:prstGeom prst="rect">
              <a:avLst/>
            </a:prstGeom>
            <a:noFill/>
          </p:spPr>
          <p:txBody>
            <a:bodyPr wrap="none" rtlCol="0">
              <a:spAutoFit/>
            </a:bodyPr>
            <a:lstStyle/>
            <a:p>
              <a:pPr algn="l"/>
              <a:r>
                <a:rPr lang="en-US" sz="808" spc="0" baseline="0" dirty="0">
                  <a:solidFill>
                    <a:srgbClr val="000000"/>
                  </a:solidFill>
                  <a:latin typeface="Oracle Sans"/>
                  <a:cs typeface="Oracle Sans"/>
                  <a:sym typeface="Oracle Sans"/>
                  <a:rtl val="0"/>
                </a:rPr>
                <a:t>DRG</a:t>
              </a:r>
            </a:p>
          </p:txBody>
        </p:sp>
      </p:grpSp>
      <p:grpSp>
        <p:nvGrpSpPr>
          <p:cNvPr id="31" name="Group 30">
            <a:extLst>
              <a:ext uri="{FF2B5EF4-FFF2-40B4-BE49-F238E27FC236}">
                <a16:creationId xmlns:a16="http://schemas.microsoft.com/office/drawing/2014/main" id="{A21465B7-0B0A-E432-092D-E203BEDCB706}"/>
              </a:ext>
            </a:extLst>
          </p:cNvPr>
          <p:cNvGrpSpPr/>
          <p:nvPr/>
        </p:nvGrpSpPr>
        <p:grpSpPr>
          <a:xfrm>
            <a:off x="7487779" y="2933159"/>
            <a:ext cx="2783344" cy="228600"/>
            <a:chOff x="5326828" y="2194712"/>
            <a:chExt cx="2783344" cy="228600"/>
          </a:xfrm>
        </p:grpSpPr>
        <p:cxnSp>
          <p:nvCxnSpPr>
            <p:cNvPr id="32" name="Straight Arrow Connector 31">
              <a:extLst>
                <a:ext uri="{FF2B5EF4-FFF2-40B4-BE49-F238E27FC236}">
                  <a16:creationId xmlns:a16="http://schemas.microsoft.com/office/drawing/2014/main" id="{BDA3CCEC-1DF6-C977-7F94-0521A48C2109}"/>
                </a:ext>
              </a:extLst>
            </p:cNvPr>
            <p:cNvCxnSpPr>
              <a:cxnSpLocks/>
            </p:cNvCxnSpPr>
            <p:nvPr/>
          </p:nvCxnSpPr>
          <p:spPr bwMode="auto">
            <a:xfrm>
              <a:off x="5326828" y="2307022"/>
              <a:ext cx="2783344" cy="0"/>
            </a:xfrm>
            <a:prstGeom prst="straightConnector1">
              <a:avLst/>
            </a:prstGeom>
            <a:solidFill>
              <a:srgbClr val="00B8FF"/>
            </a:solidFill>
            <a:ln w="12700" cap="flat" cmpd="sng" algn="ctr">
              <a:solidFill>
                <a:srgbClr val="312D2A"/>
              </a:solidFill>
              <a:prstDash val="solid"/>
              <a:round/>
              <a:headEnd type="arrow" w="med" len="sm"/>
              <a:tailEnd type="arrow" w="med"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33" name="Group 32">
              <a:extLst>
                <a:ext uri="{FF2B5EF4-FFF2-40B4-BE49-F238E27FC236}">
                  <a16:creationId xmlns:a16="http://schemas.microsoft.com/office/drawing/2014/main" id="{6F401C20-8ADC-63A9-8DF3-7559B1F5A7C6}"/>
                </a:ext>
              </a:extLst>
            </p:cNvPr>
            <p:cNvGrpSpPr/>
            <p:nvPr/>
          </p:nvGrpSpPr>
          <p:grpSpPr>
            <a:xfrm>
              <a:off x="5604611" y="2194712"/>
              <a:ext cx="1067375" cy="228600"/>
              <a:chOff x="5452925" y="2346580"/>
              <a:chExt cx="1067375" cy="228600"/>
            </a:xfrm>
          </p:grpSpPr>
          <p:sp>
            <p:nvSpPr>
              <p:cNvPr id="34" name="Rectangle 33">
                <a:extLst>
                  <a:ext uri="{FF2B5EF4-FFF2-40B4-BE49-F238E27FC236}">
                    <a16:creationId xmlns:a16="http://schemas.microsoft.com/office/drawing/2014/main" id="{FC6D835C-889F-3C5A-89CB-8E618AAB4704}"/>
                  </a:ext>
                </a:extLst>
              </p:cNvPr>
              <p:cNvSpPr/>
              <p:nvPr/>
            </p:nvSpPr>
            <p:spPr>
              <a:xfrm>
                <a:off x="5452925" y="2401337"/>
                <a:ext cx="1067375" cy="123111"/>
              </a:xfrm>
              <a:prstGeom prst="rect">
                <a:avLst/>
              </a:prstGeom>
              <a:solidFill>
                <a:srgbClr val="FCFBFA"/>
              </a:solidFill>
            </p:spPr>
            <p:txBody>
              <a:bodyPr wrap="square" lIns="27432" tIns="0" rIns="27432" bIns="0">
                <a:spAutoFit/>
              </a:bodyPr>
              <a:lstStyle/>
              <a:p>
                <a:pPr algn="r"/>
                <a:r>
                  <a:rPr lang="en-US" sz="800" dirty="0">
                    <a:solidFill>
                      <a:srgbClr val="312D2A"/>
                    </a:solidFill>
                    <a:ea typeface="Open Sans" panose="020B0606030504020204" pitchFamily="34" charset="0"/>
                    <a:cs typeface="Open Sans" panose="020B0606030504020204" pitchFamily="34" charset="0"/>
                  </a:rPr>
                  <a:t>Remote Peering</a:t>
                </a:r>
              </a:p>
            </p:txBody>
          </p:sp>
          <p:pic>
            <p:nvPicPr>
              <p:cNvPr id="35" name="Picture 34">
                <a:extLst>
                  <a:ext uri="{FF2B5EF4-FFF2-40B4-BE49-F238E27FC236}">
                    <a16:creationId xmlns:a16="http://schemas.microsoft.com/office/drawing/2014/main" id="{EA19187C-38A1-BAAA-C3E4-B99480D97248}"/>
                  </a:ext>
                </a:extLst>
              </p:cNvPr>
              <p:cNvPicPr>
                <a:picLocks noChangeAspect="1"/>
              </p:cNvPicPr>
              <p:nvPr/>
            </p:nvPicPr>
            <p:blipFill>
              <a:blip r:embed="rId7"/>
              <a:stretch>
                <a:fillRect/>
              </a:stretch>
            </p:blipFill>
            <p:spPr>
              <a:xfrm>
                <a:off x="5458955" y="2346580"/>
                <a:ext cx="300789" cy="228600"/>
              </a:xfrm>
              <a:prstGeom prst="rect">
                <a:avLst/>
              </a:prstGeom>
            </p:spPr>
          </p:pic>
        </p:grpSp>
      </p:grpSp>
      <p:sp>
        <p:nvSpPr>
          <p:cNvPr id="36" name="Rectangle: Rounded Corners 36">
            <a:extLst>
              <a:ext uri="{FF2B5EF4-FFF2-40B4-BE49-F238E27FC236}">
                <a16:creationId xmlns:a16="http://schemas.microsoft.com/office/drawing/2014/main" id="{4CD94D82-B169-5D3C-0A70-3A650FA5D531}"/>
              </a:ext>
            </a:extLst>
          </p:cNvPr>
          <p:cNvSpPr/>
          <p:nvPr/>
        </p:nvSpPr>
        <p:spPr>
          <a:xfrm>
            <a:off x="7445141" y="4439164"/>
            <a:ext cx="2812569" cy="1483588"/>
          </a:xfrm>
          <a:prstGeom prst="roundRect">
            <a:avLst>
              <a:gd name="adj" fmla="val 563"/>
            </a:avLst>
          </a:prstGeom>
          <a:solidFill>
            <a:srgbClr val="F5F4F2"/>
          </a:solidFill>
          <a:ln w="12700">
            <a:solidFill>
              <a:srgbClr val="9E9892"/>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r>
              <a:rPr lang="en-GB" sz="900" b="1" dirty="0">
                <a:solidFill>
                  <a:schemeClr val="tx1"/>
                </a:solidFill>
                <a:latin typeface="Oracle Sans" panose="020B0503020204020204" pitchFamily="34" charset="0"/>
                <a:ea typeface="Calibri" charset="0"/>
                <a:cs typeface="Oracle Sans" panose="020B0503020204020204" pitchFamily="34" charset="0"/>
              </a:rPr>
              <a:t>On-Premises</a:t>
            </a:r>
          </a:p>
        </p:txBody>
      </p:sp>
      <p:grpSp>
        <p:nvGrpSpPr>
          <p:cNvPr id="37" name="Group 36">
            <a:extLst>
              <a:ext uri="{FF2B5EF4-FFF2-40B4-BE49-F238E27FC236}">
                <a16:creationId xmlns:a16="http://schemas.microsoft.com/office/drawing/2014/main" id="{B12D429E-5282-20FF-E23F-C5A34D4C8C8B}"/>
              </a:ext>
            </a:extLst>
          </p:cNvPr>
          <p:cNvGrpSpPr/>
          <p:nvPr/>
        </p:nvGrpSpPr>
        <p:grpSpPr>
          <a:xfrm rot="2928994">
            <a:off x="7104722" y="3895199"/>
            <a:ext cx="1924007" cy="123111"/>
            <a:chOff x="6934488" y="5801477"/>
            <a:chExt cx="1924007" cy="123111"/>
          </a:xfrm>
        </p:grpSpPr>
        <p:cxnSp>
          <p:nvCxnSpPr>
            <p:cNvPr id="38" name="Straight Arrow Connector 37">
              <a:extLst>
                <a:ext uri="{FF2B5EF4-FFF2-40B4-BE49-F238E27FC236}">
                  <a16:creationId xmlns:a16="http://schemas.microsoft.com/office/drawing/2014/main" id="{8CA1739C-6DD8-A756-8E39-B4CF37214778}"/>
                </a:ext>
              </a:extLst>
            </p:cNvPr>
            <p:cNvCxnSpPr/>
            <p:nvPr/>
          </p:nvCxnSpPr>
          <p:spPr bwMode="auto">
            <a:xfrm flipV="1">
              <a:off x="6934488" y="5868026"/>
              <a:ext cx="1924007" cy="1234"/>
            </a:xfrm>
            <a:prstGeom prst="straightConnector1">
              <a:avLst/>
            </a:prstGeom>
            <a:solidFill>
              <a:srgbClr val="00B8FF"/>
            </a:solidFill>
            <a:ln w="12700" cap="flat" cmpd="sng" algn="ctr">
              <a:solidFill>
                <a:srgbClr val="312D2A"/>
              </a:solidFill>
              <a:prstDash val="solid"/>
              <a:round/>
              <a:headEnd type="arrow" w="med" len="sm"/>
              <a:tailEnd type="arrow" w="med"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9" name="Rectangle 38">
              <a:extLst>
                <a:ext uri="{FF2B5EF4-FFF2-40B4-BE49-F238E27FC236}">
                  <a16:creationId xmlns:a16="http://schemas.microsoft.com/office/drawing/2014/main" id="{AFAB3309-471B-9672-B250-65E49FD63C6E}"/>
                </a:ext>
              </a:extLst>
            </p:cNvPr>
            <p:cNvSpPr/>
            <p:nvPr/>
          </p:nvSpPr>
          <p:spPr>
            <a:xfrm>
              <a:off x="7111614" y="5801477"/>
              <a:ext cx="1568455" cy="123111"/>
            </a:xfrm>
            <a:prstGeom prst="rect">
              <a:avLst/>
            </a:prstGeom>
            <a:solidFill>
              <a:srgbClr val="FCFBFA"/>
            </a:solidFill>
          </p:spPr>
          <p:txBody>
            <a:bodyPr wrap="square" lIns="27432" tIns="0" rIns="27432" bIns="0">
              <a:spAutoFit/>
            </a:bodyPr>
            <a:lstStyle/>
            <a:p>
              <a:pPr algn="ctr"/>
              <a:r>
                <a:rPr lang="en-US" sz="800" dirty="0">
                  <a:solidFill>
                    <a:srgbClr val="312D2A"/>
                  </a:solidFill>
                  <a:ea typeface="Open Sans" panose="020B0606030504020204" pitchFamily="34" charset="0"/>
                  <a:cs typeface="Open Sans" panose="020B0606030504020204" pitchFamily="34" charset="0"/>
                </a:rPr>
                <a:t>Site-to-Site VPN or FastConnect</a:t>
              </a:r>
            </a:p>
          </p:txBody>
        </p:sp>
      </p:grpSp>
      <p:grpSp>
        <p:nvGrpSpPr>
          <p:cNvPr id="40" name="Group 39">
            <a:extLst>
              <a:ext uri="{FF2B5EF4-FFF2-40B4-BE49-F238E27FC236}">
                <a16:creationId xmlns:a16="http://schemas.microsoft.com/office/drawing/2014/main" id="{B9E51DCB-45AB-C3CF-4000-114902315022}"/>
              </a:ext>
            </a:extLst>
          </p:cNvPr>
          <p:cNvGrpSpPr/>
          <p:nvPr/>
        </p:nvGrpSpPr>
        <p:grpSpPr>
          <a:xfrm rot="18780968">
            <a:off x="8714732" y="3902749"/>
            <a:ext cx="1924007" cy="123111"/>
            <a:chOff x="6934488" y="5801477"/>
            <a:chExt cx="1924007" cy="123111"/>
          </a:xfrm>
        </p:grpSpPr>
        <p:cxnSp>
          <p:nvCxnSpPr>
            <p:cNvPr id="41" name="Straight Arrow Connector 40">
              <a:extLst>
                <a:ext uri="{FF2B5EF4-FFF2-40B4-BE49-F238E27FC236}">
                  <a16:creationId xmlns:a16="http://schemas.microsoft.com/office/drawing/2014/main" id="{CF690148-B0A4-6790-4A61-CD78F82FF498}"/>
                </a:ext>
              </a:extLst>
            </p:cNvPr>
            <p:cNvCxnSpPr/>
            <p:nvPr/>
          </p:nvCxnSpPr>
          <p:spPr bwMode="auto">
            <a:xfrm flipV="1">
              <a:off x="6934488" y="5868026"/>
              <a:ext cx="1924007" cy="1234"/>
            </a:xfrm>
            <a:prstGeom prst="straightConnector1">
              <a:avLst/>
            </a:prstGeom>
            <a:solidFill>
              <a:srgbClr val="00B8FF"/>
            </a:solidFill>
            <a:ln w="12700" cap="flat" cmpd="sng" algn="ctr">
              <a:solidFill>
                <a:srgbClr val="312D2A"/>
              </a:solidFill>
              <a:prstDash val="solid"/>
              <a:round/>
              <a:headEnd type="arrow" w="med" len="sm"/>
              <a:tailEnd type="arrow" w="med"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2" name="Rectangle 41">
              <a:extLst>
                <a:ext uri="{FF2B5EF4-FFF2-40B4-BE49-F238E27FC236}">
                  <a16:creationId xmlns:a16="http://schemas.microsoft.com/office/drawing/2014/main" id="{1B30B923-AEF5-6C1E-F73B-BA35FEC93418}"/>
                </a:ext>
              </a:extLst>
            </p:cNvPr>
            <p:cNvSpPr/>
            <p:nvPr/>
          </p:nvSpPr>
          <p:spPr>
            <a:xfrm>
              <a:off x="7111614" y="5801477"/>
              <a:ext cx="1568455" cy="123111"/>
            </a:xfrm>
            <a:prstGeom prst="rect">
              <a:avLst/>
            </a:prstGeom>
            <a:solidFill>
              <a:srgbClr val="FCFBFA"/>
            </a:solidFill>
          </p:spPr>
          <p:txBody>
            <a:bodyPr wrap="square" lIns="27432" tIns="0" rIns="27432" bIns="0">
              <a:spAutoFit/>
            </a:bodyPr>
            <a:lstStyle/>
            <a:p>
              <a:pPr algn="ctr"/>
              <a:r>
                <a:rPr lang="en-US" sz="800" dirty="0">
                  <a:solidFill>
                    <a:srgbClr val="312D2A"/>
                  </a:solidFill>
                  <a:ea typeface="Open Sans" panose="020B0606030504020204" pitchFamily="34" charset="0"/>
                  <a:cs typeface="Open Sans" panose="020B0606030504020204" pitchFamily="34" charset="0"/>
                </a:rPr>
                <a:t>Site-to-Site VPN or FastConnect</a:t>
              </a:r>
            </a:p>
          </p:txBody>
        </p:sp>
      </p:grpSp>
      <p:sp>
        <p:nvSpPr>
          <p:cNvPr id="43" name="TextBox 42">
            <a:extLst>
              <a:ext uri="{FF2B5EF4-FFF2-40B4-BE49-F238E27FC236}">
                <a16:creationId xmlns:a16="http://schemas.microsoft.com/office/drawing/2014/main" id="{CFD6A796-74CB-84D3-A977-58581EA3C5E3}"/>
              </a:ext>
            </a:extLst>
          </p:cNvPr>
          <p:cNvSpPr txBox="1"/>
          <p:nvPr/>
        </p:nvSpPr>
        <p:spPr>
          <a:xfrm>
            <a:off x="7395892" y="4476185"/>
            <a:ext cx="935246" cy="230832"/>
          </a:xfrm>
          <a:prstGeom prst="rect">
            <a:avLst/>
          </a:prstGeom>
          <a:noFill/>
        </p:spPr>
        <p:txBody>
          <a:bodyPr wrap="square">
            <a:spAutoFit/>
          </a:bodyPr>
          <a:lstStyle/>
          <a:p>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172.16.0.0/24</a:t>
            </a:r>
            <a:endParaRPr lang="en-US" sz="900" dirty="0"/>
          </a:p>
        </p:txBody>
      </p:sp>
      <p:grpSp>
        <p:nvGrpSpPr>
          <p:cNvPr id="44" name="Group 43">
            <a:extLst>
              <a:ext uri="{FF2B5EF4-FFF2-40B4-BE49-F238E27FC236}">
                <a16:creationId xmlns:a16="http://schemas.microsoft.com/office/drawing/2014/main" id="{F5585089-28A7-4DF8-F4DC-53D66D91F9B8}"/>
              </a:ext>
            </a:extLst>
          </p:cNvPr>
          <p:cNvGrpSpPr/>
          <p:nvPr/>
        </p:nvGrpSpPr>
        <p:grpSpPr>
          <a:xfrm>
            <a:off x="8560802" y="4706368"/>
            <a:ext cx="617320" cy="874754"/>
            <a:chOff x="8440042" y="3848357"/>
            <a:chExt cx="301752" cy="427588"/>
          </a:xfrm>
        </p:grpSpPr>
        <p:sp>
          <p:nvSpPr>
            <p:cNvPr id="45" name="Rectangle 44">
              <a:extLst>
                <a:ext uri="{FF2B5EF4-FFF2-40B4-BE49-F238E27FC236}">
                  <a16:creationId xmlns:a16="http://schemas.microsoft.com/office/drawing/2014/main" id="{9CACDCB6-B654-664E-CDCC-AAF57E6035FA}"/>
                </a:ext>
              </a:extLst>
            </p:cNvPr>
            <p:cNvSpPr/>
            <p:nvPr/>
          </p:nvSpPr>
          <p:spPr>
            <a:xfrm>
              <a:off x="8480139" y="4142062"/>
              <a:ext cx="222715" cy="133883"/>
            </a:xfrm>
            <a:prstGeom prst="rect">
              <a:avLst/>
            </a:prstGeom>
            <a:noFill/>
            <a:effectLst>
              <a:softEdge rad="6350"/>
            </a:effectLst>
          </p:spPr>
          <p:txBody>
            <a:bodyPr wrap="square" lIns="0" tIns="18288" rIns="0" bIns="0">
              <a:spAutoFit/>
            </a:bodyPr>
            <a:lstStyle/>
            <a:p>
              <a:pPr algn="ctr">
                <a:lnSpc>
                  <a:spcPts val="850"/>
                </a:lnSpc>
              </a:pPr>
              <a:r>
                <a:rPr lang="en-US" sz="800" dirty="0">
                  <a:solidFill>
                    <a:schemeClr val="tx2"/>
                  </a:solidFill>
                  <a:ea typeface="Open Sans" panose="020B0606030504020204" pitchFamily="34" charset="0"/>
                  <a:cs typeface="Open Sans" panose="020B0606030504020204" pitchFamily="34" charset="0"/>
                </a:rPr>
                <a:t>CPE</a:t>
              </a:r>
            </a:p>
          </p:txBody>
        </p:sp>
        <p:pic>
          <p:nvPicPr>
            <p:cNvPr id="46" name="Picture 45">
              <a:extLst>
                <a:ext uri="{FF2B5EF4-FFF2-40B4-BE49-F238E27FC236}">
                  <a16:creationId xmlns:a16="http://schemas.microsoft.com/office/drawing/2014/main" id="{767EC308-2DF6-DE1D-07F2-14832B7CBA1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40042" y="3848357"/>
              <a:ext cx="301752" cy="301752"/>
            </a:xfrm>
            <a:prstGeom prst="rect">
              <a:avLst/>
            </a:prstGeom>
          </p:spPr>
        </p:pic>
      </p:grpSp>
    </p:spTree>
    <p:extLst>
      <p:ext uri="{BB962C8B-B14F-4D97-AF65-F5344CB8AC3E}">
        <p14:creationId xmlns:p14="http://schemas.microsoft.com/office/powerpoint/2010/main" val="58522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89508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Case Study 4: </a:t>
            </a:r>
            <a:r>
              <a:rPr lang="en-US" dirty="0">
                <a:solidFill>
                  <a:srgbClr val="594564"/>
                </a:solidFill>
                <a:latin typeface="Oracle Sans" panose="020B0503020204020204" pitchFamily="34" charset="0"/>
                <a:cs typeface="Oracle Sans" panose="020B0503020204020204" pitchFamily="34" charset="0"/>
              </a:rPr>
              <a:t>Multi-Region Communication</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131</a:t>
            </a:fld>
            <a:endParaRPr lang="en-US" dirty="0"/>
          </a:p>
        </p:txBody>
      </p:sp>
      <p:sp>
        <p:nvSpPr>
          <p:cNvPr id="4" name="Content Placeholder 2">
            <a:extLst>
              <a:ext uri="{FF2B5EF4-FFF2-40B4-BE49-F238E27FC236}">
                <a16:creationId xmlns:a16="http://schemas.microsoft.com/office/drawing/2014/main" id="{CD2C1E36-D172-59C7-A75F-7096061AE88A}"/>
              </a:ext>
            </a:extLst>
          </p:cNvPr>
          <p:cNvSpPr txBox="1">
            <a:spLocks/>
          </p:cNvSpPr>
          <p:nvPr/>
        </p:nvSpPr>
        <p:spPr>
          <a:xfrm>
            <a:off x="13350" y="3039293"/>
            <a:ext cx="5919753" cy="2229144"/>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lvl="1" indent="0">
              <a:buNone/>
            </a:pPr>
            <a:r>
              <a:rPr lang="en-US" sz="1600" b="1" dirty="0"/>
              <a:t>Scenario C: </a:t>
            </a:r>
            <a:r>
              <a:rPr lang="en-US" sz="1600" dirty="0"/>
              <a:t>Multiple Region with Multiple CPEs Redundancy</a:t>
            </a:r>
          </a:p>
          <a:p>
            <a:pPr marL="833438" lvl="2" indent="-285750"/>
            <a:r>
              <a:rPr lang="en-US" sz="1400" dirty="0">
                <a:latin typeface="+mn-lt"/>
              </a:rPr>
              <a:t>Two FastConnect in HA to both regions.</a:t>
            </a:r>
          </a:p>
          <a:p>
            <a:pPr marL="833438" lvl="2" indent="-285750"/>
            <a:r>
              <a:rPr lang="en-US" sz="1400" dirty="0">
                <a:latin typeface="+mn-lt"/>
              </a:rPr>
              <a:t>Uses the OCI private backbone in HA.</a:t>
            </a:r>
          </a:p>
          <a:p>
            <a:pPr marL="833438" lvl="2" indent="-285750"/>
            <a:r>
              <a:rPr lang="en-US" sz="1400" dirty="0">
                <a:latin typeface="+mn-lt"/>
              </a:rPr>
              <a:t>Use BGP attributes like local preference and AS PATH prepending to influence egress/ingress routing.</a:t>
            </a:r>
          </a:p>
          <a:p>
            <a:pPr marL="833438" lvl="2" indent="-285750"/>
            <a:r>
              <a:rPr lang="en-US" sz="1400" dirty="0">
                <a:latin typeface="+mn-lt"/>
              </a:rPr>
              <a:t>Configure DRG routing to advertised routes for RPC to On-premises Sites.</a:t>
            </a:r>
          </a:p>
        </p:txBody>
      </p:sp>
      <p:sp>
        <p:nvSpPr>
          <p:cNvPr id="5" name="Rectangle: Rounded Corners 22">
            <a:extLst>
              <a:ext uri="{FF2B5EF4-FFF2-40B4-BE49-F238E27FC236}">
                <a16:creationId xmlns:a16="http://schemas.microsoft.com/office/drawing/2014/main" id="{1CEC5E92-7AD3-B079-6A15-EB815FEB2441}"/>
              </a:ext>
            </a:extLst>
          </p:cNvPr>
          <p:cNvSpPr/>
          <p:nvPr/>
        </p:nvSpPr>
        <p:spPr>
          <a:xfrm>
            <a:off x="5995916" y="1142774"/>
            <a:ext cx="2812569" cy="1823392"/>
          </a:xfrm>
          <a:prstGeom prst="roundRect">
            <a:avLst>
              <a:gd name="adj" fmla="val 563"/>
            </a:avLst>
          </a:prstGeom>
          <a:solidFill>
            <a:srgbClr val="F5F4F2"/>
          </a:solidFill>
          <a:ln w="12700">
            <a:solidFill>
              <a:srgbClr val="9E9892"/>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algn="ctr"/>
            <a:r>
              <a:rPr lang="en-GB" sz="900" b="1" dirty="0">
                <a:solidFill>
                  <a:schemeClr val="tx1"/>
                </a:solidFill>
                <a:latin typeface="Oracle Sans" panose="020B0503020204020204" pitchFamily="34" charset="0"/>
                <a:ea typeface="Calibri" charset="0"/>
                <a:cs typeface="Oracle Sans" panose="020B0503020204020204" pitchFamily="34" charset="0"/>
              </a:rPr>
              <a:t>DRCC 1</a:t>
            </a:r>
          </a:p>
        </p:txBody>
      </p:sp>
      <p:sp>
        <p:nvSpPr>
          <p:cNvPr id="7" name="Rectangle 6">
            <a:extLst>
              <a:ext uri="{FF2B5EF4-FFF2-40B4-BE49-F238E27FC236}">
                <a16:creationId xmlns:a16="http://schemas.microsoft.com/office/drawing/2014/main" id="{DC1004E4-BE6A-8161-39F6-EDF9FF01C23B}"/>
              </a:ext>
            </a:extLst>
          </p:cNvPr>
          <p:cNvSpPr/>
          <p:nvPr/>
        </p:nvSpPr>
        <p:spPr>
          <a:xfrm>
            <a:off x="6226640" y="1409729"/>
            <a:ext cx="2337402" cy="1004175"/>
          </a:xfrm>
          <a:prstGeom prst="rect">
            <a:avLst/>
          </a:prstGeom>
          <a:noFill/>
          <a:ln w="12700" cmpd="sng">
            <a:solidFill>
              <a:srgbClr val="BB501C"/>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nSpc>
                <a:spcPct val="90000"/>
              </a:lnSpc>
            </a:pPr>
            <a:r>
              <a:rPr lang="en-US" sz="900" b="1" dirty="0">
                <a:solidFill>
                  <a:srgbClr val="BB501C"/>
                </a:solidFill>
                <a:latin typeface="Open Sans" panose="020B0606030504020204" pitchFamily="34" charset="0"/>
                <a:ea typeface="Open Sans" panose="020B0606030504020204" pitchFamily="34" charset="0"/>
                <a:cs typeface="Open Sans" panose="020B0606030504020204" pitchFamily="34" charset="0"/>
              </a:rPr>
              <a:t>VCN</a:t>
            </a:r>
          </a:p>
          <a:p>
            <a:pPr>
              <a:lnSpc>
                <a:spcPct val="90000"/>
              </a:lnSpc>
            </a:pPr>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10.0.0.0/24</a:t>
            </a:r>
          </a:p>
        </p:txBody>
      </p:sp>
      <p:pic>
        <p:nvPicPr>
          <p:cNvPr id="8" name="Graphic 46">
            <a:extLst>
              <a:ext uri="{FF2B5EF4-FFF2-40B4-BE49-F238E27FC236}">
                <a16:creationId xmlns:a16="http://schemas.microsoft.com/office/drawing/2014/main" id="{DEA3F1F8-334F-24BC-C2F8-2C199D6CC0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24780" y="1281255"/>
            <a:ext cx="281939" cy="269123"/>
          </a:xfrm>
          <a:prstGeom prst="rect">
            <a:avLst/>
          </a:prstGeom>
        </p:spPr>
      </p:pic>
      <p:sp>
        <p:nvSpPr>
          <p:cNvPr id="9" name="Rectangle: Rounded Corners 49">
            <a:extLst>
              <a:ext uri="{FF2B5EF4-FFF2-40B4-BE49-F238E27FC236}">
                <a16:creationId xmlns:a16="http://schemas.microsoft.com/office/drawing/2014/main" id="{BF52C8EC-5D88-2FFB-B451-11F1CBBAB88C}"/>
              </a:ext>
            </a:extLst>
          </p:cNvPr>
          <p:cNvSpPr/>
          <p:nvPr/>
        </p:nvSpPr>
        <p:spPr>
          <a:xfrm>
            <a:off x="9307986" y="1177479"/>
            <a:ext cx="2812569" cy="1823392"/>
          </a:xfrm>
          <a:prstGeom prst="roundRect">
            <a:avLst>
              <a:gd name="adj" fmla="val 563"/>
            </a:avLst>
          </a:prstGeom>
          <a:solidFill>
            <a:srgbClr val="F5F4F2"/>
          </a:solidFill>
          <a:ln w="12700">
            <a:solidFill>
              <a:srgbClr val="9E9892"/>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algn="ctr"/>
            <a:r>
              <a:rPr lang="en-GB" sz="900" b="1" dirty="0">
                <a:solidFill>
                  <a:schemeClr val="tx1"/>
                </a:solidFill>
                <a:latin typeface="Oracle Sans" panose="020B0503020204020204" pitchFamily="34" charset="0"/>
                <a:ea typeface="Calibri" charset="0"/>
                <a:cs typeface="Oracle Sans" panose="020B0503020204020204" pitchFamily="34" charset="0"/>
              </a:rPr>
              <a:t>DRCC 2</a:t>
            </a:r>
          </a:p>
        </p:txBody>
      </p:sp>
      <p:grpSp>
        <p:nvGrpSpPr>
          <p:cNvPr id="10" name="Group 9">
            <a:extLst>
              <a:ext uri="{FF2B5EF4-FFF2-40B4-BE49-F238E27FC236}">
                <a16:creationId xmlns:a16="http://schemas.microsoft.com/office/drawing/2014/main" id="{439C3F79-DB22-C4A2-CB03-DCC14D3D2A6E}"/>
              </a:ext>
            </a:extLst>
          </p:cNvPr>
          <p:cNvGrpSpPr/>
          <p:nvPr/>
        </p:nvGrpSpPr>
        <p:grpSpPr>
          <a:xfrm>
            <a:off x="7662908" y="2479902"/>
            <a:ext cx="2783344" cy="228600"/>
            <a:chOff x="5326828" y="2194712"/>
            <a:chExt cx="2783344" cy="228600"/>
          </a:xfrm>
        </p:grpSpPr>
        <p:cxnSp>
          <p:nvCxnSpPr>
            <p:cNvPr id="11" name="Straight Arrow Connector 10">
              <a:extLst>
                <a:ext uri="{FF2B5EF4-FFF2-40B4-BE49-F238E27FC236}">
                  <a16:creationId xmlns:a16="http://schemas.microsoft.com/office/drawing/2014/main" id="{2B5C6739-580F-3658-7020-116826541259}"/>
                </a:ext>
              </a:extLst>
            </p:cNvPr>
            <p:cNvCxnSpPr>
              <a:cxnSpLocks/>
            </p:cNvCxnSpPr>
            <p:nvPr/>
          </p:nvCxnSpPr>
          <p:spPr bwMode="auto">
            <a:xfrm>
              <a:off x="5326828" y="2307022"/>
              <a:ext cx="2783344" cy="0"/>
            </a:xfrm>
            <a:prstGeom prst="straightConnector1">
              <a:avLst/>
            </a:prstGeom>
            <a:solidFill>
              <a:srgbClr val="00B8FF"/>
            </a:solidFill>
            <a:ln w="12700" cap="flat" cmpd="sng" algn="ctr">
              <a:solidFill>
                <a:srgbClr val="312D2A"/>
              </a:solidFill>
              <a:prstDash val="solid"/>
              <a:round/>
              <a:headEnd type="arrow" w="med" len="sm"/>
              <a:tailEnd type="arrow" w="med"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12" name="Group 11">
              <a:extLst>
                <a:ext uri="{FF2B5EF4-FFF2-40B4-BE49-F238E27FC236}">
                  <a16:creationId xmlns:a16="http://schemas.microsoft.com/office/drawing/2014/main" id="{FC742D10-B30D-07F8-54EE-21A8359C30E8}"/>
                </a:ext>
              </a:extLst>
            </p:cNvPr>
            <p:cNvGrpSpPr/>
            <p:nvPr/>
          </p:nvGrpSpPr>
          <p:grpSpPr>
            <a:xfrm>
              <a:off x="5604611" y="2194712"/>
              <a:ext cx="1067375" cy="228600"/>
              <a:chOff x="5452925" y="2346580"/>
              <a:chExt cx="1067375" cy="228600"/>
            </a:xfrm>
          </p:grpSpPr>
          <p:sp>
            <p:nvSpPr>
              <p:cNvPr id="14" name="Rectangle 13">
                <a:extLst>
                  <a:ext uri="{FF2B5EF4-FFF2-40B4-BE49-F238E27FC236}">
                    <a16:creationId xmlns:a16="http://schemas.microsoft.com/office/drawing/2014/main" id="{78CB466C-762F-846B-4E92-C21D9FFBFEE2}"/>
                  </a:ext>
                </a:extLst>
              </p:cNvPr>
              <p:cNvSpPr/>
              <p:nvPr/>
            </p:nvSpPr>
            <p:spPr>
              <a:xfrm>
                <a:off x="5452925" y="2401337"/>
                <a:ext cx="1067375" cy="123111"/>
              </a:xfrm>
              <a:prstGeom prst="rect">
                <a:avLst/>
              </a:prstGeom>
              <a:solidFill>
                <a:srgbClr val="FCFBFA"/>
              </a:solidFill>
            </p:spPr>
            <p:txBody>
              <a:bodyPr wrap="square" lIns="27432" tIns="0" rIns="27432" bIns="0">
                <a:spAutoFit/>
              </a:bodyPr>
              <a:lstStyle/>
              <a:p>
                <a:pPr algn="r"/>
                <a:r>
                  <a:rPr lang="en-US" sz="800" dirty="0">
                    <a:solidFill>
                      <a:srgbClr val="312D2A"/>
                    </a:solidFill>
                    <a:ea typeface="Open Sans" panose="020B0606030504020204" pitchFamily="34" charset="0"/>
                    <a:cs typeface="Open Sans" panose="020B0606030504020204" pitchFamily="34" charset="0"/>
                  </a:rPr>
                  <a:t>Remote Peering</a:t>
                </a:r>
              </a:p>
            </p:txBody>
          </p:sp>
          <p:pic>
            <p:nvPicPr>
              <p:cNvPr id="15" name="Picture 14">
                <a:extLst>
                  <a:ext uri="{FF2B5EF4-FFF2-40B4-BE49-F238E27FC236}">
                    <a16:creationId xmlns:a16="http://schemas.microsoft.com/office/drawing/2014/main" id="{B569E6A7-CFF1-C447-2AE0-40617BA098F5}"/>
                  </a:ext>
                </a:extLst>
              </p:cNvPr>
              <p:cNvPicPr>
                <a:picLocks noChangeAspect="1"/>
              </p:cNvPicPr>
              <p:nvPr/>
            </p:nvPicPr>
            <p:blipFill>
              <a:blip r:embed="rId7"/>
              <a:stretch>
                <a:fillRect/>
              </a:stretch>
            </p:blipFill>
            <p:spPr>
              <a:xfrm>
                <a:off x="5458955" y="2346580"/>
                <a:ext cx="300789" cy="228600"/>
              </a:xfrm>
              <a:prstGeom prst="rect">
                <a:avLst/>
              </a:prstGeom>
            </p:spPr>
          </p:pic>
        </p:grpSp>
      </p:grpSp>
      <p:sp>
        <p:nvSpPr>
          <p:cNvPr id="16" name="Rectangle: Rounded Corners 55">
            <a:extLst>
              <a:ext uri="{FF2B5EF4-FFF2-40B4-BE49-F238E27FC236}">
                <a16:creationId xmlns:a16="http://schemas.microsoft.com/office/drawing/2014/main" id="{25C6DCDC-5AFB-2BF5-A152-98E83883CB46}"/>
              </a:ext>
            </a:extLst>
          </p:cNvPr>
          <p:cNvSpPr/>
          <p:nvPr/>
        </p:nvSpPr>
        <p:spPr>
          <a:xfrm>
            <a:off x="6044970" y="4728286"/>
            <a:ext cx="2812569" cy="1483588"/>
          </a:xfrm>
          <a:prstGeom prst="roundRect">
            <a:avLst>
              <a:gd name="adj" fmla="val 563"/>
            </a:avLst>
          </a:prstGeom>
          <a:solidFill>
            <a:srgbClr val="F5F4F2"/>
          </a:solidFill>
          <a:ln w="12700">
            <a:solidFill>
              <a:srgbClr val="9E9892"/>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r>
              <a:rPr lang="en-GB" sz="900" b="1" dirty="0">
                <a:solidFill>
                  <a:schemeClr val="tx1"/>
                </a:solidFill>
                <a:latin typeface="Oracle Sans" panose="020B0503020204020204" pitchFamily="34" charset="0"/>
                <a:ea typeface="Calibri" charset="0"/>
                <a:cs typeface="Oracle Sans" panose="020B0503020204020204" pitchFamily="34" charset="0"/>
              </a:rPr>
              <a:t>On-Premises Site 1</a:t>
            </a:r>
          </a:p>
        </p:txBody>
      </p:sp>
      <p:sp>
        <p:nvSpPr>
          <p:cNvPr id="17" name="TextBox 16">
            <a:extLst>
              <a:ext uri="{FF2B5EF4-FFF2-40B4-BE49-F238E27FC236}">
                <a16:creationId xmlns:a16="http://schemas.microsoft.com/office/drawing/2014/main" id="{29CA4B4D-5825-EE30-FD2B-1AB355675561}"/>
              </a:ext>
            </a:extLst>
          </p:cNvPr>
          <p:cNvSpPr txBox="1"/>
          <p:nvPr/>
        </p:nvSpPr>
        <p:spPr>
          <a:xfrm>
            <a:off x="5995720" y="4765307"/>
            <a:ext cx="1138461" cy="230832"/>
          </a:xfrm>
          <a:prstGeom prst="rect">
            <a:avLst/>
          </a:prstGeom>
          <a:noFill/>
        </p:spPr>
        <p:txBody>
          <a:bodyPr wrap="square">
            <a:spAutoFit/>
          </a:bodyPr>
          <a:lstStyle/>
          <a:p>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172.16.10.0/24</a:t>
            </a:r>
            <a:endParaRPr lang="en-US" sz="900" dirty="0"/>
          </a:p>
        </p:txBody>
      </p:sp>
      <p:sp>
        <p:nvSpPr>
          <p:cNvPr id="18" name="Rectangle: Rounded Corners 57">
            <a:extLst>
              <a:ext uri="{FF2B5EF4-FFF2-40B4-BE49-F238E27FC236}">
                <a16:creationId xmlns:a16="http://schemas.microsoft.com/office/drawing/2014/main" id="{7E669AD5-4881-1B00-04F1-81C14845D394}"/>
              </a:ext>
            </a:extLst>
          </p:cNvPr>
          <p:cNvSpPr/>
          <p:nvPr/>
        </p:nvSpPr>
        <p:spPr>
          <a:xfrm>
            <a:off x="9366080" y="4726782"/>
            <a:ext cx="2812569" cy="1483588"/>
          </a:xfrm>
          <a:prstGeom prst="roundRect">
            <a:avLst>
              <a:gd name="adj" fmla="val 563"/>
            </a:avLst>
          </a:prstGeom>
          <a:solidFill>
            <a:srgbClr val="F5F4F2"/>
          </a:solidFill>
          <a:ln w="12700">
            <a:solidFill>
              <a:srgbClr val="9E9892"/>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endParaRPr lang="en-GB" sz="900" b="1" dirty="0">
              <a:solidFill>
                <a:schemeClr val="tx1"/>
              </a:solidFill>
              <a:latin typeface="Oracle Sans" panose="020B0503020204020204" pitchFamily="34" charset="0"/>
              <a:ea typeface="Calibri" charset="0"/>
              <a:cs typeface="Oracle Sans" panose="020B0503020204020204" pitchFamily="34" charset="0"/>
            </a:endParaRPr>
          </a:p>
          <a:p>
            <a:pPr algn="ctr"/>
            <a:r>
              <a:rPr lang="en-GB" sz="900" b="1" dirty="0">
                <a:solidFill>
                  <a:schemeClr val="tx1"/>
                </a:solidFill>
                <a:latin typeface="Oracle Sans" panose="020B0503020204020204" pitchFamily="34" charset="0"/>
                <a:ea typeface="Calibri" charset="0"/>
                <a:cs typeface="Oracle Sans" panose="020B0503020204020204" pitchFamily="34" charset="0"/>
              </a:rPr>
              <a:t>On-Premises Site 2</a:t>
            </a:r>
          </a:p>
        </p:txBody>
      </p:sp>
      <p:sp>
        <p:nvSpPr>
          <p:cNvPr id="19" name="TextBox 18">
            <a:extLst>
              <a:ext uri="{FF2B5EF4-FFF2-40B4-BE49-F238E27FC236}">
                <a16:creationId xmlns:a16="http://schemas.microsoft.com/office/drawing/2014/main" id="{0BC627A5-0617-FA9C-6FCC-C2AD6D5BA7AB}"/>
              </a:ext>
            </a:extLst>
          </p:cNvPr>
          <p:cNvSpPr txBox="1"/>
          <p:nvPr/>
        </p:nvSpPr>
        <p:spPr>
          <a:xfrm>
            <a:off x="9316831" y="4763803"/>
            <a:ext cx="1057904" cy="230832"/>
          </a:xfrm>
          <a:prstGeom prst="rect">
            <a:avLst/>
          </a:prstGeom>
          <a:noFill/>
        </p:spPr>
        <p:txBody>
          <a:bodyPr wrap="square">
            <a:spAutoFit/>
          </a:bodyPr>
          <a:lstStyle/>
          <a:p>
            <a:r>
              <a:rPr lang="en-US" sz="900" dirty="0">
                <a:solidFill>
                  <a:schemeClr val="tx1"/>
                </a:solidFill>
                <a:latin typeface="Open Sans" panose="020B0606030504020204" pitchFamily="34" charset="0"/>
                <a:ea typeface="Open Sans" panose="020B0606030504020204" pitchFamily="34" charset="0"/>
                <a:cs typeface="Open Sans" panose="020B0606030504020204" pitchFamily="34" charset="0"/>
              </a:rPr>
              <a:t>172.16.20.0/24</a:t>
            </a:r>
            <a:endParaRPr lang="en-US" sz="900" dirty="0"/>
          </a:p>
        </p:txBody>
      </p:sp>
      <p:grpSp>
        <p:nvGrpSpPr>
          <p:cNvPr id="20" name="Group 19">
            <a:extLst>
              <a:ext uri="{FF2B5EF4-FFF2-40B4-BE49-F238E27FC236}">
                <a16:creationId xmlns:a16="http://schemas.microsoft.com/office/drawing/2014/main" id="{8FF48ED1-2D6A-69DD-FE6B-DC9FB14197B3}"/>
              </a:ext>
            </a:extLst>
          </p:cNvPr>
          <p:cNvGrpSpPr/>
          <p:nvPr/>
        </p:nvGrpSpPr>
        <p:grpSpPr>
          <a:xfrm rot="16200000">
            <a:off x="9685087" y="3809632"/>
            <a:ext cx="2082965" cy="123111"/>
            <a:chOff x="6934488" y="5821892"/>
            <a:chExt cx="1924007" cy="74784"/>
          </a:xfrm>
        </p:grpSpPr>
        <p:cxnSp>
          <p:nvCxnSpPr>
            <p:cNvPr id="21" name="Straight Arrow Connector 20">
              <a:extLst>
                <a:ext uri="{FF2B5EF4-FFF2-40B4-BE49-F238E27FC236}">
                  <a16:creationId xmlns:a16="http://schemas.microsoft.com/office/drawing/2014/main" id="{452E6559-F73D-8A80-B948-C731EC264027}"/>
                </a:ext>
              </a:extLst>
            </p:cNvPr>
            <p:cNvCxnSpPr/>
            <p:nvPr/>
          </p:nvCxnSpPr>
          <p:spPr bwMode="auto">
            <a:xfrm flipV="1">
              <a:off x="6934488" y="5868026"/>
              <a:ext cx="1924007" cy="1234"/>
            </a:xfrm>
            <a:prstGeom prst="straightConnector1">
              <a:avLst/>
            </a:prstGeom>
            <a:solidFill>
              <a:srgbClr val="00B8FF"/>
            </a:solidFill>
            <a:ln w="12700" cap="flat" cmpd="sng" algn="ctr">
              <a:solidFill>
                <a:srgbClr val="312D2A"/>
              </a:solidFill>
              <a:prstDash val="solid"/>
              <a:round/>
              <a:headEnd type="arrow" w="med" len="sm"/>
              <a:tailEnd type="arrow" w="med"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 name="Rectangle 21">
              <a:extLst>
                <a:ext uri="{FF2B5EF4-FFF2-40B4-BE49-F238E27FC236}">
                  <a16:creationId xmlns:a16="http://schemas.microsoft.com/office/drawing/2014/main" id="{1D5784FE-55F1-55D7-2696-CD5E66A2AFAD}"/>
                </a:ext>
              </a:extLst>
            </p:cNvPr>
            <p:cNvSpPr/>
            <p:nvPr/>
          </p:nvSpPr>
          <p:spPr>
            <a:xfrm>
              <a:off x="7348710" y="5821892"/>
              <a:ext cx="1075493" cy="74784"/>
            </a:xfrm>
            <a:prstGeom prst="rect">
              <a:avLst/>
            </a:prstGeom>
            <a:solidFill>
              <a:srgbClr val="FCFBFA"/>
            </a:solidFill>
          </p:spPr>
          <p:txBody>
            <a:bodyPr wrap="square" lIns="27432" tIns="0" rIns="27432" bIns="0">
              <a:spAutoFit/>
            </a:bodyPr>
            <a:lstStyle/>
            <a:p>
              <a:pPr algn="ctr"/>
              <a:r>
                <a:rPr lang="en-US" sz="800" dirty="0">
                  <a:solidFill>
                    <a:srgbClr val="FF0000"/>
                  </a:solidFill>
                  <a:ea typeface="Open Sans" panose="020B0606030504020204" pitchFamily="34" charset="0"/>
                  <a:cs typeface="Open Sans" panose="020B0606030504020204" pitchFamily="34" charset="0"/>
                </a:rPr>
                <a:t>Two FastConnect in HA</a:t>
              </a:r>
            </a:p>
          </p:txBody>
        </p:sp>
      </p:grpSp>
      <p:grpSp>
        <p:nvGrpSpPr>
          <p:cNvPr id="23" name="Group 22">
            <a:extLst>
              <a:ext uri="{FF2B5EF4-FFF2-40B4-BE49-F238E27FC236}">
                <a16:creationId xmlns:a16="http://schemas.microsoft.com/office/drawing/2014/main" id="{08831948-EC7E-7AA3-AAE0-6F966E9F1AC7}"/>
              </a:ext>
            </a:extLst>
          </p:cNvPr>
          <p:cNvGrpSpPr/>
          <p:nvPr/>
        </p:nvGrpSpPr>
        <p:grpSpPr>
          <a:xfrm>
            <a:off x="7079147" y="4986444"/>
            <a:ext cx="617320" cy="874754"/>
            <a:chOff x="8440042" y="3848357"/>
            <a:chExt cx="301752" cy="427588"/>
          </a:xfrm>
        </p:grpSpPr>
        <p:sp>
          <p:nvSpPr>
            <p:cNvPr id="24" name="Rectangle 23">
              <a:extLst>
                <a:ext uri="{FF2B5EF4-FFF2-40B4-BE49-F238E27FC236}">
                  <a16:creationId xmlns:a16="http://schemas.microsoft.com/office/drawing/2014/main" id="{A0C4D750-2D87-3959-88CC-71BE5F2D8D11}"/>
                </a:ext>
              </a:extLst>
            </p:cNvPr>
            <p:cNvSpPr/>
            <p:nvPr/>
          </p:nvSpPr>
          <p:spPr>
            <a:xfrm>
              <a:off x="8480139" y="4142062"/>
              <a:ext cx="222715" cy="133883"/>
            </a:xfrm>
            <a:prstGeom prst="rect">
              <a:avLst/>
            </a:prstGeom>
            <a:noFill/>
            <a:effectLst>
              <a:softEdge rad="6350"/>
            </a:effectLst>
          </p:spPr>
          <p:txBody>
            <a:bodyPr wrap="square" lIns="0" tIns="18288" rIns="0" bIns="0">
              <a:spAutoFit/>
            </a:bodyPr>
            <a:lstStyle/>
            <a:p>
              <a:pPr algn="ctr">
                <a:lnSpc>
                  <a:spcPts val="850"/>
                </a:lnSpc>
              </a:pPr>
              <a:r>
                <a:rPr lang="en-US" sz="800" dirty="0">
                  <a:solidFill>
                    <a:schemeClr val="tx2"/>
                  </a:solidFill>
                  <a:ea typeface="Open Sans" panose="020B0606030504020204" pitchFamily="34" charset="0"/>
                  <a:cs typeface="Open Sans" panose="020B0606030504020204" pitchFamily="34" charset="0"/>
                </a:rPr>
                <a:t>CPE</a:t>
              </a:r>
            </a:p>
          </p:txBody>
        </p:sp>
        <p:pic>
          <p:nvPicPr>
            <p:cNvPr id="25" name="Picture 24">
              <a:extLst>
                <a:ext uri="{FF2B5EF4-FFF2-40B4-BE49-F238E27FC236}">
                  <a16:creationId xmlns:a16="http://schemas.microsoft.com/office/drawing/2014/main" id="{65767582-3A93-65C7-78E4-7D26E14A8CB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40042" y="3848357"/>
              <a:ext cx="301752" cy="301752"/>
            </a:xfrm>
            <a:prstGeom prst="rect">
              <a:avLst/>
            </a:prstGeom>
          </p:spPr>
        </p:pic>
      </p:grpSp>
      <p:grpSp>
        <p:nvGrpSpPr>
          <p:cNvPr id="26" name="Group 25">
            <a:extLst>
              <a:ext uri="{FF2B5EF4-FFF2-40B4-BE49-F238E27FC236}">
                <a16:creationId xmlns:a16="http://schemas.microsoft.com/office/drawing/2014/main" id="{CEFF4696-D7F5-AD93-9257-BC8FE7F5515B}"/>
              </a:ext>
            </a:extLst>
          </p:cNvPr>
          <p:cNvGrpSpPr/>
          <p:nvPr/>
        </p:nvGrpSpPr>
        <p:grpSpPr>
          <a:xfrm>
            <a:off x="10436473" y="4984939"/>
            <a:ext cx="617320" cy="874754"/>
            <a:chOff x="8440042" y="3848357"/>
            <a:chExt cx="301752" cy="427588"/>
          </a:xfrm>
        </p:grpSpPr>
        <p:sp>
          <p:nvSpPr>
            <p:cNvPr id="27" name="Rectangle 26">
              <a:extLst>
                <a:ext uri="{FF2B5EF4-FFF2-40B4-BE49-F238E27FC236}">
                  <a16:creationId xmlns:a16="http://schemas.microsoft.com/office/drawing/2014/main" id="{F0A7AC8C-1AEF-EB10-474A-B6B27D3BD53F}"/>
                </a:ext>
              </a:extLst>
            </p:cNvPr>
            <p:cNvSpPr/>
            <p:nvPr/>
          </p:nvSpPr>
          <p:spPr>
            <a:xfrm>
              <a:off x="8480139" y="4142062"/>
              <a:ext cx="222715" cy="133883"/>
            </a:xfrm>
            <a:prstGeom prst="rect">
              <a:avLst/>
            </a:prstGeom>
            <a:noFill/>
            <a:effectLst>
              <a:softEdge rad="6350"/>
            </a:effectLst>
          </p:spPr>
          <p:txBody>
            <a:bodyPr wrap="square" lIns="0" tIns="18288" rIns="0" bIns="0">
              <a:spAutoFit/>
            </a:bodyPr>
            <a:lstStyle/>
            <a:p>
              <a:pPr algn="ctr">
                <a:lnSpc>
                  <a:spcPts val="850"/>
                </a:lnSpc>
              </a:pPr>
              <a:r>
                <a:rPr lang="en-US" sz="800" dirty="0">
                  <a:solidFill>
                    <a:schemeClr val="tx2"/>
                  </a:solidFill>
                  <a:ea typeface="Open Sans" panose="020B0606030504020204" pitchFamily="34" charset="0"/>
                  <a:cs typeface="Open Sans" panose="020B0606030504020204" pitchFamily="34" charset="0"/>
                </a:rPr>
                <a:t>CPE</a:t>
              </a:r>
            </a:p>
          </p:txBody>
        </p:sp>
        <p:pic>
          <p:nvPicPr>
            <p:cNvPr id="28" name="Picture 27">
              <a:extLst>
                <a:ext uri="{FF2B5EF4-FFF2-40B4-BE49-F238E27FC236}">
                  <a16:creationId xmlns:a16="http://schemas.microsoft.com/office/drawing/2014/main" id="{C7B99ABA-A764-29FC-2583-0D49D23BCE2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40042" y="3848357"/>
              <a:ext cx="301752" cy="301752"/>
            </a:xfrm>
            <a:prstGeom prst="rect">
              <a:avLst/>
            </a:prstGeom>
          </p:spPr>
        </p:pic>
      </p:grpSp>
      <p:cxnSp>
        <p:nvCxnSpPr>
          <p:cNvPr id="29" name="Straight Arrow Connector 28">
            <a:extLst>
              <a:ext uri="{FF2B5EF4-FFF2-40B4-BE49-F238E27FC236}">
                <a16:creationId xmlns:a16="http://schemas.microsoft.com/office/drawing/2014/main" id="{BA596466-512C-771C-1039-9F4D411DDB38}"/>
              </a:ext>
            </a:extLst>
          </p:cNvPr>
          <p:cNvCxnSpPr>
            <a:cxnSpLocks/>
          </p:cNvCxnSpPr>
          <p:nvPr/>
        </p:nvCxnSpPr>
        <p:spPr bwMode="auto">
          <a:xfrm>
            <a:off x="7696467" y="5294336"/>
            <a:ext cx="2740006" cy="0"/>
          </a:xfrm>
          <a:prstGeom prst="straightConnector1">
            <a:avLst/>
          </a:prstGeom>
          <a:solidFill>
            <a:srgbClr val="00B8FF"/>
          </a:solidFill>
          <a:ln w="12700" cap="flat" cmpd="sng" algn="ctr">
            <a:solidFill>
              <a:srgbClr val="312D2A"/>
            </a:solidFill>
            <a:prstDash val="solid"/>
            <a:round/>
            <a:headEnd type="arrow" w="med" len="sm"/>
            <a:tailEnd type="arrow" w="med"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0" name="Rectangle 29">
            <a:extLst>
              <a:ext uri="{FF2B5EF4-FFF2-40B4-BE49-F238E27FC236}">
                <a16:creationId xmlns:a16="http://schemas.microsoft.com/office/drawing/2014/main" id="{4966038B-10CF-D12B-2F9D-82BC9B5B3051}"/>
              </a:ext>
            </a:extLst>
          </p:cNvPr>
          <p:cNvSpPr/>
          <p:nvPr/>
        </p:nvSpPr>
        <p:spPr>
          <a:xfrm>
            <a:off x="8564042" y="5226746"/>
            <a:ext cx="875499" cy="123111"/>
          </a:xfrm>
          <a:prstGeom prst="rect">
            <a:avLst/>
          </a:prstGeom>
          <a:solidFill>
            <a:srgbClr val="F5F4F2"/>
          </a:solidFill>
        </p:spPr>
        <p:txBody>
          <a:bodyPr wrap="square" lIns="27432" tIns="0" rIns="27432" bIns="0">
            <a:spAutoFit/>
          </a:bodyPr>
          <a:lstStyle/>
          <a:p>
            <a:pPr algn="ctr"/>
            <a:r>
              <a:rPr lang="en-US" sz="800" dirty="0">
                <a:solidFill>
                  <a:srgbClr val="312D2A"/>
                </a:solidFill>
                <a:ea typeface="Open Sans" panose="020B0606030504020204" pitchFamily="34" charset="0"/>
                <a:cs typeface="Open Sans" panose="020B0606030504020204" pitchFamily="34" charset="0"/>
              </a:rPr>
              <a:t>WAN Connection</a:t>
            </a:r>
          </a:p>
        </p:txBody>
      </p:sp>
      <p:grpSp>
        <p:nvGrpSpPr>
          <p:cNvPr id="31" name="Group 30">
            <a:extLst>
              <a:ext uri="{FF2B5EF4-FFF2-40B4-BE49-F238E27FC236}">
                <a16:creationId xmlns:a16="http://schemas.microsoft.com/office/drawing/2014/main" id="{C432BCAC-B6B8-0934-9437-128CD2DAF313}"/>
              </a:ext>
            </a:extLst>
          </p:cNvPr>
          <p:cNvGrpSpPr/>
          <p:nvPr/>
        </p:nvGrpSpPr>
        <p:grpSpPr>
          <a:xfrm rot="16200000">
            <a:off x="6315681" y="3862447"/>
            <a:ext cx="2082965" cy="123111"/>
            <a:chOff x="6934488" y="5821892"/>
            <a:chExt cx="1924007" cy="74784"/>
          </a:xfrm>
        </p:grpSpPr>
        <p:cxnSp>
          <p:nvCxnSpPr>
            <p:cNvPr id="32" name="Straight Arrow Connector 31">
              <a:extLst>
                <a:ext uri="{FF2B5EF4-FFF2-40B4-BE49-F238E27FC236}">
                  <a16:creationId xmlns:a16="http://schemas.microsoft.com/office/drawing/2014/main" id="{EB82B41D-5093-B121-7E53-A880918614B2}"/>
                </a:ext>
              </a:extLst>
            </p:cNvPr>
            <p:cNvCxnSpPr/>
            <p:nvPr/>
          </p:nvCxnSpPr>
          <p:spPr bwMode="auto">
            <a:xfrm flipV="1">
              <a:off x="6934488" y="5868026"/>
              <a:ext cx="1924007" cy="1234"/>
            </a:xfrm>
            <a:prstGeom prst="straightConnector1">
              <a:avLst/>
            </a:prstGeom>
            <a:solidFill>
              <a:srgbClr val="00B8FF"/>
            </a:solidFill>
            <a:ln w="12700" cap="flat" cmpd="sng" algn="ctr">
              <a:solidFill>
                <a:srgbClr val="312D2A"/>
              </a:solidFill>
              <a:prstDash val="solid"/>
              <a:round/>
              <a:headEnd type="arrow" w="med" len="sm"/>
              <a:tailEnd type="arrow" w="med"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 name="Rectangle 32">
              <a:extLst>
                <a:ext uri="{FF2B5EF4-FFF2-40B4-BE49-F238E27FC236}">
                  <a16:creationId xmlns:a16="http://schemas.microsoft.com/office/drawing/2014/main" id="{E9024F4D-EBED-5B09-ADC2-9CEAC40D6A06}"/>
                </a:ext>
              </a:extLst>
            </p:cNvPr>
            <p:cNvSpPr/>
            <p:nvPr/>
          </p:nvSpPr>
          <p:spPr>
            <a:xfrm>
              <a:off x="7348710" y="5821892"/>
              <a:ext cx="1075493" cy="74784"/>
            </a:xfrm>
            <a:prstGeom prst="rect">
              <a:avLst/>
            </a:prstGeom>
            <a:solidFill>
              <a:srgbClr val="FCFBFA"/>
            </a:solidFill>
          </p:spPr>
          <p:txBody>
            <a:bodyPr wrap="square" lIns="27432" tIns="0" rIns="27432" bIns="0">
              <a:spAutoFit/>
            </a:bodyPr>
            <a:lstStyle/>
            <a:p>
              <a:pPr algn="ctr"/>
              <a:r>
                <a:rPr lang="en-US" sz="800" dirty="0">
                  <a:solidFill>
                    <a:srgbClr val="FF0000"/>
                  </a:solidFill>
                  <a:ea typeface="Open Sans" panose="020B0606030504020204" pitchFamily="34" charset="0"/>
                  <a:cs typeface="Open Sans" panose="020B0606030504020204" pitchFamily="34" charset="0"/>
                </a:rPr>
                <a:t>Two FastConnect in HA</a:t>
              </a:r>
            </a:p>
          </p:txBody>
        </p:sp>
      </p:grpSp>
      <p:grpSp>
        <p:nvGrpSpPr>
          <p:cNvPr id="34" name="Group 33">
            <a:extLst>
              <a:ext uri="{FF2B5EF4-FFF2-40B4-BE49-F238E27FC236}">
                <a16:creationId xmlns:a16="http://schemas.microsoft.com/office/drawing/2014/main" id="{60E348A8-C80D-8FF3-73D0-A5EA471974D5}"/>
              </a:ext>
            </a:extLst>
          </p:cNvPr>
          <p:cNvGrpSpPr/>
          <p:nvPr/>
        </p:nvGrpSpPr>
        <p:grpSpPr>
          <a:xfrm>
            <a:off x="10436473" y="2171242"/>
            <a:ext cx="1037584" cy="696585"/>
            <a:chOff x="8582692" y="2395907"/>
            <a:chExt cx="503095" cy="337754"/>
          </a:xfrm>
        </p:grpSpPr>
        <p:sp>
          <p:nvSpPr>
            <p:cNvPr id="35" name="Rectangle 34">
              <a:extLst>
                <a:ext uri="{FF2B5EF4-FFF2-40B4-BE49-F238E27FC236}">
                  <a16:creationId xmlns:a16="http://schemas.microsoft.com/office/drawing/2014/main" id="{4AB32CC7-D705-F562-7276-8C625F4164D2}"/>
                </a:ext>
              </a:extLst>
            </p:cNvPr>
            <p:cNvSpPr/>
            <p:nvPr/>
          </p:nvSpPr>
          <p:spPr>
            <a:xfrm>
              <a:off x="8801626" y="2529959"/>
              <a:ext cx="284161" cy="203702"/>
            </a:xfrm>
            <a:prstGeom prst="rect">
              <a:avLst/>
            </a:prstGeom>
            <a:solidFill>
              <a:srgbClr val="F5F4F2"/>
            </a:solidFill>
          </p:spPr>
          <p:txBody>
            <a:bodyPr wrap="square" lIns="0" tIns="301752" rIns="0" bIns="0">
              <a:spAutoFit/>
            </a:bodyPr>
            <a:lstStyle/>
            <a:p>
              <a:pPr algn="ctr">
                <a:lnSpc>
                  <a:spcPts val="850"/>
                </a:lnSpc>
              </a:pPr>
              <a:r>
                <a:rPr lang="en-US" sz="1000" dirty="0">
                  <a:solidFill>
                    <a:schemeClr val="tx2"/>
                  </a:solidFill>
                  <a:ea typeface="Open Sans" panose="020B0606030504020204" pitchFamily="34" charset="0"/>
                  <a:cs typeface="Open Sans" panose="020B0606030504020204" pitchFamily="34" charset="0"/>
                </a:rPr>
                <a:t>DRG</a:t>
              </a:r>
            </a:p>
          </p:txBody>
        </p:sp>
        <p:pic>
          <p:nvPicPr>
            <p:cNvPr id="36" name="Picture 35">
              <a:extLst>
                <a:ext uri="{FF2B5EF4-FFF2-40B4-BE49-F238E27FC236}">
                  <a16:creationId xmlns:a16="http://schemas.microsoft.com/office/drawing/2014/main" id="{C92F8DB2-74CD-2F70-F4FD-44159101AD8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82692" y="2395907"/>
              <a:ext cx="301752" cy="301752"/>
            </a:xfrm>
            <a:prstGeom prst="rect">
              <a:avLst/>
            </a:prstGeom>
          </p:spPr>
        </p:pic>
      </p:grpSp>
      <p:grpSp>
        <p:nvGrpSpPr>
          <p:cNvPr id="37" name="Group 36">
            <a:extLst>
              <a:ext uri="{FF2B5EF4-FFF2-40B4-BE49-F238E27FC236}">
                <a16:creationId xmlns:a16="http://schemas.microsoft.com/office/drawing/2014/main" id="{C3EA3949-1E7F-055D-A5E7-8FC45CE3A46A}"/>
              </a:ext>
            </a:extLst>
          </p:cNvPr>
          <p:cNvGrpSpPr/>
          <p:nvPr/>
        </p:nvGrpSpPr>
        <p:grpSpPr>
          <a:xfrm>
            <a:off x="6612534" y="2206960"/>
            <a:ext cx="1066703" cy="651946"/>
            <a:chOff x="8367230" y="2395907"/>
            <a:chExt cx="517214" cy="316110"/>
          </a:xfrm>
        </p:grpSpPr>
        <p:sp>
          <p:nvSpPr>
            <p:cNvPr id="38" name="Rectangle 37">
              <a:extLst>
                <a:ext uri="{FF2B5EF4-FFF2-40B4-BE49-F238E27FC236}">
                  <a16:creationId xmlns:a16="http://schemas.microsoft.com/office/drawing/2014/main" id="{5F580DB8-17EE-3BE0-3050-581A1315F52C}"/>
                </a:ext>
              </a:extLst>
            </p:cNvPr>
            <p:cNvSpPr/>
            <p:nvPr/>
          </p:nvSpPr>
          <p:spPr>
            <a:xfrm>
              <a:off x="8367230" y="2508315"/>
              <a:ext cx="284161" cy="203702"/>
            </a:xfrm>
            <a:prstGeom prst="rect">
              <a:avLst/>
            </a:prstGeom>
            <a:solidFill>
              <a:srgbClr val="F5F4F2"/>
            </a:solidFill>
          </p:spPr>
          <p:txBody>
            <a:bodyPr wrap="square" lIns="0" tIns="301752" rIns="0" bIns="0">
              <a:spAutoFit/>
            </a:bodyPr>
            <a:lstStyle/>
            <a:p>
              <a:pPr algn="ctr">
                <a:lnSpc>
                  <a:spcPts val="850"/>
                </a:lnSpc>
              </a:pPr>
              <a:r>
                <a:rPr lang="en-US" sz="1000" dirty="0">
                  <a:solidFill>
                    <a:schemeClr val="tx2"/>
                  </a:solidFill>
                  <a:ea typeface="Open Sans" panose="020B0606030504020204" pitchFamily="34" charset="0"/>
                  <a:cs typeface="Open Sans" panose="020B0606030504020204" pitchFamily="34" charset="0"/>
                </a:rPr>
                <a:t>DRG</a:t>
              </a:r>
            </a:p>
          </p:txBody>
        </p:sp>
        <p:pic>
          <p:nvPicPr>
            <p:cNvPr id="39" name="Picture 38">
              <a:extLst>
                <a:ext uri="{FF2B5EF4-FFF2-40B4-BE49-F238E27FC236}">
                  <a16:creationId xmlns:a16="http://schemas.microsoft.com/office/drawing/2014/main" id="{1A127624-DDD4-88C0-0A87-49A2D40CE3A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82692" y="2395907"/>
              <a:ext cx="301752" cy="301752"/>
            </a:xfrm>
            <a:prstGeom prst="rect">
              <a:avLst/>
            </a:prstGeom>
          </p:spPr>
        </p:pic>
      </p:grpSp>
    </p:spTree>
    <p:extLst>
      <p:ext uri="{BB962C8B-B14F-4D97-AF65-F5344CB8AC3E}">
        <p14:creationId xmlns:p14="http://schemas.microsoft.com/office/powerpoint/2010/main" val="190359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3354394"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Case Study </a:t>
            </a:r>
            <a:r>
              <a:rPr lang="en-US" dirty="0">
                <a:solidFill>
                  <a:srgbClr val="594564"/>
                </a:solidFill>
                <a:latin typeface="Oracle Sans" panose="020B0503020204020204" pitchFamily="34" charset="0"/>
                <a:cs typeface="Oracle Sans" panose="020B0503020204020204" pitchFamily="34" charset="0"/>
              </a:rPr>
              <a:t>5: DRCC</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132</a:t>
            </a:fld>
            <a:endParaRPr lang="en-US" dirty="0"/>
          </a:p>
        </p:txBody>
      </p:sp>
      <p:sp>
        <p:nvSpPr>
          <p:cNvPr id="4" name="Content Placeholder 2">
            <a:extLst>
              <a:ext uri="{FF2B5EF4-FFF2-40B4-BE49-F238E27FC236}">
                <a16:creationId xmlns:a16="http://schemas.microsoft.com/office/drawing/2014/main" id="{15FDB69D-66B7-705E-6BE2-B442EEA34DA6}"/>
              </a:ext>
            </a:extLst>
          </p:cNvPr>
          <p:cNvSpPr txBox="1">
            <a:spLocks/>
          </p:cNvSpPr>
          <p:nvPr/>
        </p:nvSpPr>
        <p:spPr>
          <a:xfrm>
            <a:off x="317273" y="1282707"/>
            <a:ext cx="5905728" cy="4982379"/>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lvl="1" indent="0">
              <a:buFont typeface="Arial" panose="020B0604020202020204" pitchFamily="34" charset="0"/>
              <a:buNone/>
            </a:pPr>
            <a:r>
              <a:rPr lang="en-US" sz="1400" dirty="0"/>
              <a:t>We assist customers in adopting DRCC for running their applications, which involves designing network architecture and collaborating with the DC team to establish various connections such as Fast Connect, inter-region connectivity, and internet connectivity.</a:t>
            </a:r>
          </a:p>
          <a:p>
            <a:pPr marL="182880" lvl="1" indent="0">
              <a:buFont typeface="Arial" panose="020B0604020202020204" pitchFamily="34" charset="0"/>
              <a:buNone/>
            </a:pPr>
            <a:endParaRPr lang="en-US" sz="1400" dirty="0"/>
          </a:p>
          <a:p>
            <a:pPr indent="-182880"/>
            <a:r>
              <a:rPr lang="en-US" sz="1200" b="1" dirty="0"/>
              <a:t>DRCC Physical Network components </a:t>
            </a:r>
            <a:endParaRPr lang="en-US" sz="1200" b="1" dirty="0">
              <a:solidFill>
                <a:srgbClr val="0D0D0D"/>
              </a:solidFill>
            </a:endParaRPr>
          </a:p>
          <a:p>
            <a:pPr indent="-182880"/>
            <a:endParaRPr lang="en-US" sz="1000" b="1" dirty="0"/>
          </a:p>
          <a:p>
            <a:pPr indent="-182880"/>
            <a:r>
              <a:rPr lang="en-US" sz="1200" dirty="0"/>
              <a:t>Inter-Region Routers.</a:t>
            </a:r>
          </a:p>
          <a:p>
            <a:pPr lvl="1"/>
            <a:r>
              <a:rPr lang="en-US" sz="900" dirty="0"/>
              <a:t>Private and public peering between OCI regions over Oracle backbone.</a:t>
            </a:r>
          </a:p>
          <a:p>
            <a:pPr lvl="1"/>
            <a:r>
              <a:rPr lang="en-US" sz="900" dirty="0"/>
              <a:t>Oracle managed Layer-2 connections with MACsec.</a:t>
            </a:r>
          </a:p>
          <a:p>
            <a:pPr indent="-182880">
              <a:defRPr/>
            </a:pPr>
            <a:r>
              <a:rPr lang="en-US" sz="1200" dirty="0"/>
              <a:t>Fast Connect Routers.</a:t>
            </a:r>
          </a:p>
          <a:p>
            <a:pPr lvl="1">
              <a:defRPr/>
            </a:pPr>
            <a:r>
              <a:rPr lang="en-US" sz="900" dirty="0"/>
              <a:t>Private and public peering between customer premises and OCI region.</a:t>
            </a:r>
          </a:p>
          <a:p>
            <a:pPr lvl="1">
              <a:defRPr/>
            </a:pPr>
            <a:r>
              <a:rPr lang="en-US" sz="900" dirty="0"/>
              <a:t>MACsec option for customer managed Layer-2 connections.</a:t>
            </a:r>
          </a:p>
          <a:p>
            <a:pPr lvl="1">
              <a:defRPr/>
            </a:pPr>
            <a:r>
              <a:rPr lang="en-US" sz="900" dirty="0"/>
              <a:t>IPsec VPN option inside partner managed Layer-3 connections.</a:t>
            </a:r>
          </a:p>
          <a:p>
            <a:pPr indent="-182880">
              <a:defRPr/>
            </a:pPr>
            <a:r>
              <a:rPr lang="en-US" sz="1200" dirty="0"/>
              <a:t>OCI Gateways (OCI GW).</a:t>
            </a:r>
          </a:p>
          <a:p>
            <a:pPr lvl="1">
              <a:defRPr/>
            </a:pPr>
            <a:r>
              <a:rPr lang="en-US" sz="900" dirty="0"/>
              <a:t>Direct peering between region ASN and diverse Internet providers.</a:t>
            </a:r>
          </a:p>
          <a:p>
            <a:pPr lvl="1">
              <a:defRPr/>
            </a:pPr>
            <a:r>
              <a:rPr lang="en-US" sz="900" dirty="0"/>
              <a:t>Always on DDoS.</a:t>
            </a:r>
          </a:p>
          <a:p>
            <a:pPr indent="-182880">
              <a:defRPr/>
            </a:pPr>
            <a:r>
              <a:rPr lang="en-US" sz="1200" dirty="0"/>
              <a:t>Edge Network.</a:t>
            </a:r>
          </a:p>
          <a:p>
            <a:pPr lvl="1">
              <a:defRPr/>
            </a:pPr>
            <a:r>
              <a:rPr lang="en-US" sz="900" dirty="0"/>
              <a:t>Internet access to customer workloads via region public IPs mapped to tenant public subnets.</a:t>
            </a:r>
          </a:p>
          <a:p>
            <a:pPr lvl="1">
              <a:defRPr/>
            </a:pPr>
            <a:r>
              <a:rPr lang="en-US" sz="900" dirty="0"/>
              <a:t>Access to Oracle Service Network (OSN) endpoints.</a:t>
            </a:r>
          </a:p>
          <a:p>
            <a:pPr lvl="1">
              <a:defRPr/>
            </a:pPr>
            <a:r>
              <a:rPr lang="en-US" sz="900" dirty="0"/>
              <a:t>OCI operator access to regional bastions.</a:t>
            </a:r>
            <a:endParaRPr lang="en-US" sz="800" dirty="0">
              <a:solidFill>
                <a:srgbClr val="312D2A"/>
              </a:solidFill>
              <a:cs typeface="Oracle Sans Light" panose="020B0403020204020204" pitchFamily="34" charset="0"/>
            </a:endParaRPr>
          </a:p>
        </p:txBody>
      </p:sp>
      <p:pic>
        <p:nvPicPr>
          <p:cNvPr id="5" name="Picture 4">
            <a:extLst>
              <a:ext uri="{FF2B5EF4-FFF2-40B4-BE49-F238E27FC236}">
                <a16:creationId xmlns:a16="http://schemas.microsoft.com/office/drawing/2014/main" id="{DA9404E6-60FA-8467-1BC9-B9C03B149F4D}"/>
              </a:ext>
            </a:extLst>
          </p:cNvPr>
          <p:cNvPicPr>
            <a:picLocks noChangeAspect="1"/>
          </p:cNvPicPr>
          <p:nvPr/>
        </p:nvPicPr>
        <p:blipFill>
          <a:blip r:embed="rId5"/>
          <a:stretch>
            <a:fillRect/>
          </a:stretch>
        </p:blipFill>
        <p:spPr>
          <a:xfrm>
            <a:off x="6339594" y="1292679"/>
            <a:ext cx="5535133" cy="4329106"/>
          </a:xfrm>
          <a:prstGeom prst="rect">
            <a:avLst/>
          </a:prstGeom>
        </p:spPr>
      </p:pic>
    </p:spTree>
    <p:extLst>
      <p:ext uri="{BB962C8B-B14F-4D97-AF65-F5344CB8AC3E}">
        <p14:creationId xmlns:p14="http://schemas.microsoft.com/office/powerpoint/2010/main" val="271007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custDataLst>
              <p:tags r:id="rId1"/>
            </p:custDataLst>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FCFBF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 name="object 3"/>
          <p:cNvGrpSpPr/>
          <p:nvPr>
            <p:custDataLst>
              <p:tags r:id="rId2"/>
            </p:custDataLst>
          </p:nvPr>
        </p:nvGrpSpPr>
        <p:grpSpPr>
          <a:xfrm>
            <a:off x="1" y="0"/>
            <a:ext cx="12192000" cy="6857999"/>
            <a:chOff x="1" y="0"/>
            <a:chExt cx="12192000" cy="6857999"/>
          </a:xfrm>
        </p:grpSpPr>
        <p:sp>
          <p:nvSpPr>
            <p:cNvPr id="4" name="object 4"/>
            <p:cNvSpPr/>
            <p:nvPr>
              <p:custDataLst>
                <p:tags r:id="rId4"/>
              </p:custDataLst>
            </p:nvPr>
          </p:nvSpPr>
          <p:spPr>
            <a:xfrm>
              <a:off x="1" y="243489"/>
              <a:ext cx="12192000" cy="6604000"/>
            </a:xfrm>
            <a:custGeom>
              <a:avLst/>
              <a:gdLst/>
              <a:ahLst/>
              <a:cxnLst/>
              <a:rect l="l" t="t" r="r" b="b"/>
              <a:pathLst>
                <a:path w="12192000" h="6604000">
                  <a:moveTo>
                    <a:pt x="12192000" y="0"/>
                  </a:moveTo>
                  <a:lnTo>
                    <a:pt x="0" y="0"/>
                  </a:lnTo>
                  <a:lnTo>
                    <a:pt x="0" y="6604000"/>
                  </a:lnTo>
                  <a:lnTo>
                    <a:pt x="12192000" y="6604000"/>
                  </a:lnTo>
                  <a:lnTo>
                    <a:pt x="12192000" y="0"/>
                  </a:lnTo>
                  <a:close/>
                </a:path>
              </a:pathLst>
            </a:custGeom>
            <a:solidFill>
              <a:srgbClr val="18161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5" name="object 5"/>
            <p:cNvPicPr/>
            <p:nvPr>
              <p:custDataLst>
                <p:tags r:id="rId5"/>
              </p:custDataLst>
            </p:nvPr>
          </p:nvPicPr>
          <p:blipFill>
            <a:blip r:embed="rId10"/>
            <a:stretch>
              <a:fillRect/>
            </a:stretch>
          </p:blipFill>
          <p:spPr>
            <a:xfrm>
              <a:off x="7799831" y="408431"/>
              <a:ext cx="4389120" cy="2188464"/>
            </a:xfrm>
            <a:prstGeom prst="rect">
              <a:avLst/>
            </a:prstGeom>
          </p:spPr>
        </p:pic>
        <p:pic>
          <p:nvPicPr>
            <p:cNvPr id="6" name="object 6"/>
            <p:cNvPicPr/>
            <p:nvPr>
              <p:custDataLst>
                <p:tags r:id="rId6"/>
              </p:custDataLst>
            </p:nvPr>
          </p:nvPicPr>
          <p:blipFill>
            <a:blip r:embed="rId11"/>
            <a:stretch>
              <a:fillRect/>
            </a:stretch>
          </p:blipFill>
          <p:spPr>
            <a:xfrm>
              <a:off x="1" y="0"/>
              <a:ext cx="12191998" cy="254000"/>
            </a:xfrm>
            <a:prstGeom prst="rect">
              <a:avLst/>
            </a:prstGeom>
          </p:spPr>
        </p:pic>
        <p:pic>
          <p:nvPicPr>
            <p:cNvPr id="7" name="object 7"/>
            <p:cNvPicPr/>
            <p:nvPr>
              <p:custDataLst>
                <p:tags r:id="rId7"/>
              </p:custDataLst>
            </p:nvPr>
          </p:nvPicPr>
          <p:blipFill>
            <a:blip r:embed="rId12"/>
            <a:stretch>
              <a:fillRect/>
            </a:stretch>
          </p:blipFill>
          <p:spPr>
            <a:xfrm>
              <a:off x="11437198" y="6356350"/>
              <a:ext cx="501650" cy="501649"/>
            </a:xfrm>
            <a:prstGeom prst="rect">
              <a:avLst/>
            </a:prstGeom>
          </p:spPr>
        </p:pic>
        <p:pic>
          <p:nvPicPr>
            <p:cNvPr id="8" name="object 8"/>
            <p:cNvPicPr/>
            <p:nvPr>
              <p:custDataLst>
                <p:tags r:id="rId8"/>
              </p:custDataLst>
            </p:nvPr>
          </p:nvPicPr>
          <p:blipFill>
            <a:blip r:embed="rId13"/>
            <a:stretch>
              <a:fillRect/>
            </a:stretch>
          </p:blipFill>
          <p:spPr>
            <a:xfrm>
              <a:off x="1094231" y="4983479"/>
              <a:ext cx="3886200" cy="819912"/>
            </a:xfrm>
            <a:prstGeom prst="rect">
              <a:avLst/>
            </a:prstGeom>
          </p:spPr>
        </p:pic>
      </p:grpSp>
      <p:sp>
        <p:nvSpPr>
          <p:cNvPr id="10" name="object 10"/>
          <p:cNvSpPr txBox="1">
            <a:spLocks noGrp="1"/>
          </p:cNvSpPr>
          <p:nvPr>
            <p:ph type="title"/>
            <p:custDataLst>
              <p:tags r:id="rId3"/>
            </p:custDataLst>
          </p:nvPr>
        </p:nvSpPr>
        <p:spPr>
          <a:xfrm>
            <a:off x="1567244" y="2800623"/>
            <a:ext cx="7912421" cy="628377"/>
          </a:xfrm>
          <a:prstGeom prst="rect">
            <a:avLst/>
          </a:prstGeom>
        </p:spPr>
        <p:txBody>
          <a:bodyPr vert="horz" wrap="square" lIns="0" tIns="12700" rIns="0" bIns="0" rtlCol="0">
            <a:spAutoFit/>
          </a:bodyPr>
          <a:lstStyle/>
          <a:p>
            <a:pPr marL="12700">
              <a:lnSpc>
                <a:spcPct val="100000"/>
              </a:lnSpc>
              <a:spcBef>
                <a:spcPts val="100"/>
              </a:spcBef>
            </a:pPr>
            <a:r>
              <a:rPr lang="en-US" sz="4000" spc="280" dirty="0">
                <a:solidFill>
                  <a:srgbClr val="FCFBFA"/>
                </a:solidFill>
                <a:latin typeface="+mj-lt"/>
              </a:rPr>
              <a:t>Troubleshoot Network Issues</a:t>
            </a:r>
            <a:endParaRPr sz="4000" spc="280" dirty="0">
              <a:solidFill>
                <a:srgbClr val="FCFBFA"/>
              </a:solidFill>
              <a:latin typeface="+mj-lt"/>
            </a:endParaRPr>
          </a:p>
        </p:txBody>
      </p:sp>
      <p:sp>
        <p:nvSpPr>
          <p:cNvPr id="9" name="Footer Placeholder 8">
            <a:extLst>
              <a:ext uri="{FF2B5EF4-FFF2-40B4-BE49-F238E27FC236}">
                <a16:creationId xmlns:a16="http://schemas.microsoft.com/office/drawing/2014/main" id="{B8AC0147-01C9-4EC6-9255-264D42D32F9C}"/>
              </a:ext>
            </a:extLst>
          </p:cNvPr>
          <p:cNvSpPr>
            <a:spLocks noGrp="1"/>
          </p:cNvSpPr>
          <p:nvPr>
            <p:ph type="ftr" sz="quarter" idx="5"/>
          </p:nvPr>
        </p:nvSpPr>
        <p:spPr/>
        <p:txBody>
          <a:bodyPr/>
          <a:lstStyle/>
          <a:p>
            <a:r>
              <a:rPr lang="en-US"/>
              <a:t>Copyright © 2025, Oracle and/or its affiliates.</a:t>
            </a:r>
          </a:p>
        </p:txBody>
      </p:sp>
      <p:sp>
        <p:nvSpPr>
          <p:cNvPr id="11" name="Slide Number Placeholder 10">
            <a:extLst>
              <a:ext uri="{FF2B5EF4-FFF2-40B4-BE49-F238E27FC236}">
                <a16:creationId xmlns:a16="http://schemas.microsoft.com/office/drawing/2014/main" id="{523576BB-42AA-4A23-BBB7-F42F2B4DD8CF}"/>
              </a:ext>
            </a:extLst>
          </p:cNvPr>
          <p:cNvSpPr>
            <a:spLocks noGrp="1"/>
          </p:cNvSpPr>
          <p:nvPr>
            <p:ph type="sldNum" sz="quarter" idx="7"/>
          </p:nvPr>
        </p:nvSpPr>
        <p:spPr/>
        <p:txBody>
          <a:bodyPr/>
          <a:lstStyle/>
          <a:p>
            <a:pPr marL="38100">
              <a:lnSpc>
                <a:spcPct val="100000"/>
              </a:lnSpc>
              <a:spcBef>
                <a:spcPts val="60"/>
              </a:spcBef>
            </a:pPr>
            <a:fld id="{81D60167-4931-47E6-BA6A-407CBD079E47}" type="slidenum">
              <a:rPr lang="en-US" smtClean="0"/>
              <a:t>133</a:t>
            </a:fld>
            <a:endParaRPr lang="en-US"/>
          </a:p>
        </p:txBody>
      </p:sp>
    </p:spTree>
    <p:extLst>
      <p:ext uri="{BB962C8B-B14F-4D97-AF65-F5344CB8AC3E}">
        <p14:creationId xmlns:p14="http://schemas.microsoft.com/office/powerpoint/2010/main" val="2278730374"/>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37D0C2-E755-4CA8-9F15-9DC389BA0CCB}"/>
              </a:ext>
            </a:extLst>
          </p:cNvPr>
          <p:cNvSpPr>
            <a:spLocks noGrp="1"/>
          </p:cNvSpPr>
          <p:nvPr>
            <p:ph type="sldNum" sz="quarter" idx="4"/>
          </p:nvPr>
        </p:nvSpPr>
        <p:spPr/>
        <p:txBody>
          <a:bodyPr/>
          <a:lstStyle/>
          <a:p>
            <a:fld id="{345D60D9-5372-5F40-9443-0F9AE5BDC3C8}" type="slidenum">
              <a:rPr lang="en-US" smtClean="0"/>
              <a:pPr/>
              <a:t>134</a:t>
            </a:fld>
            <a:endParaRPr lang="en-US" dirty="0"/>
          </a:p>
        </p:txBody>
      </p:sp>
      <p:sp>
        <p:nvSpPr>
          <p:cNvPr id="3" name="Footer Placeholder 2">
            <a:extLst>
              <a:ext uri="{FF2B5EF4-FFF2-40B4-BE49-F238E27FC236}">
                <a16:creationId xmlns:a16="http://schemas.microsoft.com/office/drawing/2014/main" id="{0847985D-FC6A-433A-BAAB-1D284667DD92}"/>
              </a:ext>
            </a:extLst>
          </p:cNvPr>
          <p:cNvSpPr>
            <a:spLocks noGrp="1"/>
          </p:cNvSpPr>
          <p:nvPr>
            <p:ph type="ftr" sz="quarter" idx="3"/>
          </p:nvPr>
        </p:nvSpPr>
        <p:spPr/>
        <p:txBody>
          <a:bodyPr/>
          <a:lstStyle/>
          <a:p>
            <a:r>
              <a:rPr lang="en-US"/>
              <a:t>Copyright © 2025, Oracle and/or its affiliates.</a:t>
            </a:r>
            <a:endParaRPr lang="en-US" dirty="0"/>
          </a:p>
        </p:txBody>
      </p:sp>
      <p:sp>
        <p:nvSpPr>
          <p:cNvPr id="5" name="Title 1">
            <a:extLst>
              <a:ext uri="{FF2B5EF4-FFF2-40B4-BE49-F238E27FC236}">
                <a16:creationId xmlns:a16="http://schemas.microsoft.com/office/drawing/2014/main" id="{0CA7F35B-7F91-64D8-0FAC-D9CBA203DB72}"/>
              </a:ext>
            </a:extLst>
          </p:cNvPr>
          <p:cNvSpPr txBox="1"/>
          <p:nvPr>
            <p:custDataLst>
              <p:tags r:id="rId1"/>
            </p:custDataLst>
          </p:nvPr>
        </p:nvSpPr>
        <p:spPr>
          <a:xfrm>
            <a:off x="471394" y="941489"/>
            <a:ext cx="3565002"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Network Visualizer</a:t>
            </a:r>
          </a:p>
        </p:txBody>
      </p:sp>
      <p:pic>
        <p:nvPicPr>
          <p:cNvPr id="6" name="Picture 5">
            <a:extLst>
              <a:ext uri="{FF2B5EF4-FFF2-40B4-BE49-F238E27FC236}">
                <a16:creationId xmlns:a16="http://schemas.microsoft.com/office/drawing/2014/main" id="{FEF2DB35-CAC5-C334-634D-350DC8170C9E}"/>
              </a:ext>
            </a:extLst>
          </p:cNvPr>
          <p:cNvPicPr>
            <a:picLocks noChangeAspect="1"/>
          </p:cNvPicPr>
          <p:nvPr/>
        </p:nvPicPr>
        <p:blipFill>
          <a:blip r:embed="rId5"/>
          <a:stretch>
            <a:fillRect/>
          </a:stretch>
        </p:blipFill>
        <p:spPr>
          <a:xfrm>
            <a:off x="5084232" y="1564786"/>
            <a:ext cx="6659007" cy="399781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EF02578E-4FFD-2B8A-11FB-32C2AFEAF1D0}"/>
              </a:ext>
            </a:extLst>
          </p:cNvPr>
          <p:cNvSpPr txBox="1"/>
          <p:nvPr/>
        </p:nvSpPr>
        <p:spPr>
          <a:xfrm>
            <a:off x="-76201" y="1941246"/>
            <a:ext cx="4902201" cy="2031325"/>
          </a:xfrm>
          <a:prstGeom prst="rect">
            <a:avLst/>
          </a:prstGeom>
          <a:noFill/>
        </p:spPr>
        <p:txBody>
          <a:bodyPr wrap="square">
            <a:spAutoFit/>
          </a:bodyPr>
          <a:lstStyle/>
          <a:p>
            <a:pPr marL="285750" indent="-285750">
              <a:buFont typeface="Arial" panose="020B0604020202020204" pitchFamily="34" charset="0"/>
              <a:buChar char="•"/>
            </a:pPr>
            <a:r>
              <a:rPr lang="en-US" dirty="0"/>
              <a:t>Provides</a:t>
            </a:r>
            <a:r>
              <a:rPr lang="en-US" b="1" dirty="0"/>
              <a:t> </a:t>
            </a:r>
            <a:r>
              <a:rPr lang="en-US" dirty="0"/>
              <a:t>a diagram of the implemented topology of all VCNs in a selected region and tenancy.</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Each resource is represented with a notation.</a:t>
            </a:r>
          </a:p>
        </p:txBody>
      </p:sp>
      <p:cxnSp>
        <p:nvCxnSpPr>
          <p:cNvPr id="10" name="Accent Mark">
            <a:extLst>
              <a:ext uri="{FF2B5EF4-FFF2-40B4-BE49-F238E27FC236}">
                <a16:creationId xmlns:a16="http://schemas.microsoft.com/office/drawing/2014/main" id="{60353A94-B63B-865A-7F1A-385DC57090E3}"/>
              </a:ext>
              <a:ext uri="{C183D7F6-B498-43B3-948B-1728B52AA6E4}">
                <adec:decorative xmlns:adec="http://schemas.microsoft.com/office/drawing/2017/decorative" val="1"/>
              </a:ext>
            </a:extLst>
          </p:cNvPr>
          <p:cNvCxnSpPr/>
          <p:nvPr>
            <p:custDataLst>
              <p:tags r:id="rId2"/>
            </p:custDataLst>
          </p:nvPr>
        </p:nvCxnSpPr>
        <p:spPr>
          <a:xfrm flipH="1" flipV="1">
            <a:off x="471394" y="15830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689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4" y="504825"/>
            <a:ext cx="3565002"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Network Path Analyzer</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135</a:t>
            </a:fld>
            <a:endParaRPr lang="en-US" dirty="0"/>
          </a:p>
        </p:txBody>
      </p:sp>
      <p:sp>
        <p:nvSpPr>
          <p:cNvPr id="5" name="TextBox 4">
            <a:extLst>
              <a:ext uri="{FF2B5EF4-FFF2-40B4-BE49-F238E27FC236}">
                <a16:creationId xmlns:a16="http://schemas.microsoft.com/office/drawing/2014/main" id="{3FEE2E98-2E3B-AFAB-730B-7DC6904D2E27}"/>
              </a:ext>
            </a:extLst>
          </p:cNvPr>
          <p:cNvSpPr txBox="1"/>
          <p:nvPr/>
        </p:nvSpPr>
        <p:spPr>
          <a:xfrm>
            <a:off x="685799" y="1284404"/>
            <a:ext cx="10839092" cy="2308324"/>
          </a:xfrm>
          <a:prstGeom prst="rect">
            <a:avLst/>
          </a:prstGeom>
          <a:noFill/>
        </p:spPr>
        <p:txBody>
          <a:bodyPr wrap="square">
            <a:spAutoFit/>
          </a:bodyPr>
          <a:lstStyle/>
          <a:p>
            <a:r>
              <a:rPr lang="en-US" b="1" dirty="0"/>
              <a:t>Overview</a:t>
            </a:r>
          </a:p>
          <a:p>
            <a:endParaRPr lang="en-US" b="1" dirty="0"/>
          </a:p>
          <a:p>
            <a:pPr marL="285750" indent="-285750">
              <a:buFont typeface="Arial" panose="020B0604020202020204" pitchFamily="34" charset="0"/>
              <a:buChar char="•"/>
            </a:pPr>
            <a:r>
              <a:rPr lang="en-US" b="1" dirty="0"/>
              <a:t>Network Path Analyzer (NPA) </a:t>
            </a:r>
            <a:r>
              <a:rPr lang="en-US" dirty="0"/>
              <a:t>is your virtual network detective, designed to inspect your network routing and security configuration in real-time. It collects and analyzes them to determine how the paths between the source and the destination </a:t>
            </a:r>
            <a:r>
              <a:rPr lang="en-US" b="1" dirty="0">
                <a:solidFill>
                  <a:srgbClr val="04821F"/>
                </a:solidFill>
              </a:rPr>
              <a:t>function</a:t>
            </a:r>
            <a:r>
              <a:rPr lang="en-US" dirty="0"/>
              <a:t> or </a:t>
            </a:r>
            <a:r>
              <a:rPr lang="en-US" b="1" dirty="0">
                <a:solidFill>
                  <a:srgbClr val="FF0000"/>
                </a:solidFill>
              </a:rPr>
              <a:t>fail</a:t>
            </a:r>
            <a:r>
              <a:rPr lang="en-US" dirty="0"/>
              <a:t>. </a:t>
            </a:r>
          </a:p>
          <a:p>
            <a:pPr marL="285750" indent="-285750">
              <a:buFont typeface="Arial" panose="020B0604020202020204" pitchFamily="34" charset="0"/>
              <a:buChar char="•"/>
            </a:pPr>
            <a:endParaRPr lang="en-US" dirty="0">
              <a:solidFill>
                <a:srgbClr val="161513"/>
              </a:solidFill>
              <a:latin typeface="OracleSansVF"/>
            </a:endParaRPr>
          </a:p>
          <a:p>
            <a:pPr marL="285750" indent="-285750">
              <a:buFont typeface="Arial" panose="020B0604020202020204" pitchFamily="34" charset="0"/>
              <a:buChar char="•"/>
            </a:pPr>
            <a:r>
              <a:rPr lang="en-US" dirty="0"/>
              <a:t>No actual traffic is sent, instead it identifies connectivity problems using automated configuration analysis.</a:t>
            </a:r>
          </a:p>
        </p:txBody>
      </p:sp>
      <p:sp>
        <p:nvSpPr>
          <p:cNvPr id="15" name="TextBox 14">
            <a:extLst>
              <a:ext uri="{FF2B5EF4-FFF2-40B4-BE49-F238E27FC236}">
                <a16:creationId xmlns:a16="http://schemas.microsoft.com/office/drawing/2014/main" id="{F9E93E45-CF4C-90C2-1F2A-38BAB399D7FF}"/>
              </a:ext>
            </a:extLst>
          </p:cNvPr>
          <p:cNvSpPr txBox="1"/>
          <p:nvPr/>
        </p:nvSpPr>
        <p:spPr>
          <a:xfrm>
            <a:off x="762000" y="4566579"/>
            <a:ext cx="3012017" cy="369332"/>
          </a:xfrm>
          <a:prstGeom prst="rect">
            <a:avLst/>
          </a:prstGeom>
          <a:noFill/>
        </p:spPr>
        <p:txBody>
          <a:bodyPr wrap="square">
            <a:spAutoFit/>
          </a:bodyPr>
          <a:lstStyle/>
          <a:p>
            <a:pPr marL="742950" lvl="1" indent="-285750">
              <a:buFont typeface="Arial" panose="020B0604020202020204" pitchFamily="34" charset="0"/>
              <a:buChar char="•"/>
            </a:pPr>
            <a:r>
              <a:rPr lang="en-US" dirty="0"/>
              <a:t>OCI               OCI</a:t>
            </a:r>
            <a:endParaRPr lang="en-US" dirty="0">
              <a:sym typeface="Wingdings" pitchFamily="2" charset="2"/>
            </a:endParaRPr>
          </a:p>
        </p:txBody>
      </p:sp>
      <p:sp>
        <p:nvSpPr>
          <p:cNvPr id="16" name="TextBox 15">
            <a:extLst>
              <a:ext uri="{FF2B5EF4-FFF2-40B4-BE49-F238E27FC236}">
                <a16:creationId xmlns:a16="http://schemas.microsoft.com/office/drawing/2014/main" id="{B9E0447B-5835-8F9F-9787-14FB935C7620}"/>
              </a:ext>
            </a:extLst>
          </p:cNvPr>
          <p:cNvSpPr txBox="1"/>
          <p:nvPr/>
        </p:nvSpPr>
        <p:spPr>
          <a:xfrm>
            <a:off x="3709933" y="4561778"/>
            <a:ext cx="3536256" cy="369332"/>
          </a:xfrm>
          <a:prstGeom prst="rect">
            <a:avLst/>
          </a:prstGeom>
          <a:noFill/>
        </p:spPr>
        <p:txBody>
          <a:bodyPr wrap="square">
            <a:spAutoFit/>
          </a:bodyPr>
          <a:lstStyle/>
          <a:p>
            <a:pPr marL="742950" lvl="1" indent="-285750">
              <a:buFont typeface="Arial" panose="020B0604020202020204" pitchFamily="34" charset="0"/>
              <a:buChar char="•"/>
            </a:pPr>
            <a:r>
              <a:rPr lang="en-US" dirty="0">
                <a:sym typeface="Wingdings" pitchFamily="2" charset="2"/>
              </a:rPr>
              <a:t>OCI                On-premises</a:t>
            </a:r>
          </a:p>
        </p:txBody>
      </p:sp>
      <p:sp>
        <p:nvSpPr>
          <p:cNvPr id="17" name="TextBox 16">
            <a:extLst>
              <a:ext uri="{FF2B5EF4-FFF2-40B4-BE49-F238E27FC236}">
                <a16:creationId xmlns:a16="http://schemas.microsoft.com/office/drawing/2014/main" id="{69BDA13E-A1DD-1BB5-6020-9EF68D7442D1}"/>
              </a:ext>
            </a:extLst>
          </p:cNvPr>
          <p:cNvSpPr txBox="1"/>
          <p:nvPr/>
        </p:nvSpPr>
        <p:spPr>
          <a:xfrm>
            <a:off x="7795891" y="4566579"/>
            <a:ext cx="3415981" cy="369332"/>
          </a:xfrm>
          <a:prstGeom prst="rect">
            <a:avLst/>
          </a:prstGeom>
          <a:noFill/>
        </p:spPr>
        <p:txBody>
          <a:bodyPr wrap="square">
            <a:spAutoFit/>
          </a:bodyPr>
          <a:lstStyle/>
          <a:p>
            <a:pPr marL="742950" lvl="1" indent="-285750">
              <a:buFont typeface="Arial" panose="020B0604020202020204" pitchFamily="34" charset="0"/>
              <a:buChar char="•"/>
            </a:pPr>
            <a:r>
              <a:rPr lang="en-US" dirty="0">
                <a:sym typeface="Wingdings" pitchFamily="2" charset="2"/>
              </a:rPr>
              <a:t>OCI               Internet</a:t>
            </a:r>
            <a:endParaRPr lang="en-US" dirty="0"/>
          </a:p>
        </p:txBody>
      </p:sp>
      <p:pic>
        <p:nvPicPr>
          <p:cNvPr id="18" name="Picture 17">
            <a:extLst>
              <a:ext uri="{FF2B5EF4-FFF2-40B4-BE49-F238E27FC236}">
                <a16:creationId xmlns:a16="http://schemas.microsoft.com/office/drawing/2014/main" id="{DEB12E8A-4E52-53A2-C6FB-D63376B67FB7}"/>
              </a:ext>
            </a:extLst>
          </p:cNvPr>
          <p:cNvPicPr>
            <a:picLocks noChangeAspect="1"/>
          </p:cNvPicPr>
          <p:nvPr/>
        </p:nvPicPr>
        <p:blipFill>
          <a:blip r:embed="rId5"/>
          <a:stretch>
            <a:fillRect/>
          </a:stretch>
        </p:blipFill>
        <p:spPr>
          <a:xfrm>
            <a:off x="2062107" y="4636308"/>
            <a:ext cx="620183" cy="220271"/>
          </a:xfrm>
          <a:prstGeom prst="rect">
            <a:avLst/>
          </a:prstGeom>
        </p:spPr>
      </p:pic>
      <p:pic>
        <p:nvPicPr>
          <p:cNvPr id="19" name="Picture 18">
            <a:extLst>
              <a:ext uri="{FF2B5EF4-FFF2-40B4-BE49-F238E27FC236}">
                <a16:creationId xmlns:a16="http://schemas.microsoft.com/office/drawing/2014/main" id="{5373D306-099E-AE70-BBC2-A448229C1FFC}"/>
              </a:ext>
            </a:extLst>
          </p:cNvPr>
          <p:cNvPicPr>
            <a:picLocks noChangeAspect="1"/>
          </p:cNvPicPr>
          <p:nvPr/>
        </p:nvPicPr>
        <p:blipFill>
          <a:blip r:embed="rId5"/>
          <a:stretch>
            <a:fillRect/>
          </a:stretch>
        </p:blipFill>
        <p:spPr>
          <a:xfrm>
            <a:off x="5074124" y="4639053"/>
            <a:ext cx="620183" cy="220271"/>
          </a:xfrm>
          <a:prstGeom prst="rect">
            <a:avLst/>
          </a:prstGeom>
        </p:spPr>
      </p:pic>
      <p:pic>
        <p:nvPicPr>
          <p:cNvPr id="20" name="Picture 19">
            <a:extLst>
              <a:ext uri="{FF2B5EF4-FFF2-40B4-BE49-F238E27FC236}">
                <a16:creationId xmlns:a16="http://schemas.microsoft.com/office/drawing/2014/main" id="{45E5BB83-C7E6-78C4-B356-52AFCF0AC2C5}"/>
              </a:ext>
            </a:extLst>
          </p:cNvPr>
          <p:cNvPicPr>
            <a:picLocks noChangeAspect="1"/>
          </p:cNvPicPr>
          <p:nvPr/>
        </p:nvPicPr>
        <p:blipFill>
          <a:blip r:embed="rId5"/>
          <a:stretch>
            <a:fillRect/>
          </a:stretch>
        </p:blipFill>
        <p:spPr>
          <a:xfrm>
            <a:off x="9095998" y="4636308"/>
            <a:ext cx="620183" cy="220271"/>
          </a:xfrm>
          <a:prstGeom prst="rect">
            <a:avLst/>
          </a:prstGeom>
        </p:spPr>
      </p:pic>
      <p:sp>
        <p:nvSpPr>
          <p:cNvPr id="21" name="TextBox 20">
            <a:extLst>
              <a:ext uri="{FF2B5EF4-FFF2-40B4-BE49-F238E27FC236}">
                <a16:creationId xmlns:a16="http://schemas.microsoft.com/office/drawing/2014/main" id="{4246265D-FA61-33CD-D58B-A05D7B2B7BB5}"/>
              </a:ext>
            </a:extLst>
          </p:cNvPr>
          <p:cNvSpPr txBox="1"/>
          <p:nvPr/>
        </p:nvSpPr>
        <p:spPr>
          <a:xfrm>
            <a:off x="762000" y="4025774"/>
            <a:ext cx="2947933" cy="369332"/>
          </a:xfrm>
          <a:prstGeom prst="rect">
            <a:avLst/>
          </a:prstGeom>
          <a:noFill/>
        </p:spPr>
        <p:txBody>
          <a:bodyPr wrap="square">
            <a:spAutoFit/>
          </a:bodyPr>
          <a:lstStyle/>
          <a:p>
            <a:r>
              <a:rPr lang="en-US" b="1" dirty="0"/>
              <a:t>Supported scenarios</a:t>
            </a:r>
          </a:p>
        </p:txBody>
      </p:sp>
    </p:spTree>
    <p:extLst>
      <p:ext uri="{BB962C8B-B14F-4D97-AF65-F5344CB8AC3E}">
        <p14:creationId xmlns:p14="http://schemas.microsoft.com/office/powerpoint/2010/main" val="353057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7519993"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Network Path Analyzer – Example 1</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136</a:t>
            </a:fld>
            <a:endParaRPr lang="en-US" dirty="0"/>
          </a:p>
        </p:txBody>
      </p:sp>
      <p:pic>
        <p:nvPicPr>
          <p:cNvPr id="28" name="Picture 27">
            <a:extLst>
              <a:ext uri="{FF2B5EF4-FFF2-40B4-BE49-F238E27FC236}">
                <a16:creationId xmlns:a16="http://schemas.microsoft.com/office/drawing/2014/main" id="{0885CECC-2029-6EE9-4543-7A9156B4D9DB}"/>
              </a:ext>
            </a:extLst>
          </p:cNvPr>
          <p:cNvPicPr>
            <a:picLocks noChangeAspect="1"/>
          </p:cNvPicPr>
          <p:nvPr/>
        </p:nvPicPr>
        <p:blipFill>
          <a:blip r:embed="rId5"/>
          <a:stretch>
            <a:fillRect/>
          </a:stretch>
        </p:blipFill>
        <p:spPr>
          <a:xfrm>
            <a:off x="110068" y="1280829"/>
            <a:ext cx="6341523" cy="3435513"/>
          </a:xfrm>
          <a:prstGeom prst="rect">
            <a:avLst/>
          </a:prstGeom>
          <a:ln>
            <a:noFill/>
          </a:ln>
          <a:effectLst>
            <a:outerShdw blurRad="292100" dist="139700" dir="2700000" algn="tl" rotWithShape="0">
              <a:srgbClr val="333333">
                <a:alpha val="65000"/>
              </a:srgbClr>
            </a:outerShdw>
          </a:effectLst>
        </p:spPr>
      </p:pic>
      <p:pic>
        <p:nvPicPr>
          <p:cNvPr id="30" name="Picture 29">
            <a:extLst>
              <a:ext uri="{FF2B5EF4-FFF2-40B4-BE49-F238E27FC236}">
                <a16:creationId xmlns:a16="http://schemas.microsoft.com/office/drawing/2014/main" id="{90A386BA-98D4-E305-DCF2-8B279ABCCA90}"/>
              </a:ext>
            </a:extLst>
          </p:cNvPr>
          <p:cNvPicPr>
            <a:picLocks noChangeAspect="1"/>
          </p:cNvPicPr>
          <p:nvPr/>
        </p:nvPicPr>
        <p:blipFill>
          <a:blip r:embed="rId6"/>
          <a:stretch>
            <a:fillRect/>
          </a:stretch>
        </p:blipFill>
        <p:spPr>
          <a:xfrm>
            <a:off x="5808121" y="2718774"/>
            <a:ext cx="6273811" cy="3444771"/>
          </a:xfrm>
          <a:prstGeom prst="rect">
            <a:avLst/>
          </a:prstGeom>
          <a:ln>
            <a:noFill/>
          </a:ln>
          <a:effectLst>
            <a:outerShdw blurRad="292100" dist="139700" dir="2700000" algn="tl" rotWithShape="0">
              <a:srgbClr val="333333">
                <a:alpha val="65000"/>
              </a:srgbClr>
            </a:outerShdw>
          </a:effectLst>
        </p:spPr>
      </p:pic>
      <p:pic>
        <p:nvPicPr>
          <p:cNvPr id="2052" name="Picture 4">
            <a:extLst>
              <a:ext uri="{FF2B5EF4-FFF2-40B4-BE49-F238E27FC236}">
                <a16:creationId xmlns:a16="http://schemas.microsoft.com/office/drawing/2014/main" id="{8DEA4A4A-7489-7510-0E96-0F669CB0FF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2758" y="451998"/>
            <a:ext cx="497666" cy="568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92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7519993"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Network Path Analyzer – Example 2</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137</a:t>
            </a:fld>
            <a:endParaRPr lang="en-US" dirty="0"/>
          </a:p>
        </p:txBody>
      </p:sp>
      <p:pic>
        <p:nvPicPr>
          <p:cNvPr id="4" name="Picture 2">
            <a:extLst>
              <a:ext uri="{FF2B5EF4-FFF2-40B4-BE49-F238E27FC236}">
                <a16:creationId xmlns:a16="http://schemas.microsoft.com/office/drawing/2014/main" id="{A35544E6-68AE-424C-F359-F91F56CE54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757" y="548882"/>
            <a:ext cx="536709" cy="4976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6B04BE3-AF97-CA91-FE1F-6C39C4E79CA9}"/>
              </a:ext>
            </a:extLst>
          </p:cNvPr>
          <p:cNvPicPr>
            <a:picLocks noChangeAspect="1"/>
          </p:cNvPicPr>
          <p:nvPr/>
        </p:nvPicPr>
        <p:blipFill>
          <a:blip r:embed="rId6"/>
          <a:stretch>
            <a:fillRect/>
          </a:stretch>
        </p:blipFill>
        <p:spPr>
          <a:xfrm>
            <a:off x="186266" y="1241697"/>
            <a:ext cx="5909733" cy="408403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93A4F85F-873D-8434-7AA2-ACE7C0FC3529}"/>
              </a:ext>
            </a:extLst>
          </p:cNvPr>
          <p:cNvPicPr>
            <a:picLocks noChangeAspect="1"/>
          </p:cNvPicPr>
          <p:nvPr/>
        </p:nvPicPr>
        <p:blipFill>
          <a:blip r:embed="rId7"/>
          <a:stretch>
            <a:fillRect/>
          </a:stretch>
        </p:blipFill>
        <p:spPr>
          <a:xfrm>
            <a:off x="6197365" y="1633299"/>
            <a:ext cx="5808368" cy="359140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2D99EF57-97AE-FACE-3472-0C7727D5B7F3}"/>
              </a:ext>
            </a:extLst>
          </p:cNvPr>
          <p:cNvPicPr>
            <a:picLocks noChangeAspect="1"/>
          </p:cNvPicPr>
          <p:nvPr/>
        </p:nvPicPr>
        <p:blipFill>
          <a:blip r:embed="rId8"/>
          <a:stretch>
            <a:fillRect/>
          </a:stretch>
        </p:blipFill>
        <p:spPr>
          <a:xfrm>
            <a:off x="186267" y="5600163"/>
            <a:ext cx="5909732" cy="732958"/>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201F9A21-EF1F-FAB6-D360-8AD1C1894ED9}"/>
              </a:ext>
            </a:extLst>
          </p:cNvPr>
          <p:cNvPicPr>
            <a:picLocks noChangeAspect="1"/>
          </p:cNvPicPr>
          <p:nvPr/>
        </p:nvPicPr>
        <p:blipFill>
          <a:blip r:embed="rId9"/>
          <a:stretch>
            <a:fillRect/>
          </a:stretch>
        </p:blipFill>
        <p:spPr>
          <a:xfrm>
            <a:off x="6197365" y="1403011"/>
            <a:ext cx="5808368" cy="230288"/>
          </a:xfrm>
          <a:prstGeom prst="rect">
            <a:avLst/>
          </a:prstGeom>
        </p:spPr>
      </p:pic>
    </p:spTree>
    <p:extLst>
      <p:ext uri="{BB962C8B-B14F-4D97-AF65-F5344CB8AC3E}">
        <p14:creationId xmlns:p14="http://schemas.microsoft.com/office/powerpoint/2010/main" val="19304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7519993"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Network Path Analyzer – Example 3</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138</a:t>
            </a:fld>
            <a:endParaRPr lang="en-US" dirty="0"/>
          </a:p>
        </p:txBody>
      </p:sp>
      <p:pic>
        <p:nvPicPr>
          <p:cNvPr id="4" name="Picture 2">
            <a:extLst>
              <a:ext uri="{FF2B5EF4-FFF2-40B4-BE49-F238E27FC236}">
                <a16:creationId xmlns:a16="http://schemas.microsoft.com/office/drawing/2014/main" id="{A35544E6-68AE-424C-F359-F91F56CE54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2757" y="548882"/>
            <a:ext cx="536709" cy="49766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D99EF57-97AE-FACE-3472-0C7727D5B7F3}"/>
              </a:ext>
            </a:extLst>
          </p:cNvPr>
          <p:cNvPicPr>
            <a:picLocks noChangeAspect="1"/>
          </p:cNvPicPr>
          <p:nvPr/>
        </p:nvPicPr>
        <p:blipFill>
          <a:blip r:embed="rId6"/>
          <a:stretch>
            <a:fillRect/>
          </a:stretch>
        </p:blipFill>
        <p:spPr>
          <a:xfrm>
            <a:off x="186266" y="5146430"/>
            <a:ext cx="6470909" cy="80255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B566751-092D-D892-11A3-FAF55199A526}"/>
              </a:ext>
            </a:extLst>
          </p:cNvPr>
          <p:cNvPicPr>
            <a:picLocks noChangeAspect="1"/>
          </p:cNvPicPr>
          <p:nvPr/>
        </p:nvPicPr>
        <p:blipFill>
          <a:blip r:embed="rId7"/>
          <a:stretch>
            <a:fillRect/>
          </a:stretch>
        </p:blipFill>
        <p:spPr>
          <a:xfrm>
            <a:off x="186267" y="1383300"/>
            <a:ext cx="6470909" cy="3505664"/>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9497891E-4B2A-605D-2807-ABD24F14DE11}"/>
              </a:ext>
            </a:extLst>
          </p:cNvPr>
          <p:cNvPicPr>
            <a:picLocks noChangeAspect="1"/>
          </p:cNvPicPr>
          <p:nvPr/>
        </p:nvPicPr>
        <p:blipFill>
          <a:blip r:embed="rId8"/>
          <a:stretch>
            <a:fillRect/>
          </a:stretch>
        </p:blipFill>
        <p:spPr>
          <a:xfrm>
            <a:off x="6860578" y="1584883"/>
            <a:ext cx="5226954" cy="3321014"/>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814CAC32-F410-E0DF-7450-5A3D2D34C451}"/>
              </a:ext>
            </a:extLst>
          </p:cNvPr>
          <p:cNvPicPr>
            <a:picLocks noChangeAspect="1"/>
          </p:cNvPicPr>
          <p:nvPr/>
        </p:nvPicPr>
        <p:blipFill>
          <a:blip r:embed="rId9"/>
          <a:stretch>
            <a:fillRect/>
          </a:stretch>
        </p:blipFill>
        <p:spPr>
          <a:xfrm>
            <a:off x="6860578" y="1377648"/>
            <a:ext cx="5226954" cy="207236"/>
          </a:xfrm>
          <a:prstGeom prst="rect">
            <a:avLst/>
          </a:prstGeom>
        </p:spPr>
      </p:pic>
    </p:spTree>
    <p:extLst>
      <p:ext uri="{BB962C8B-B14F-4D97-AF65-F5344CB8AC3E}">
        <p14:creationId xmlns:p14="http://schemas.microsoft.com/office/powerpoint/2010/main" val="220412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37D0C2-E755-4CA8-9F15-9DC389BA0CCB}"/>
              </a:ext>
            </a:extLst>
          </p:cNvPr>
          <p:cNvSpPr>
            <a:spLocks noGrp="1"/>
          </p:cNvSpPr>
          <p:nvPr>
            <p:ph type="sldNum" sz="quarter" idx="4"/>
          </p:nvPr>
        </p:nvSpPr>
        <p:spPr/>
        <p:txBody>
          <a:bodyPr/>
          <a:lstStyle/>
          <a:p>
            <a:fld id="{345D60D9-5372-5F40-9443-0F9AE5BDC3C8}" type="slidenum">
              <a:rPr lang="en-US" smtClean="0"/>
              <a:pPr/>
              <a:t>139</a:t>
            </a:fld>
            <a:endParaRPr lang="en-US" dirty="0"/>
          </a:p>
        </p:txBody>
      </p:sp>
      <p:sp>
        <p:nvSpPr>
          <p:cNvPr id="3" name="Footer Placeholder 2">
            <a:extLst>
              <a:ext uri="{FF2B5EF4-FFF2-40B4-BE49-F238E27FC236}">
                <a16:creationId xmlns:a16="http://schemas.microsoft.com/office/drawing/2014/main" id="{0847985D-FC6A-433A-BAAB-1D284667DD92}"/>
              </a:ext>
            </a:extLst>
          </p:cNvPr>
          <p:cNvSpPr>
            <a:spLocks noGrp="1"/>
          </p:cNvSpPr>
          <p:nvPr>
            <p:ph type="ftr" sz="quarter" idx="3"/>
          </p:nvPr>
        </p:nvSpPr>
        <p:spPr/>
        <p:txBody>
          <a:bodyPr/>
          <a:lstStyle/>
          <a:p>
            <a:r>
              <a:rPr lang="en-US"/>
              <a:t>Copyright © 2025, Oracle and/or its affiliates.</a:t>
            </a:r>
            <a:endParaRPr lang="en-US" dirty="0"/>
          </a:p>
        </p:txBody>
      </p:sp>
      <p:sp>
        <p:nvSpPr>
          <p:cNvPr id="5" name="Title 1">
            <a:extLst>
              <a:ext uri="{FF2B5EF4-FFF2-40B4-BE49-F238E27FC236}">
                <a16:creationId xmlns:a16="http://schemas.microsoft.com/office/drawing/2014/main" id="{0CA7F35B-7F91-64D8-0FAC-D9CBA203DB72}"/>
              </a:ext>
            </a:extLst>
          </p:cNvPr>
          <p:cNvSpPr txBox="1"/>
          <p:nvPr>
            <p:custDataLst>
              <p:tags r:id="rId1"/>
            </p:custDataLst>
          </p:nvPr>
        </p:nvSpPr>
        <p:spPr>
          <a:xfrm>
            <a:off x="115795" y="501222"/>
            <a:ext cx="5853206"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Inter-Region Latency Dashboard</a:t>
            </a:r>
          </a:p>
        </p:txBody>
      </p:sp>
      <p:sp>
        <p:nvSpPr>
          <p:cNvPr id="9" name="TextBox 8">
            <a:extLst>
              <a:ext uri="{FF2B5EF4-FFF2-40B4-BE49-F238E27FC236}">
                <a16:creationId xmlns:a16="http://schemas.microsoft.com/office/drawing/2014/main" id="{EF02578E-4FFD-2B8A-11FB-32C2AFEAF1D0}"/>
              </a:ext>
            </a:extLst>
          </p:cNvPr>
          <p:cNvSpPr txBox="1"/>
          <p:nvPr/>
        </p:nvSpPr>
        <p:spPr>
          <a:xfrm>
            <a:off x="13851" y="1391481"/>
            <a:ext cx="4672451" cy="4524315"/>
          </a:xfrm>
          <a:prstGeom prst="rect">
            <a:avLst/>
          </a:prstGeom>
          <a:noFill/>
        </p:spPr>
        <p:txBody>
          <a:bodyPr wrap="square">
            <a:spAutoFit/>
          </a:bodyPr>
          <a:lstStyle/>
          <a:p>
            <a:pPr marL="285750" indent="-285750" algn="just">
              <a:buFont typeface="Arial" panose="020B0604020202020204" pitchFamily="34" charset="0"/>
              <a:buChar char="•"/>
            </a:pPr>
            <a:r>
              <a:rPr lang="en-US" dirty="0"/>
              <a:t>A tool that provides insights into the average network round-trip latency (RTT) between all OCI regions in a given realm. This dashboard is designed to help users plan scenarios such as data replication, backup, or disaster recovery by offering visibility into latency metrics between regional pairs.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OCI users can verify latency value between two any OCI public regions from one single dashboard”.</a:t>
            </a:r>
          </a:p>
          <a:p>
            <a:pPr algn="just"/>
            <a:endParaRPr lang="en-US" dirty="0"/>
          </a:p>
          <a:p>
            <a:pPr marL="285750" indent="-285750" algn="just">
              <a:buFont typeface="Arial" panose="020B0604020202020204" pitchFamily="34" charset="0"/>
              <a:buChar char="•"/>
            </a:pPr>
            <a:r>
              <a:rPr lang="en-US" dirty="0"/>
              <a:t>Mostly used for troubleshooting and testing purposes.</a:t>
            </a:r>
          </a:p>
          <a:p>
            <a:pPr marL="285750" indent="-285750" algn="just">
              <a:buFont typeface="Arial" panose="020B0604020202020204" pitchFamily="34" charset="0"/>
              <a:buChar char="•"/>
            </a:pPr>
            <a:endParaRPr lang="en-US" dirty="0"/>
          </a:p>
        </p:txBody>
      </p:sp>
      <p:cxnSp>
        <p:nvCxnSpPr>
          <p:cNvPr id="10" name="Accent Mark">
            <a:extLst>
              <a:ext uri="{FF2B5EF4-FFF2-40B4-BE49-F238E27FC236}">
                <a16:creationId xmlns:a16="http://schemas.microsoft.com/office/drawing/2014/main" id="{60353A94-B63B-865A-7F1A-385DC57090E3}"/>
              </a:ext>
              <a:ext uri="{C183D7F6-B498-43B3-948B-1728B52AA6E4}">
                <adec:decorative xmlns:adec="http://schemas.microsoft.com/office/drawing/2017/decorative" val="1"/>
              </a:ext>
            </a:extLst>
          </p:cNvPr>
          <p:cNvCxnSpPr/>
          <p:nvPr>
            <p:custDataLst>
              <p:tags r:id="rId2"/>
            </p:custDataLst>
          </p:nvPr>
        </p:nvCxnSpPr>
        <p:spPr>
          <a:xfrm flipH="1" flipV="1">
            <a:off x="175062" y="1142766"/>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5CBD2283-946E-9B3B-4D8A-3E180C7EF836}"/>
              </a:ext>
            </a:extLst>
          </p:cNvPr>
          <p:cNvPicPr>
            <a:picLocks noChangeAspect="1"/>
          </p:cNvPicPr>
          <p:nvPr/>
        </p:nvPicPr>
        <p:blipFill>
          <a:blip r:embed="rId5"/>
          <a:stretch>
            <a:fillRect/>
          </a:stretch>
        </p:blipFill>
        <p:spPr>
          <a:xfrm>
            <a:off x="5067299" y="1430749"/>
            <a:ext cx="6430434" cy="4455807"/>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0307B6CA-7045-F6E3-4E04-544DE4C8B8CF}"/>
              </a:ext>
            </a:extLst>
          </p:cNvPr>
          <p:cNvSpPr/>
          <p:nvPr/>
        </p:nvSpPr>
        <p:spPr>
          <a:xfrm>
            <a:off x="5067299" y="1710269"/>
            <a:ext cx="5990168" cy="2648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5777FA-4509-A30A-B547-7987D8111BC6}"/>
              </a:ext>
            </a:extLst>
          </p:cNvPr>
          <p:cNvSpPr/>
          <p:nvPr/>
        </p:nvSpPr>
        <p:spPr>
          <a:xfrm>
            <a:off x="10583333" y="5401849"/>
            <a:ext cx="414867" cy="2369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81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8095727"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ZPR – Currently Supported OCI Resources</a:t>
            </a:r>
            <a:endParaRPr lang="en-US" dirty="0">
              <a:latin typeface="Oracle Sans" panose="020B0503020204020204" pitchFamily="34" charset="0"/>
              <a:cs typeface="Oracle Sans" panose="020B0503020204020204" pitchFamily="34" charset="0"/>
            </a:endParaRP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14</a:t>
            </a:fld>
            <a:endParaRPr lang="en-US" dirty="0"/>
          </a:p>
        </p:txBody>
      </p:sp>
      <p:pic>
        <p:nvPicPr>
          <p:cNvPr id="5" name="Picture 4">
            <a:extLst>
              <a:ext uri="{FF2B5EF4-FFF2-40B4-BE49-F238E27FC236}">
                <a16:creationId xmlns:a16="http://schemas.microsoft.com/office/drawing/2014/main" id="{57C45712-2EB5-B35A-0F03-0B24B92C7D42}"/>
              </a:ext>
            </a:extLst>
          </p:cNvPr>
          <p:cNvPicPr>
            <a:picLocks noChangeAspect="1"/>
          </p:cNvPicPr>
          <p:nvPr/>
        </p:nvPicPr>
        <p:blipFill>
          <a:blip r:embed="rId5"/>
          <a:stretch>
            <a:fillRect/>
          </a:stretch>
        </p:blipFill>
        <p:spPr>
          <a:xfrm>
            <a:off x="2863810" y="1556163"/>
            <a:ext cx="6464380" cy="4590397"/>
          </a:xfrm>
          <a:prstGeom prst="rect">
            <a:avLst/>
          </a:prstGeom>
        </p:spPr>
      </p:pic>
    </p:spTree>
    <p:extLst>
      <p:ext uri="{BB962C8B-B14F-4D97-AF65-F5344CB8AC3E}">
        <p14:creationId xmlns:p14="http://schemas.microsoft.com/office/powerpoint/2010/main" val="405126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4" y="504825"/>
            <a:ext cx="3565002"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VCN Flow Logs</a:t>
            </a:r>
            <a:endPar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endParaRPr>
          </a:p>
        </p:txBody>
      </p:sp>
      <p:sp>
        <p:nvSpPr>
          <p:cNvPr id="8" name="Rectangle 7">
            <a:extLst>
              <a:ext uri="{FF2B5EF4-FFF2-40B4-BE49-F238E27FC236}">
                <a16:creationId xmlns:a16="http://schemas.microsoft.com/office/drawing/2014/main" id="{CBB8B8E5-8647-453B-B889-F6E9FF21EDD8}"/>
              </a:ext>
            </a:extLst>
          </p:cNvPr>
          <p:cNvSpPr/>
          <p:nvPr/>
        </p:nvSpPr>
        <p:spPr>
          <a:xfrm>
            <a:off x="448985" y="1330636"/>
            <a:ext cx="10793236" cy="1754326"/>
          </a:xfrm>
          <a:prstGeom prst="rect">
            <a:avLst/>
          </a:prstGeom>
        </p:spPr>
        <p:txBody>
          <a:bodyPr wrap="square">
            <a:spAutoFit/>
          </a:bodyPr>
          <a:lstStyle/>
          <a:p>
            <a:r>
              <a:rPr lang="en-US" dirty="0">
                <a:latin typeface="Oracle Sans" panose="020B0503020204020204" pitchFamily="34" charset="0"/>
              </a:rPr>
              <a:t>With </a:t>
            </a:r>
            <a:r>
              <a:rPr lang="en-US" b="1" dirty="0">
                <a:latin typeface="Oracle Sans" panose="020B0503020204020204" pitchFamily="34" charset="0"/>
              </a:rPr>
              <a:t>VCN flow logs</a:t>
            </a:r>
            <a:r>
              <a:rPr lang="en-US" dirty="0">
                <a:latin typeface="Oracle Sans" panose="020B0503020204020204" pitchFamily="34" charset="0"/>
              </a:rPr>
              <a:t>,</a:t>
            </a:r>
            <a:r>
              <a:rPr lang="en-US" b="1" dirty="0">
                <a:latin typeface="Oracle Sans" panose="020B0503020204020204" pitchFamily="34" charset="0"/>
              </a:rPr>
              <a:t> </a:t>
            </a:r>
            <a:r>
              <a:rPr lang="en-US" dirty="0">
                <a:latin typeface="Oracle Sans" panose="020B0503020204020204" pitchFamily="34" charset="0"/>
              </a:rPr>
              <a:t>you can record detailed information about network traffic flowing in and out of your VCNs. These logs provide visibility into traffic patterns, helping you monitor network activity, troubleshoot connectivity, and audit network traffic for compliance.</a:t>
            </a:r>
          </a:p>
          <a:p>
            <a:endParaRPr lang="en-US" dirty="0">
              <a:latin typeface="Oracle Sans" panose="020B0503020204020204" pitchFamily="34" charset="0"/>
            </a:endParaRPr>
          </a:p>
          <a:p>
            <a:r>
              <a:rPr lang="en-US" dirty="0">
                <a:latin typeface="Oracle Sans" panose="020B0503020204020204" pitchFamily="34" charset="0"/>
              </a:rPr>
              <a:t>Flow logs capture metadata such as source and destination IPs, ports, and protocols, making it an essential tool for network analysis and security management.</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140</a:t>
            </a:fld>
            <a:endParaRPr lang="en-US" dirty="0"/>
          </a:p>
        </p:txBody>
      </p:sp>
    </p:spTree>
    <p:extLst>
      <p:ext uri="{BB962C8B-B14F-4D97-AF65-F5344CB8AC3E}">
        <p14:creationId xmlns:p14="http://schemas.microsoft.com/office/powerpoint/2010/main" val="273535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4129697"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VCN Flow Logs – Example</a:t>
            </a:r>
            <a:endPar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endParaRP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141</a:t>
            </a:fld>
            <a:endParaRPr lang="en-US" dirty="0"/>
          </a:p>
        </p:txBody>
      </p:sp>
      <p:pic>
        <p:nvPicPr>
          <p:cNvPr id="5" name="Picture 4">
            <a:extLst>
              <a:ext uri="{FF2B5EF4-FFF2-40B4-BE49-F238E27FC236}">
                <a16:creationId xmlns:a16="http://schemas.microsoft.com/office/drawing/2014/main" id="{01AD840A-66DB-0150-5486-199FE5254B76}"/>
              </a:ext>
            </a:extLst>
          </p:cNvPr>
          <p:cNvPicPr>
            <a:picLocks noChangeAspect="1"/>
          </p:cNvPicPr>
          <p:nvPr/>
        </p:nvPicPr>
        <p:blipFill>
          <a:blip r:embed="rId5"/>
          <a:stretch>
            <a:fillRect/>
          </a:stretch>
        </p:blipFill>
        <p:spPr>
          <a:xfrm>
            <a:off x="141452" y="1365024"/>
            <a:ext cx="9171214" cy="1435548"/>
          </a:xfrm>
          <a:prstGeom prst="rect">
            <a:avLst/>
          </a:prstGeom>
        </p:spPr>
      </p:pic>
      <p:pic>
        <p:nvPicPr>
          <p:cNvPr id="10" name="Picture 9">
            <a:extLst>
              <a:ext uri="{FF2B5EF4-FFF2-40B4-BE49-F238E27FC236}">
                <a16:creationId xmlns:a16="http://schemas.microsoft.com/office/drawing/2014/main" id="{6F63A542-DD12-E55F-AEBB-8D8C95F6E458}"/>
              </a:ext>
            </a:extLst>
          </p:cNvPr>
          <p:cNvPicPr>
            <a:picLocks noChangeAspect="1"/>
          </p:cNvPicPr>
          <p:nvPr/>
        </p:nvPicPr>
        <p:blipFill>
          <a:blip r:embed="rId6"/>
          <a:stretch>
            <a:fillRect/>
          </a:stretch>
        </p:blipFill>
        <p:spPr>
          <a:xfrm>
            <a:off x="7687076" y="3002039"/>
            <a:ext cx="3251179" cy="3758296"/>
          </a:xfrm>
          <a:prstGeom prst="rect">
            <a:avLst/>
          </a:prstGeom>
        </p:spPr>
      </p:pic>
      <p:pic>
        <p:nvPicPr>
          <p:cNvPr id="12" name="Picture 11">
            <a:extLst>
              <a:ext uri="{FF2B5EF4-FFF2-40B4-BE49-F238E27FC236}">
                <a16:creationId xmlns:a16="http://schemas.microsoft.com/office/drawing/2014/main" id="{70298F09-4F82-EBC5-F672-70A1AB659DD2}"/>
              </a:ext>
            </a:extLst>
          </p:cNvPr>
          <p:cNvPicPr>
            <a:picLocks noChangeAspect="1"/>
          </p:cNvPicPr>
          <p:nvPr/>
        </p:nvPicPr>
        <p:blipFill>
          <a:blip r:embed="rId7"/>
          <a:stretch>
            <a:fillRect/>
          </a:stretch>
        </p:blipFill>
        <p:spPr>
          <a:xfrm>
            <a:off x="141452" y="3429000"/>
            <a:ext cx="7430308" cy="3110219"/>
          </a:xfrm>
          <a:prstGeom prst="rect">
            <a:avLst/>
          </a:prstGeom>
        </p:spPr>
      </p:pic>
      <p:sp>
        <p:nvSpPr>
          <p:cNvPr id="4" name="Rectangle 3">
            <a:extLst>
              <a:ext uri="{FF2B5EF4-FFF2-40B4-BE49-F238E27FC236}">
                <a16:creationId xmlns:a16="http://schemas.microsoft.com/office/drawing/2014/main" id="{407F5010-D08C-2B58-46FD-A1670F46BCAE}"/>
              </a:ext>
            </a:extLst>
          </p:cNvPr>
          <p:cNvSpPr/>
          <p:nvPr/>
        </p:nvSpPr>
        <p:spPr>
          <a:xfrm>
            <a:off x="6096000" y="320545"/>
            <a:ext cx="3845380" cy="830997"/>
          </a:xfrm>
          <a:prstGeom prst="rect">
            <a:avLst/>
          </a:prstGeom>
        </p:spPr>
        <p:txBody>
          <a:bodyPr wrap="square">
            <a:spAutoFit/>
          </a:bodyPr>
          <a:lstStyle/>
          <a:p>
            <a:r>
              <a:rPr lang="en-US" sz="1600" b="1" i="1" dirty="0">
                <a:solidFill>
                  <a:schemeClr val="accent1">
                    <a:lumMod val="75000"/>
                  </a:schemeClr>
                </a:solidFill>
              </a:rPr>
              <a:t>Accessing a web application through an OCI Load Balancer over HTTPS (port 443) from the internet.</a:t>
            </a:r>
            <a:endParaRPr lang="en-US" sz="1600" b="1" i="1" dirty="0">
              <a:solidFill>
                <a:schemeClr val="accent1">
                  <a:lumMod val="75000"/>
                </a:schemeClr>
              </a:solidFill>
              <a:latin typeface="Oracle Sans" panose="020B0503020204020204" pitchFamily="34" charset="0"/>
            </a:endParaRPr>
          </a:p>
        </p:txBody>
      </p:sp>
      <p:sp>
        <p:nvSpPr>
          <p:cNvPr id="7" name="Rectangle 6">
            <a:extLst>
              <a:ext uri="{FF2B5EF4-FFF2-40B4-BE49-F238E27FC236}">
                <a16:creationId xmlns:a16="http://schemas.microsoft.com/office/drawing/2014/main" id="{E34A5B51-8236-CA08-ADCE-F1366AF7C2F3}"/>
              </a:ext>
            </a:extLst>
          </p:cNvPr>
          <p:cNvSpPr/>
          <p:nvPr/>
        </p:nvSpPr>
        <p:spPr>
          <a:xfrm>
            <a:off x="141452" y="2441121"/>
            <a:ext cx="9253532" cy="31071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1E8A60C1-D9ED-2C56-08D9-E1FFD60C6B06}"/>
              </a:ext>
            </a:extLst>
          </p:cNvPr>
          <p:cNvCxnSpPr>
            <a:cxnSpLocks/>
          </p:cNvCxnSpPr>
          <p:nvPr/>
        </p:nvCxnSpPr>
        <p:spPr>
          <a:xfrm>
            <a:off x="9804400" y="2624667"/>
            <a:ext cx="0" cy="3773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28B6E4F-9BF3-02F1-3D85-5B140A26F195}"/>
              </a:ext>
            </a:extLst>
          </p:cNvPr>
          <p:cNvSpPr/>
          <p:nvPr/>
        </p:nvSpPr>
        <p:spPr>
          <a:xfrm>
            <a:off x="9394986" y="2413284"/>
            <a:ext cx="802206" cy="338554"/>
          </a:xfrm>
          <a:prstGeom prst="rect">
            <a:avLst/>
          </a:prstGeom>
        </p:spPr>
        <p:txBody>
          <a:bodyPr wrap="square">
            <a:spAutoFit/>
          </a:bodyPr>
          <a:lstStyle/>
          <a:p>
            <a:r>
              <a:rPr lang="en-US" sz="1600" b="1" i="1" dirty="0">
                <a:solidFill>
                  <a:schemeClr val="accent1">
                    <a:lumMod val="75000"/>
                  </a:schemeClr>
                </a:solidFill>
              </a:rPr>
              <a:t>…</a:t>
            </a:r>
            <a:endParaRPr lang="en-US" sz="1600" b="1" i="1" dirty="0">
              <a:solidFill>
                <a:schemeClr val="accent1">
                  <a:lumMod val="75000"/>
                </a:schemeClr>
              </a:solidFill>
              <a:latin typeface="Oracle Sans" panose="020B0503020204020204" pitchFamily="34" charset="0"/>
            </a:endParaRPr>
          </a:p>
        </p:txBody>
      </p:sp>
      <p:cxnSp>
        <p:nvCxnSpPr>
          <p:cNvPr id="24" name="Connector: Elbow 23">
            <a:extLst>
              <a:ext uri="{FF2B5EF4-FFF2-40B4-BE49-F238E27FC236}">
                <a16:creationId xmlns:a16="http://schemas.microsoft.com/office/drawing/2014/main" id="{33CC3805-10CC-B6EF-0F52-BE1CEC882B41}"/>
              </a:ext>
            </a:extLst>
          </p:cNvPr>
          <p:cNvCxnSpPr>
            <a:cxnSpLocks/>
            <a:endCxn id="12" idx="0"/>
          </p:cNvCxnSpPr>
          <p:nvPr/>
        </p:nvCxnSpPr>
        <p:spPr>
          <a:xfrm rot="10800000" flipV="1">
            <a:off x="3856606" y="2828408"/>
            <a:ext cx="5947794" cy="60059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21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50384A4C-6AD1-9546-89EC-59F7126C8657}"/>
              </a:ext>
            </a:extLst>
          </p:cNvPr>
          <p:cNvSpPr txBox="1"/>
          <p:nvPr>
            <p:custDataLst>
              <p:tags r:id="rId1"/>
            </p:custDataLst>
          </p:nvPr>
        </p:nvSpPr>
        <p:spPr>
          <a:xfrm>
            <a:off x="762000" y="2647016"/>
            <a:ext cx="7259574" cy="781984"/>
          </a:xfrm>
          <a:prstGeom prst="rect">
            <a:avLst/>
          </a:prstGeom>
          <a:noFill/>
        </p:spPr>
        <p:txBody>
          <a:bodyPr vert="horz" wrap="square" lIns="0" tIns="0" rIns="0" bIns="0" rtlCol="0" anchor="b" anchorCtr="0">
            <a:noAutofit/>
          </a:bodyPr>
          <a:lstStyle>
            <a:lvl1pPr algn="l" defTabSz="914400" rtl="0" eaLnBrk="1" latinLnBrk="0" hangingPunct="1">
              <a:lnSpc>
                <a:spcPct val="100000"/>
              </a:lnSpc>
              <a:spcBef>
                <a:spcPct val="0"/>
              </a:spcBef>
              <a:buNone/>
              <a:defRPr lang="en-US" sz="3200" b="0" i="0" kern="1200" baseline="0">
                <a:solidFill>
                  <a:schemeClr val="accent5"/>
                </a:solidFill>
                <a:latin typeface="+mj-lt"/>
                <a:ea typeface="+mn-ea"/>
                <a:cs typeface="Oracle Sans" panose="020B05030202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3600" b="0" i="0" u="none" strike="noStrike" kern="1200" cap="none" spc="0" normalizeH="0" baseline="0" noProof="0" dirty="0">
                <a:ln>
                  <a:noFill/>
                </a:ln>
                <a:solidFill>
                  <a:srgbClr val="AE562C"/>
                </a:solidFill>
                <a:effectLst/>
                <a:uLnTx/>
                <a:uFillTx/>
                <a:latin typeface="Georgia"/>
                <a:cs typeface="Oracle Sans" panose="020B0503020204020204" pitchFamily="34" charset="0"/>
              </a:rPr>
              <a:t>Thank You</a:t>
            </a:r>
          </a:p>
        </p:txBody>
      </p:sp>
      <p:sp>
        <p:nvSpPr>
          <p:cNvPr id="5" name="Slide Number Placeholder 4">
            <a:extLst>
              <a:ext uri="{FF2B5EF4-FFF2-40B4-BE49-F238E27FC236}">
                <a16:creationId xmlns:a16="http://schemas.microsoft.com/office/drawing/2014/main" id="{362D06E8-1C70-3244-8885-EE11AF6A723C}"/>
              </a:ext>
            </a:extLst>
          </p:cNvPr>
          <p:cNvSpPr>
            <a:spLocks noGrp="1"/>
          </p:cNvSpPr>
          <p:nvPr>
            <p:ph type="sldNum" sz="quarter" idx="40"/>
            <p:custDataLst>
              <p:tags r:id="rId2"/>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cs typeface="Arial"/>
              </a:rPr>
              <a:pPr marL="0" marR="0" lvl="0" indent="0" algn="l" defTabSz="914400" rtl="0" eaLnBrk="1" fontAlgn="auto" latinLnBrk="0" hangingPunct="1">
                <a:lnSpc>
                  <a:spcPct val="100000"/>
                </a:lnSpc>
                <a:spcBef>
                  <a:spcPts val="0"/>
                </a:spcBef>
                <a:spcAft>
                  <a:spcPts val="0"/>
                </a:spcAft>
                <a:buClrTx/>
                <a:buSzTx/>
                <a:buFontTx/>
                <a:buNone/>
                <a:tabLst/>
                <a:defRPr/>
              </a:pPr>
              <a:t>142</a:t>
            </a:fld>
            <a:endParaRPr kumimoji="0" lang="en-US" sz="1000" b="0" i="0" u="none" strike="noStrike" kern="1200" cap="none" spc="0" normalizeH="0" baseline="0" noProof="0">
              <a:ln>
                <a:noFill/>
              </a:ln>
              <a:solidFill>
                <a:srgbClr val="8B8580"/>
              </a:solidFill>
              <a:effectLst/>
              <a:uLnTx/>
              <a:uFillTx/>
              <a:latin typeface="Oracle Sans"/>
              <a:cs typeface="Arial"/>
            </a:endParaRPr>
          </a:p>
        </p:txBody>
      </p:sp>
      <p:sp>
        <p:nvSpPr>
          <p:cNvPr id="3" name="Footer Placeholder 2">
            <a:extLst>
              <a:ext uri="{FF2B5EF4-FFF2-40B4-BE49-F238E27FC236}">
                <a16:creationId xmlns:a16="http://schemas.microsoft.com/office/drawing/2014/main" id="{9D76500B-3D94-4120-BB7F-6DCFE05D5A0B}"/>
              </a:ext>
            </a:extLst>
          </p:cNvPr>
          <p:cNvSpPr>
            <a:spLocks noGrp="1"/>
          </p:cNvSpPr>
          <p:nvPr>
            <p:ph type="ftr" sz="quarter" idx="39"/>
          </p:nvPr>
        </p:nvSpPr>
        <p:spPr/>
        <p:txBody>
          <a:bodyPr/>
          <a:lstStyle/>
          <a:p>
            <a:r>
              <a:rPr lang="en-US"/>
              <a:t>Copyright © 2025, Oracle and/or its affiliates.</a:t>
            </a:r>
          </a:p>
        </p:txBody>
      </p:sp>
    </p:spTree>
    <p:extLst>
      <p:ext uri="{BB962C8B-B14F-4D97-AF65-F5344CB8AC3E}">
        <p14:creationId xmlns:p14="http://schemas.microsoft.com/office/powerpoint/2010/main" val="74535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95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70458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Bastion in the traditional way</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15</a:t>
            </a:fld>
            <a:endParaRPr lang="en-US" dirty="0"/>
          </a:p>
        </p:txBody>
      </p:sp>
      <p:sp>
        <p:nvSpPr>
          <p:cNvPr id="10" name="Rectangle 9">
            <a:extLst>
              <a:ext uri="{FF2B5EF4-FFF2-40B4-BE49-F238E27FC236}">
                <a16:creationId xmlns:a16="http://schemas.microsoft.com/office/drawing/2014/main" id="{7F9D27CD-0ADC-595E-53EE-329B4030714C}"/>
              </a:ext>
            </a:extLst>
          </p:cNvPr>
          <p:cNvSpPr/>
          <p:nvPr/>
        </p:nvSpPr>
        <p:spPr>
          <a:xfrm>
            <a:off x="375499" y="1782395"/>
            <a:ext cx="4632771" cy="3293209"/>
          </a:xfrm>
          <a:prstGeom prst="rect">
            <a:avLst/>
          </a:prstGeom>
        </p:spPr>
        <p:txBody>
          <a:bodyPr wrap="square">
            <a:spAutoFit/>
          </a:bodyPr>
          <a:lstStyle/>
          <a:p>
            <a:pPr marL="285750" indent="-285750">
              <a:buFont typeface="Arial" panose="020B0604020202020204" pitchFamily="34" charset="0"/>
              <a:buChar char="•"/>
            </a:pPr>
            <a:r>
              <a:rPr lang="en-US" sz="1600" dirty="0"/>
              <a:t>A Bastion host is a special-purpose server or an instance that is used to configure to work against the attacks or threats. It is also known as the “Jump Box”.</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Bastion host basically provide an entry point into the private networks which are to be connected from external network securing from the attacks.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While using Bastion service you must log in first to your Bastion host and then directed to the private instances.</a:t>
            </a:r>
          </a:p>
        </p:txBody>
      </p:sp>
      <p:pic>
        <p:nvPicPr>
          <p:cNvPr id="8" name="Picture 7">
            <a:extLst>
              <a:ext uri="{FF2B5EF4-FFF2-40B4-BE49-F238E27FC236}">
                <a16:creationId xmlns:a16="http://schemas.microsoft.com/office/drawing/2014/main" id="{B501F471-960C-2533-55EA-BE91F757CEA0}"/>
              </a:ext>
            </a:extLst>
          </p:cNvPr>
          <p:cNvPicPr>
            <a:picLocks noChangeAspect="1"/>
          </p:cNvPicPr>
          <p:nvPr/>
        </p:nvPicPr>
        <p:blipFill>
          <a:blip r:embed="rId5"/>
          <a:stretch>
            <a:fillRect/>
          </a:stretch>
        </p:blipFill>
        <p:spPr>
          <a:xfrm>
            <a:off x="5832527" y="1744133"/>
            <a:ext cx="5412709" cy="3597774"/>
          </a:xfrm>
          <a:prstGeom prst="rect">
            <a:avLst/>
          </a:prstGeom>
        </p:spPr>
      </p:pic>
      <p:pic>
        <p:nvPicPr>
          <p:cNvPr id="11" name="Picture 10">
            <a:extLst>
              <a:ext uri="{FF2B5EF4-FFF2-40B4-BE49-F238E27FC236}">
                <a16:creationId xmlns:a16="http://schemas.microsoft.com/office/drawing/2014/main" id="{7FA3E302-B15D-3077-7CCF-49FED788D3E1}"/>
              </a:ext>
            </a:extLst>
          </p:cNvPr>
          <p:cNvPicPr>
            <a:picLocks noChangeAspect="1"/>
          </p:cNvPicPr>
          <p:nvPr/>
        </p:nvPicPr>
        <p:blipFill>
          <a:blip r:embed="rId6"/>
          <a:stretch>
            <a:fillRect/>
          </a:stretch>
        </p:blipFill>
        <p:spPr>
          <a:xfrm>
            <a:off x="5832526" y="3429000"/>
            <a:ext cx="342948" cy="1562318"/>
          </a:xfrm>
          <a:prstGeom prst="rect">
            <a:avLst/>
          </a:prstGeom>
        </p:spPr>
      </p:pic>
    </p:spTree>
    <p:extLst>
      <p:ext uri="{BB962C8B-B14F-4D97-AF65-F5344CB8AC3E}">
        <p14:creationId xmlns:p14="http://schemas.microsoft.com/office/powerpoint/2010/main" val="336845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70458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Bastion in the traditional way</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16</a:t>
            </a:fld>
            <a:endParaRPr lang="en-US" dirty="0"/>
          </a:p>
        </p:txBody>
      </p:sp>
      <p:pic>
        <p:nvPicPr>
          <p:cNvPr id="8" name="Picture 7">
            <a:extLst>
              <a:ext uri="{FF2B5EF4-FFF2-40B4-BE49-F238E27FC236}">
                <a16:creationId xmlns:a16="http://schemas.microsoft.com/office/drawing/2014/main" id="{B501F471-960C-2533-55EA-BE91F757CEA0}"/>
              </a:ext>
            </a:extLst>
          </p:cNvPr>
          <p:cNvPicPr>
            <a:picLocks noChangeAspect="1"/>
          </p:cNvPicPr>
          <p:nvPr/>
        </p:nvPicPr>
        <p:blipFill>
          <a:blip r:embed="rId5"/>
          <a:stretch>
            <a:fillRect/>
          </a:stretch>
        </p:blipFill>
        <p:spPr>
          <a:xfrm>
            <a:off x="5832527" y="1744133"/>
            <a:ext cx="5412709" cy="3597774"/>
          </a:xfrm>
          <a:prstGeom prst="rect">
            <a:avLst/>
          </a:prstGeom>
        </p:spPr>
      </p:pic>
      <p:pic>
        <p:nvPicPr>
          <p:cNvPr id="11" name="Picture 10">
            <a:extLst>
              <a:ext uri="{FF2B5EF4-FFF2-40B4-BE49-F238E27FC236}">
                <a16:creationId xmlns:a16="http://schemas.microsoft.com/office/drawing/2014/main" id="{7FA3E302-B15D-3077-7CCF-49FED788D3E1}"/>
              </a:ext>
            </a:extLst>
          </p:cNvPr>
          <p:cNvPicPr>
            <a:picLocks noChangeAspect="1"/>
          </p:cNvPicPr>
          <p:nvPr/>
        </p:nvPicPr>
        <p:blipFill>
          <a:blip r:embed="rId6"/>
          <a:stretch>
            <a:fillRect/>
          </a:stretch>
        </p:blipFill>
        <p:spPr>
          <a:xfrm>
            <a:off x="5832526" y="3429000"/>
            <a:ext cx="342948" cy="1562318"/>
          </a:xfrm>
          <a:prstGeom prst="rect">
            <a:avLst/>
          </a:prstGeom>
        </p:spPr>
      </p:pic>
      <p:sp>
        <p:nvSpPr>
          <p:cNvPr id="17" name="TextBox 16">
            <a:extLst>
              <a:ext uri="{FF2B5EF4-FFF2-40B4-BE49-F238E27FC236}">
                <a16:creationId xmlns:a16="http://schemas.microsoft.com/office/drawing/2014/main" id="{2907ECE1-6A37-C6A2-9EC5-35F43472701D}"/>
              </a:ext>
            </a:extLst>
          </p:cNvPr>
          <p:cNvSpPr txBox="1"/>
          <p:nvPr/>
        </p:nvSpPr>
        <p:spPr>
          <a:xfrm>
            <a:off x="6993470" y="1362204"/>
            <a:ext cx="3297022" cy="307777"/>
          </a:xfrm>
          <a:prstGeom prst="rect">
            <a:avLst/>
          </a:prstGeom>
          <a:noFill/>
        </p:spPr>
        <p:txBody>
          <a:bodyPr wrap="square">
            <a:spAutoFit/>
          </a:bodyPr>
          <a:lstStyle/>
          <a:p>
            <a:r>
              <a:rPr lang="en-US" sz="1400" b="1" dirty="0">
                <a:solidFill>
                  <a:schemeClr val="bg1"/>
                </a:solidFill>
                <a:highlight>
                  <a:srgbClr val="000080"/>
                </a:highlight>
              </a:rPr>
              <a:t>Linux VM acting as a bastion in OCI.</a:t>
            </a:r>
          </a:p>
        </p:txBody>
      </p:sp>
      <p:cxnSp>
        <p:nvCxnSpPr>
          <p:cNvPr id="19" name="Straight Connector 18">
            <a:extLst>
              <a:ext uri="{FF2B5EF4-FFF2-40B4-BE49-F238E27FC236}">
                <a16:creationId xmlns:a16="http://schemas.microsoft.com/office/drawing/2014/main" id="{99CADF83-347E-0538-7F98-DB60009E3ED5}"/>
              </a:ext>
            </a:extLst>
          </p:cNvPr>
          <p:cNvCxnSpPr>
            <a:cxnSpLocks/>
            <a:stCxn id="17" idx="2"/>
          </p:cNvCxnSpPr>
          <p:nvPr/>
        </p:nvCxnSpPr>
        <p:spPr>
          <a:xfrm>
            <a:off x="8641981" y="1669981"/>
            <a:ext cx="0" cy="307777"/>
          </a:xfrm>
          <a:prstGeom prst="line">
            <a:avLst/>
          </a:prstGeom>
          <a:ln w="9525">
            <a:solidFill>
              <a:srgbClr val="002060"/>
            </a:solidFill>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7F9D27CD-0ADC-595E-53EE-329B4030714C}"/>
              </a:ext>
            </a:extLst>
          </p:cNvPr>
          <p:cNvSpPr/>
          <p:nvPr/>
        </p:nvSpPr>
        <p:spPr>
          <a:xfrm>
            <a:off x="643202" y="1651524"/>
            <a:ext cx="5813635" cy="3785652"/>
          </a:xfrm>
          <a:prstGeom prst="rect">
            <a:avLst/>
          </a:prstGeom>
        </p:spPr>
        <p:txBody>
          <a:bodyPr wrap="square">
            <a:spAutoFit/>
          </a:bodyPr>
          <a:lstStyle/>
          <a:p>
            <a:pPr marL="285750" indent="-285750">
              <a:buFont typeface="Courier New" panose="02070309020205020404" pitchFamily="49" charset="0"/>
              <a:buChar char="o"/>
            </a:pPr>
            <a:r>
              <a:rPr lang="en-US" sz="1600" dirty="0"/>
              <a:t>Create a Public Subnet.</a:t>
            </a:r>
          </a:p>
          <a:p>
            <a:pPr marL="285750" indent="-285750">
              <a:buFont typeface="Courier New" panose="02070309020205020404" pitchFamily="49" charset="0"/>
              <a:buChar char="o"/>
            </a:pPr>
            <a:endParaRPr lang="en-US" sz="1600" dirty="0"/>
          </a:p>
          <a:p>
            <a:pPr marL="285750" indent="-285750">
              <a:buFont typeface="Courier New" panose="02070309020205020404" pitchFamily="49" charset="0"/>
              <a:buChar char="o"/>
            </a:pPr>
            <a:r>
              <a:rPr lang="en-US" sz="1600" dirty="0"/>
              <a:t>Allocate public IP for bastion host.</a:t>
            </a:r>
          </a:p>
          <a:p>
            <a:pPr marL="285750" indent="-285750">
              <a:buFont typeface="Courier New" panose="02070309020205020404" pitchFamily="49" charset="0"/>
              <a:buChar char="o"/>
            </a:pPr>
            <a:endParaRPr lang="en-US" sz="1600" dirty="0"/>
          </a:p>
          <a:p>
            <a:pPr marL="285750" indent="-285750">
              <a:buFont typeface="Courier New" panose="02070309020205020404" pitchFamily="49" charset="0"/>
              <a:buChar char="o"/>
            </a:pPr>
            <a:r>
              <a:rPr lang="en-US" sz="1600" dirty="0"/>
              <a:t>Compute management by OCI admin.</a:t>
            </a:r>
          </a:p>
          <a:p>
            <a:pPr marL="285750" indent="-285750">
              <a:buFont typeface="Courier New" panose="02070309020205020404" pitchFamily="49" charset="0"/>
              <a:buChar char="o"/>
            </a:pPr>
            <a:endParaRPr lang="en-US" sz="1600" dirty="0"/>
          </a:p>
          <a:p>
            <a:pPr marL="285750" indent="-285750">
              <a:buFont typeface="Courier New" panose="02070309020205020404" pitchFamily="49" charset="0"/>
              <a:buChar char="o"/>
            </a:pPr>
            <a:r>
              <a:rPr lang="en-US" sz="1600" dirty="0"/>
              <a:t>Hardening of compute OS.</a:t>
            </a:r>
          </a:p>
          <a:p>
            <a:pPr marL="285750" indent="-285750">
              <a:buFont typeface="Courier New" panose="02070309020205020404" pitchFamily="49" charset="0"/>
              <a:buChar char="o"/>
            </a:pPr>
            <a:endParaRPr lang="en-US" sz="1600" dirty="0"/>
          </a:p>
          <a:p>
            <a:pPr marL="285750" indent="-285750">
              <a:buFont typeface="Courier New" panose="02070309020205020404" pitchFamily="49" charset="0"/>
              <a:buChar char="o"/>
            </a:pPr>
            <a:r>
              <a:rPr lang="en-US" sz="1600" dirty="0"/>
              <a:t>SSH Keys management per user basis.</a:t>
            </a:r>
          </a:p>
          <a:p>
            <a:pPr marL="285750" indent="-285750">
              <a:buFont typeface="Courier New" panose="02070309020205020404" pitchFamily="49" charset="0"/>
              <a:buChar char="o"/>
            </a:pPr>
            <a:endParaRPr lang="en-US" sz="1600" dirty="0"/>
          </a:p>
          <a:p>
            <a:pPr marL="285750" indent="-285750">
              <a:buFont typeface="Courier New" panose="02070309020205020404" pitchFamily="49" charset="0"/>
              <a:buChar char="o"/>
            </a:pPr>
            <a:r>
              <a:rPr lang="en-US" sz="1600" dirty="0"/>
              <a:t>Storing of SSH private keys for target compute in bastion.</a:t>
            </a:r>
          </a:p>
          <a:p>
            <a:pPr marL="285750" indent="-285750">
              <a:buFont typeface="Courier New" panose="02070309020205020404" pitchFamily="49" charset="0"/>
              <a:buChar char="o"/>
            </a:pPr>
            <a:endParaRPr lang="en-US" sz="1600" dirty="0"/>
          </a:p>
          <a:p>
            <a:pPr marL="285750" indent="-285750">
              <a:buFont typeface="Courier New" panose="02070309020205020404" pitchFamily="49" charset="0"/>
              <a:buChar char="o"/>
            </a:pPr>
            <a:r>
              <a:rPr lang="en-US" sz="1600" dirty="0"/>
              <a:t>No session limit enforcement.</a:t>
            </a:r>
          </a:p>
          <a:p>
            <a:pPr marL="285750" indent="-285750">
              <a:buFont typeface="Courier New" panose="02070309020205020404" pitchFamily="49" charset="0"/>
              <a:buChar char="o"/>
            </a:pPr>
            <a:endParaRPr lang="en-US" sz="1600" dirty="0"/>
          </a:p>
          <a:p>
            <a:pPr marL="285750" indent="-285750">
              <a:buFont typeface="Courier New" panose="02070309020205020404" pitchFamily="49" charset="0"/>
              <a:buChar char="o"/>
            </a:pPr>
            <a:r>
              <a:rPr lang="en-US" sz="1600" dirty="0"/>
              <a:t>Cost incurred to run the compute in OCI.</a:t>
            </a:r>
          </a:p>
        </p:txBody>
      </p:sp>
    </p:spTree>
    <p:extLst>
      <p:ext uri="{BB962C8B-B14F-4D97-AF65-F5344CB8AC3E}">
        <p14:creationId xmlns:p14="http://schemas.microsoft.com/office/powerpoint/2010/main" val="232238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70458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OCI Bastion</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17</a:t>
            </a:fld>
            <a:endParaRPr lang="en-US" dirty="0"/>
          </a:p>
        </p:txBody>
      </p:sp>
      <p:sp>
        <p:nvSpPr>
          <p:cNvPr id="10" name="Rectangle 9">
            <a:extLst>
              <a:ext uri="{FF2B5EF4-FFF2-40B4-BE49-F238E27FC236}">
                <a16:creationId xmlns:a16="http://schemas.microsoft.com/office/drawing/2014/main" id="{7F9D27CD-0ADC-595E-53EE-329B4030714C}"/>
              </a:ext>
            </a:extLst>
          </p:cNvPr>
          <p:cNvSpPr/>
          <p:nvPr/>
        </p:nvSpPr>
        <p:spPr>
          <a:xfrm>
            <a:off x="545839" y="1413063"/>
            <a:ext cx="9731222" cy="3046988"/>
          </a:xfrm>
          <a:prstGeom prst="rect">
            <a:avLst/>
          </a:prstGeom>
        </p:spPr>
        <p:txBody>
          <a:bodyPr wrap="square">
            <a:spAutoFit/>
          </a:bodyPr>
          <a:lstStyle/>
          <a:p>
            <a:pPr marL="285750" indent="-285750">
              <a:buFont typeface="Courier New" panose="02070309020205020404" pitchFamily="49" charset="0"/>
              <a:buChar char="o"/>
            </a:pPr>
            <a:r>
              <a:rPr lang="en-US" sz="1600" dirty="0"/>
              <a:t>OCI provided and managed service.</a:t>
            </a:r>
          </a:p>
          <a:p>
            <a:pPr marL="285750" indent="-285750">
              <a:buFont typeface="Courier New" panose="02070309020205020404" pitchFamily="49" charset="0"/>
              <a:buChar char="o"/>
            </a:pPr>
            <a:endParaRPr lang="en-US" sz="1600" dirty="0"/>
          </a:p>
          <a:p>
            <a:pPr marL="285750" indent="-285750">
              <a:buFont typeface="Courier New" panose="02070309020205020404" pitchFamily="49" charset="0"/>
              <a:buChar char="o"/>
            </a:pPr>
            <a:r>
              <a:rPr lang="en-US" sz="1600" dirty="0"/>
              <a:t>There is no cost for using OCI Bastion.</a:t>
            </a:r>
          </a:p>
          <a:p>
            <a:pPr marL="285750" indent="-285750">
              <a:buFont typeface="Courier New" panose="02070309020205020404" pitchFamily="49" charset="0"/>
              <a:buChar char="o"/>
            </a:pPr>
            <a:endParaRPr lang="en-US" sz="1600" dirty="0"/>
          </a:p>
          <a:p>
            <a:pPr marL="285750" indent="-285750">
              <a:buFont typeface="Courier New" panose="02070309020205020404" pitchFamily="49" charset="0"/>
              <a:buChar char="o"/>
            </a:pPr>
            <a:r>
              <a:rPr lang="en-US" sz="1600" dirty="0"/>
              <a:t>No public IP is needed, resulting in no surface attack area or zero-day vulnerabilities.</a:t>
            </a:r>
          </a:p>
          <a:p>
            <a:pPr marL="285750" indent="-285750">
              <a:buFont typeface="Courier New" panose="02070309020205020404" pitchFamily="49" charset="0"/>
              <a:buChar char="o"/>
            </a:pPr>
            <a:endParaRPr lang="en-US" sz="1600" dirty="0"/>
          </a:p>
          <a:p>
            <a:pPr marL="285750" indent="-285750">
              <a:buFont typeface="Courier New" panose="02070309020205020404" pitchFamily="49" charset="0"/>
              <a:buChar char="o"/>
            </a:pPr>
            <a:r>
              <a:rPr lang="en-US" sz="1600" dirty="0"/>
              <a:t>Eliminate shared credentials, broad access limits, and other bad habits of using jump hosts.</a:t>
            </a:r>
          </a:p>
          <a:p>
            <a:pPr marL="285750" indent="-285750">
              <a:buFont typeface="Courier New" panose="02070309020205020404" pitchFamily="49" charset="0"/>
              <a:buChar char="o"/>
            </a:pPr>
            <a:endParaRPr lang="en-US" sz="1600" dirty="0"/>
          </a:p>
          <a:p>
            <a:pPr marL="285750" indent="-285750">
              <a:buFont typeface="Courier New" panose="02070309020205020404" pitchFamily="49" charset="0"/>
              <a:buChar char="o"/>
            </a:pPr>
            <a:r>
              <a:rPr lang="en-US" sz="1600" dirty="0"/>
              <a:t>Restricted and time-limited access to target resources that don’t have public endpoints.</a:t>
            </a:r>
          </a:p>
          <a:p>
            <a:pPr marL="285750" indent="-285750">
              <a:buFont typeface="Courier New" panose="02070309020205020404" pitchFamily="49" charset="0"/>
              <a:buChar char="o"/>
            </a:pPr>
            <a:endParaRPr lang="en-US" sz="1600" dirty="0"/>
          </a:p>
          <a:p>
            <a:pPr marL="285750" indent="-285750">
              <a:buFont typeface="Courier New" panose="02070309020205020404" pitchFamily="49" charset="0"/>
              <a:buChar char="o"/>
            </a:pPr>
            <a:r>
              <a:rPr lang="en-US" sz="1600" dirty="0"/>
              <a:t>Targets can include resources like compute instances, DB systems, and Autonomous Database for Transaction Processing and Mixed Workloads databases.</a:t>
            </a:r>
          </a:p>
        </p:txBody>
      </p:sp>
    </p:spTree>
    <p:extLst>
      <p:ext uri="{BB962C8B-B14F-4D97-AF65-F5344CB8AC3E}">
        <p14:creationId xmlns:p14="http://schemas.microsoft.com/office/powerpoint/2010/main" val="124522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70458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OCI Bastion</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18</a:t>
            </a:fld>
            <a:endParaRPr lang="en-US" dirty="0"/>
          </a:p>
        </p:txBody>
      </p:sp>
      <p:sp>
        <p:nvSpPr>
          <p:cNvPr id="10" name="Rectangle 9">
            <a:extLst>
              <a:ext uri="{FF2B5EF4-FFF2-40B4-BE49-F238E27FC236}">
                <a16:creationId xmlns:a16="http://schemas.microsoft.com/office/drawing/2014/main" id="{7F9D27CD-0ADC-595E-53EE-329B4030714C}"/>
              </a:ext>
            </a:extLst>
          </p:cNvPr>
          <p:cNvSpPr/>
          <p:nvPr/>
        </p:nvSpPr>
        <p:spPr>
          <a:xfrm>
            <a:off x="545839" y="1413063"/>
            <a:ext cx="5179100" cy="4031873"/>
          </a:xfrm>
          <a:prstGeom prst="rect">
            <a:avLst/>
          </a:prstGeom>
        </p:spPr>
        <p:txBody>
          <a:bodyPr wrap="square">
            <a:spAutoFit/>
          </a:bodyPr>
          <a:lstStyle/>
          <a:p>
            <a:pPr marL="285750" indent="-285750">
              <a:buFont typeface="Courier New" panose="02070309020205020404" pitchFamily="49" charset="0"/>
              <a:buChar char="o"/>
            </a:pPr>
            <a:r>
              <a:rPr lang="en-US" sz="1600" dirty="0"/>
              <a:t>A bastion is associated with a single VCN. You cannot create a bastion in one VCN and then use it to access target resources in a different VCN.</a:t>
            </a:r>
          </a:p>
          <a:p>
            <a:pPr marL="285750" indent="-285750">
              <a:buFont typeface="Courier New" panose="02070309020205020404" pitchFamily="49" charset="0"/>
              <a:buChar char="o"/>
            </a:pPr>
            <a:endParaRPr lang="en-US" sz="1600" dirty="0"/>
          </a:p>
          <a:p>
            <a:pPr marL="285750" indent="-285750">
              <a:buFont typeface="Courier New" panose="02070309020205020404" pitchFamily="49" charset="0"/>
              <a:buChar char="o"/>
            </a:pPr>
            <a:r>
              <a:rPr lang="en-US" sz="1600" dirty="0"/>
              <a:t>Bastion is a regional service. For example, bastion created in Frankfurt cannot be used to access resources in London.</a:t>
            </a:r>
          </a:p>
          <a:p>
            <a:pPr marL="285750" indent="-285750">
              <a:buFont typeface="Courier New" panose="02070309020205020404" pitchFamily="49" charset="0"/>
              <a:buChar char="o"/>
            </a:pPr>
            <a:endParaRPr lang="en-US" sz="1600" dirty="0"/>
          </a:p>
          <a:p>
            <a:pPr marL="285750" indent="-285750">
              <a:buFont typeface="Courier New" panose="02070309020205020404" pitchFamily="49" charset="0"/>
              <a:buChar char="o"/>
            </a:pPr>
            <a:r>
              <a:rPr lang="en-US" sz="1600" dirty="0"/>
              <a:t>Bastion “Maximum session time-to-live (TTL)” is 3 hours and minimum is 30 minutes. The TTLs is configurable at the session level.</a:t>
            </a:r>
          </a:p>
          <a:p>
            <a:pPr marL="285750" indent="-285750">
              <a:buFont typeface="Courier New" panose="02070309020205020404" pitchFamily="49" charset="0"/>
              <a:buChar char="o"/>
            </a:pPr>
            <a:endParaRPr lang="en-US" sz="1600" dirty="0"/>
          </a:p>
          <a:p>
            <a:pPr marL="285750" indent="-285750">
              <a:buFont typeface="Courier New" panose="02070309020205020404" pitchFamily="49" charset="0"/>
              <a:buChar char="o"/>
            </a:pPr>
            <a:r>
              <a:rPr lang="en-US" sz="1600" dirty="0"/>
              <a:t>Bastion is restricted with service limits per region per tenancy.</a:t>
            </a:r>
          </a:p>
          <a:p>
            <a:pPr marL="742950" lvl="1" indent="-285750">
              <a:buFont typeface="Courier New" panose="02070309020205020404" pitchFamily="49" charset="0"/>
              <a:buChar char="o"/>
            </a:pPr>
            <a:r>
              <a:rPr lang="en-US" sz="1600" dirty="0"/>
              <a:t>5 bastions per region.</a:t>
            </a:r>
          </a:p>
          <a:p>
            <a:pPr marL="742950" lvl="1" indent="-285750">
              <a:buFont typeface="Courier New" panose="02070309020205020404" pitchFamily="49" charset="0"/>
              <a:buChar char="o"/>
            </a:pPr>
            <a:r>
              <a:rPr lang="en-US" sz="1600" dirty="0"/>
              <a:t>20 active sessions per bastion.</a:t>
            </a:r>
          </a:p>
        </p:txBody>
      </p:sp>
      <p:pic>
        <p:nvPicPr>
          <p:cNvPr id="1026" name="Picture 2" descr="The Client connects to a Session on a Bastion using an SSH Client or SSH Tunnel. The two Sessions connect to an instance and a database in a Private Subnet. The VCN that contains the Private Subnet has a Service Gateway.">
            <a:extLst>
              <a:ext uri="{FF2B5EF4-FFF2-40B4-BE49-F238E27FC236}">
                <a16:creationId xmlns:a16="http://schemas.microsoft.com/office/drawing/2014/main" id="{D96FC462-1C38-B9DE-3555-92E5C49CF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4586" y="1413063"/>
            <a:ext cx="4981575"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728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2CC070-6200-43A9-80F6-0FC60D4593AC}"/>
              </a:ext>
            </a:extLst>
          </p:cNvPr>
          <p:cNvSpPr>
            <a:spLocks noGrp="1"/>
          </p:cNvSpPr>
          <p:nvPr>
            <p:ph type="ftr" sz="quarter" idx="11"/>
          </p:nvPr>
        </p:nvSpPr>
        <p:spPr/>
        <p:txBody>
          <a:bodyPr/>
          <a:lstStyle/>
          <a:p>
            <a:r>
              <a:rPr lang="en-US"/>
              <a:t>Copyright © 2025, Oracle and/or its affiliates.</a:t>
            </a:r>
          </a:p>
        </p:txBody>
      </p:sp>
      <p:sp>
        <p:nvSpPr>
          <p:cNvPr id="3" name="Slide Number Placeholder 2">
            <a:extLst>
              <a:ext uri="{FF2B5EF4-FFF2-40B4-BE49-F238E27FC236}">
                <a16:creationId xmlns:a16="http://schemas.microsoft.com/office/drawing/2014/main" id="{7A06F596-B512-4AFE-9722-81D7AB6541CD}"/>
              </a:ext>
            </a:extLst>
          </p:cNvPr>
          <p:cNvSpPr>
            <a:spLocks noGrp="1"/>
          </p:cNvSpPr>
          <p:nvPr>
            <p:ph type="sldNum" sz="quarter" idx="12"/>
          </p:nvPr>
        </p:nvSpPr>
        <p:spPr/>
        <p:txBody>
          <a:bodyPr/>
          <a:lstStyle/>
          <a:p>
            <a:fld id="{345D60D9-5372-5F40-9443-0F9AE5BDC3C8}" type="slidenum">
              <a:rPr lang="en-US" smtClean="0"/>
              <a:t>19</a:t>
            </a:fld>
            <a:endParaRPr lang="en-US"/>
          </a:p>
        </p:txBody>
      </p:sp>
      <p:sp>
        <p:nvSpPr>
          <p:cNvPr id="4" name="Title 3">
            <a:extLst>
              <a:ext uri="{FF2B5EF4-FFF2-40B4-BE49-F238E27FC236}">
                <a16:creationId xmlns:a16="http://schemas.microsoft.com/office/drawing/2014/main" id="{945B38E0-BFB2-41E7-9728-12A1978AFC5F}"/>
              </a:ext>
            </a:extLst>
          </p:cNvPr>
          <p:cNvSpPr>
            <a:spLocks noGrp="1"/>
          </p:cNvSpPr>
          <p:nvPr>
            <p:ph type="title"/>
          </p:nvPr>
        </p:nvSpPr>
        <p:spPr>
          <a:xfrm>
            <a:off x="768871" y="2337132"/>
            <a:ext cx="5241312" cy="1280160"/>
          </a:xfrm>
        </p:spPr>
        <p:txBody>
          <a:bodyPr/>
          <a:lstStyle/>
          <a:p>
            <a:r>
              <a:rPr lang="en-US" dirty="0"/>
              <a:t>Routing &amp; Gateways</a:t>
            </a:r>
          </a:p>
        </p:txBody>
      </p:sp>
    </p:spTree>
    <p:extLst>
      <p:ext uri="{BB962C8B-B14F-4D97-AF65-F5344CB8AC3E}">
        <p14:creationId xmlns:p14="http://schemas.microsoft.com/office/powerpoint/2010/main" val="352019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487" y="433581"/>
            <a:ext cx="2266950" cy="822960"/>
          </a:xfrm>
        </p:spPr>
        <p:txBody>
          <a:bodyPr/>
          <a:lstStyle/>
          <a:p>
            <a:r>
              <a:rPr lang="en-US" dirty="0"/>
              <a:t>Agenda</a:t>
            </a:r>
          </a:p>
        </p:txBody>
      </p:sp>
      <p:cxnSp>
        <p:nvCxnSpPr>
          <p:cNvPr id="16" name="Straight Connector 15"/>
          <p:cNvCxnSpPr/>
          <p:nvPr/>
        </p:nvCxnSpPr>
        <p:spPr>
          <a:xfrm flipV="1">
            <a:off x="1171227" y="3165713"/>
            <a:ext cx="10312164" cy="0"/>
          </a:xfrm>
          <a:prstGeom prst="line">
            <a:avLst/>
          </a:prstGeom>
          <a:ln w="571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1061883" y="2874956"/>
            <a:ext cx="548640" cy="548640"/>
          </a:xfrm>
          <a:prstGeom prst="ellipse">
            <a:avLst/>
          </a:prstGeom>
          <a:ln w="7620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solidFill>
                  <a:sysClr val="windowText" lastClr="000000"/>
                </a:solidFill>
              </a:rPr>
              <a:t>1</a:t>
            </a:r>
          </a:p>
        </p:txBody>
      </p:sp>
      <p:sp>
        <p:nvSpPr>
          <p:cNvPr id="18" name="TextBox 17"/>
          <p:cNvSpPr txBox="1"/>
          <p:nvPr/>
        </p:nvSpPr>
        <p:spPr>
          <a:xfrm>
            <a:off x="540487" y="3634763"/>
            <a:ext cx="3754111" cy="2108269"/>
          </a:xfrm>
          <a:prstGeom prst="rect">
            <a:avLst/>
          </a:prstGeom>
          <a:noFill/>
        </p:spPr>
        <p:txBody>
          <a:bodyPr wrap="square" rtlCol="0">
            <a:spAutoFit/>
          </a:bodyPr>
          <a:lstStyle/>
          <a:p>
            <a:r>
              <a:rPr lang="en-US" sz="1600" dirty="0"/>
              <a:t>OCI Networking Core Components</a:t>
            </a:r>
          </a:p>
          <a:p>
            <a:endParaRPr lang="en-US" sz="1600" dirty="0"/>
          </a:p>
          <a:p>
            <a:pPr marL="342900" indent="-342900">
              <a:buFont typeface="Wingdings" panose="05000000000000000000" pitchFamily="2" charset="2"/>
              <a:buChar char="q"/>
            </a:pPr>
            <a:r>
              <a:rPr lang="en-US" sz="1100" i="1" dirty="0">
                <a:solidFill>
                  <a:srgbClr val="FFC000"/>
                </a:solidFill>
              </a:rPr>
              <a:t>Overview on VCN</a:t>
            </a:r>
          </a:p>
          <a:p>
            <a:pPr marL="342900" indent="-342900">
              <a:buFont typeface="Wingdings" panose="05000000000000000000" pitchFamily="2" charset="2"/>
              <a:buChar char="q"/>
            </a:pPr>
            <a:r>
              <a:rPr lang="en-US" sz="1100" i="1" dirty="0">
                <a:solidFill>
                  <a:srgbClr val="FFC000"/>
                </a:solidFill>
              </a:rPr>
              <a:t>VCN Security</a:t>
            </a:r>
          </a:p>
          <a:p>
            <a:pPr marL="342900" indent="-342900">
              <a:buFont typeface="Wingdings" panose="05000000000000000000" pitchFamily="2" charset="2"/>
              <a:buChar char="q"/>
            </a:pPr>
            <a:r>
              <a:rPr lang="en-US" sz="1100" i="1" dirty="0">
                <a:solidFill>
                  <a:srgbClr val="FFC000"/>
                </a:solidFill>
              </a:rPr>
              <a:t>Routing &amp; Gateways</a:t>
            </a:r>
          </a:p>
          <a:p>
            <a:pPr marL="342900" indent="-342900">
              <a:buFont typeface="Wingdings" panose="05000000000000000000" pitchFamily="2" charset="2"/>
              <a:buChar char="q"/>
            </a:pPr>
            <a:r>
              <a:rPr lang="en-US" sz="1100" i="1" dirty="0">
                <a:solidFill>
                  <a:srgbClr val="FFC000"/>
                </a:solidFill>
              </a:rPr>
              <a:t>Load Balancing</a:t>
            </a:r>
          </a:p>
          <a:p>
            <a:pPr marL="342900" indent="-342900">
              <a:buFont typeface="Wingdings" panose="05000000000000000000" pitchFamily="2" charset="2"/>
              <a:buChar char="q"/>
            </a:pPr>
            <a:r>
              <a:rPr lang="en-US" sz="1100" i="1" dirty="0">
                <a:solidFill>
                  <a:srgbClr val="FFC000"/>
                </a:solidFill>
              </a:rPr>
              <a:t>Web Application Firewall (WAF)</a:t>
            </a:r>
          </a:p>
          <a:p>
            <a:pPr marL="342900" indent="-342900">
              <a:buFont typeface="Wingdings" panose="05000000000000000000" pitchFamily="2" charset="2"/>
              <a:buChar char="q"/>
            </a:pPr>
            <a:r>
              <a:rPr lang="en-US" sz="1100" i="1" dirty="0">
                <a:solidFill>
                  <a:srgbClr val="FFC000"/>
                </a:solidFill>
              </a:rPr>
              <a:t>OCI Network Firewall</a:t>
            </a:r>
          </a:p>
          <a:p>
            <a:pPr marL="342900" indent="-342900">
              <a:buFont typeface="Wingdings" panose="05000000000000000000" pitchFamily="2" charset="2"/>
              <a:buChar char="q"/>
            </a:pPr>
            <a:r>
              <a:rPr lang="en-US" sz="1100" i="1" dirty="0">
                <a:solidFill>
                  <a:srgbClr val="FFC000"/>
                </a:solidFill>
              </a:rPr>
              <a:t>Domain Name System (DNS)</a:t>
            </a:r>
          </a:p>
          <a:p>
            <a:pPr marL="342900" indent="-342900">
              <a:buFont typeface="Wingdings" panose="05000000000000000000" pitchFamily="2" charset="2"/>
              <a:buChar char="q"/>
            </a:pPr>
            <a:r>
              <a:rPr lang="en-US" sz="1100" i="1" dirty="0">
                <a:solidFill>
                  <a:srgbClr val="FFC000"/>
                </a:solidFill>
              </a:rPr>
              <a:t>IP Management</a:t>
            </a:r>
          </a:p>
          <a:p>
            <a:pPr marL="342900" indent="-342900">
              <a:buFont typeface="Wingdings" panose="05000000000000000000" pitchFamily="2" charset="2"/>
              <a:buChar char="q"/>
            </a:pPr>
            <a:r>
              <a:rPr lang="en-US" sz="1100" b="1" i="1" dirty="0">
                <a:solidFill>
                  <a:srgbClr val="FFC000"/>
                </a:solidFill>
              </a:rPr>
              <a:t>Q&amp;A</a:t>
            </a:r>
          </a:p>
        </p:txBody>
      </p:sp>
      <p:sp>
        <p:nvSpPr>
          <p:cNvPr id="20" name="Oval 19"/>
          <p:cNvSpPr/>
          <p:nvPr/>
        </p:nvSpPr>
        <p:spPr>
          <a:xfrm>
            <a:off x="7692484" y="2908227"/>
            <a:ext cx="548640" cy="548640"/>
          </a:xfrm>
          <a:prstGeom prst="ellipse">
            <a:avLst/>
          </a:prstGeom>
          <a:ln w="7620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solidFill>
                  <a:sysClr val="windowText" lastClr="000000"/>
                </a:solidFill>
              </a:rPr>
              <a:t>3</a:t>
            </a:r>
          </a:p>
        </p:txBody>
      </p:sp>
      <p:sp>
        <p:nvSpPr>
          <p:cNvPr id="28" name="Oval 27"/>
          <p:cNvSpPr/>
          <p:nvPr/>
        </p:nvSpPr>
        <p:spPr>
          <a:xfrm>
            <a:off x="4265569" y="2908227"/>
            <a:ext cx="548640" cy="548640"/>
          </a:xfrm>
          <a:prstGeom prst="ellipse">
            <a:avLst/>
          </a:prstGeom>
          <a:ln w="7620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solidFill>
                  <a:sysClr val="windowText" lastClr="000000"/>
                </a:solidFill>
              </a:rPr>
              <a:t>2</a:t>
            </a:r>
          </a:p>
        </p:txBody>
      </p:sp>
      <p:sp>
        <p:nvSpPr>
          <p:cNvPr id="29" name="TextBox 28"/>
          <p:cNvSpPr txBox="1"/>
          <p:nvPr/>
        </p:nvSpPr>
        <p:spPr>
          <a:xfrm>
            <a:off x="7427435" y="2265423"/>
            <a:ext cx="1687594" cy="584775"/>
          </a:xfrm>
          <a:prstGeom prst="rect">
            <a:avLst/>
          </a:prstGeom>
          <a:noFill/>
        </p:spPr>
        <p:txBody>
          <a:bodyPr wrap="square" rtlCol="0">
            <a:spAutoFit/>
          </a:bodyPr>
          <a:lstStyle>
            <a:defPPr>
              <a:defRPr lang="en-US"/>
            </a:defPPr>
            <a:lvl1pPr algn="ctr">
              <a:defRPr sz="1600">
                <a:solidFill>
                  <a:schemeClr val="bg1"/>
                </a:solidFill>
              </a:defRPr>
            </a:lvl1pPr>
          </a:lstStyle>
          <a:p>
            <a:pPr algn="l"/>
            <a:r>
              <a:rPr lang="en-US" dirty="0"/>
              <a:t>Implementation Approach</a:t>
            </a:r>
          </a:p>
        </p:txBody>
      </p:sp>
      <p:sp>
        <p:nvSpPr>
          <p:cNvPr id="30" name="Isosceles Triangle 29"/>
          <p:cNvSpPr/>
          <p:nvPr/>
        </p:nvSpPr>
        <p:spPr>
          <a:xfrm rot="5400000">
            <a:off x="1395618" y="5883799"/>
            <a:ext cx="274320" cy="274320"/>
          </a:xfrm>
          <a:prstGeom prst="triangle">
            <a:avLst/>
          </a:prstGeom>
          <a:solidFill>
            <a:schemeClr val="accent2"/>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5400000">
            <a:off x="5574853" y="5883799"/>
            <a:ext cx="274320" cy="274320"/>
          </a:xfrm>
          <a:prstGeom prst="triangle">
            <a:avLst/>
          </a:prstGeom>
          <a:solidFill>
            <a:schemeClr val="accent2"/>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p:cNvSpPr/>
          <p:nvPr/>
        </p:nvSpPr>
        <p:spPr>
          <a:xfrm rot="5400000">
            <a:off x="10262128" y="5883799"/>
            <a:ext cx="274320" cy="274320"/>
          </a:xfrm>
          <a:prstGeom prst="triangle">
            <a:avLst/>
          </a:prstGeom>
          <a:solidFill>
            <a:schemeClr val="accent2"/>
          </a:solid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3466957" y="1345386"/>
            <a:ext cx="4948569" cy="1677382"/>
          </a:xfrm>
          <a:prstGeom prst="rect">
            <a:avLst/>
          </a:prstGeom>
          <a:noFill/>
        </p:spPr>
        <p:txBody>
          <a:bodyPr wrap="square" rtlCol="0">
            <a:spAutoFit/>
          </a:bodyPr>
          <a:lstStyle/>
          <a:p>
            <a:r>
              <a:rPr lang="en-US" sz="1600" dirty="0"/>
              <a:t>WAN Connectivity (On-prem/OCI/Multicloud)</a:t>
            </a:r>
          </a:p>
          <a:p>
            <a:endParaRPr lang="en-US" sz="1600" dirty="0"/>
          </a:p>
          <a:p>
            <a:pPr marL="342900" indent="-342900">
              <a:buFont typeface="Wingdings" panose="05000000000000000000" pitchFamily="2" charset="2"/>
              <a:buChar char="q"/>
            </a:pPr>
            <a:r>
              <a:rPr lang="en-US" sz="1100" i="1" dirty="0">
                <a:solidFill>
                  <a:srgbClr val="FFC000"/>
                </a:solidFill>
              </a:rPr>
              <a:t>Dynamic Routing Gateway (DRG)</a:t>
            </a:r>
          </a:p>
          <a:p>
            <a:pPr marL="342900" indent="-342900">
              <a:buFont typeface="Wingdings" panose="05000000000000000000" pitchFamily="2" charset="2"/>
              <a:buChar char="q"/>
            </a:pPr>
            <a:r>
              <a:rPr lang="en-US" sz="1100" i="1" dirty="0">
                <a:solidFill>
                  <a:srgbClr val="FFC000"/>
                </a:solidFill>
              </a:rPr>
              <a:t>VPN</a:t>
            </a:r>
          </a:p>
          <a:p>
            <a:pPr marL="342900" indent="-342900">
              <a:buFont typeface="Wingdings" panose="05000000000000000000" pitchFamily="2" charset="2"/>
              <a:buChar char="q"/>
            </a:pPr>
            <a:r>
              <a:rPr lang="en-US" sz="1100" i="1" dirty="0">
                <a:solidFill>
                  <a:srgbClr val="FFC000"/>
                </a:solidFill>
              </a:rPr>
              <a:t>Fast Connect</a:t>
            </a:r>
          </a:p>
          <a:p>
            <a:pPr marL="342900" indent="-342900">
              <a:buFont typeface="Wingdings" panose="05000000000000000000" pitchFamily="2" charset="2"/>
              <a:buChar char="q"/>
            </a:pPr>
            <a:r>
              <a:rPr lang="en-US" sz="1100" i="1" dirty="0">
                <a:solidFill>
                  <a:srgbClr val="FFC000"/>
                </a:solidFill>
              </a:rPr>
              <a:t>Oracle Interconnect with Azure and GCP</a:t>
            </a:r>
          </a:p>
          <a:p>
            <a:pPr marL="342900" indent="-342900">
              <a:buFont typeface="Wingdings" panose="05000000000000000000" pitchFamily="2" charset="2"/>
              <a:buChar char="q"/>
            </a:pPr>
            <a:r>
              <a:rPr lang="en-US" sz="1100" b="1" i="1" dirty="0">
                <a:solidFill>
                  <a:srgbClr val="FFC000"/>
                </a:solidFill>
              </a:rPr>
              <a:t>Q&amp;A</a:t>
            </a:r>
          </a:p>
          <a:p>
            <a:endParaRPr lang="en-US" sz="1600" dirty="0"/>
          </a:p>
        </p:txBody>
      </p:sp>
      <p:sp>
        <p:nvSpPr>
          <p:cNvPr id="36" name="TextBox 35"/>
          <p:cNvSpPr txBox="1"/>
          <p:nvPr/>
        </p:nvSpPr>
        <p:spPr>
          <a:xfrm>
            <a:off x="6996134" y="3638689"/>
            <a:ext cx="2550196" cy="1677382"/>
          </a:xfrm>
          <a:prstGeom prst="rect">
            <a:avLst/>
          </a:prstGeom>
          <a:noFill/>
        </p:spPr>
        <p:txBody>
          <a:bodyPr wrap="square" rtlCol="0">
            <a:spAutoFit/>
          </a:bodyPr>
          <a:lstStyle/>
          <a:p>
            <a:r>
              <a:rPr lang="en-US" sz="1600" dirty="0"/>
              <a:t>Customer Onboarding</a:t>
            </a:r>
          </a:p>
          <a:p>
            <a:endParaRPr lang="en-US" sz="1600" dirty="0"/>
          </a:p>
          <a:p>
            <a:pPr marL="342900" indent="-342900">
              <a:buFont typeface="Wingdings" panose="05000000000000000000" pitchFamily="2" charset="2"/>
              <a:buChar char="q"/>
            </a:pPr>
            <a:r>
              <a:rPr lang="en-US" sz="1100" i="1" dirty="0">
                <a:solidFill>
                  <a:srgbClr val="FFC000"/>
                </a:solidFill>
              </a:rPr>
              <a:t>Hub &amp; Spoke Architecture</a:t>
            </a:r>
          </a:p>
          <a:p>
            <a:pPr marL="342900" indent="-342900">
              <a:buFont typeface="Wingdings" panose="05000000000000000000" pitchFamily="2" charset="2"/>
              <a:buChar char="q"/>
            </a:pPr>
            <a:r>
              <a:rPr lang="en-US" sz="1100" i="1" dirty="0">
                <a:solidFill>
                  <a:srgbClr val="FFC000"/>
                </a:solidFill>
              </a:rPr>
              <a:t>Redundant Connectivity</a:t>
            </a:r>
          </a:p>
          <a:p>
            <a:pPr marL="342900" indent="-342900">
              <a:buFont typeface="Wingdings" panose="05000000000000000000" pitchFamily="2" charset="2"/>
              <a:buChar char="q"/>
            </a:pPr>
            <a:r>
              <a:rPr lang="en-US" sz="1100" i="1" dirty="0">
                <a:solidFill>
                  <a:srgbClr val="FFC000"/>
                </a:solidFill>
              </a:rPr>
              <a:t>Multi-Region Communication</a:t>
            </a:r>
          </a:p>
          <a:p>
            <a:pPr marL="342900" indent="-342900">
              <a:buFont typeface="Wingdings" panose="05000000000000000000" pitchFamily="2" charset="2"/>
              <a:buChar char="q"/>
            </a:pPr>
            <a:r>
              <a:rPr lang="en-US" sz="1100" i="1" dirty="0">
                <a:solidFill>
                  <a:srgbClr val="FFC000"/>
                </a:solidFill>
              </a:rPr>
              <a:t>DRCC</a:t>
            </a:r>
          </a:p>
          <a:p>
            <a:pPr marL="342900" indent="-342900">
              <a:buFont typeface="Wingdings" panose="05000000000000000000" pitchFamily="2" charset="2"/>
              <a:buChar char="q"/>
            </a:pPr>
            <a:r>
              <a:rPr lang="en-US" sz="1100" b="1" i="1" dirty="0">
                <a:solidFill>
                  <a:srgbClr val="FFC000"/>
                </a:solidFill>
              </a:rPr>
              <a:t>Q&amp;A</a:t>
            </a:r>
          </a:p>
          <a:p>
            <a:endParaRPr lang="en-US" sz="1600" dirty="0"/>
          </a:p>
        </p:txBody>
      </p:sp>
      <p:sp>
        <p:nvSpPr>
          <p:cNvPr id="19" name="Oval 18">
            <a:extLst>
              <a:ext uri="{FF2B5EF4-FFF2-40B4-BE49-F238E27FC236}">
                <a16:creationId xmlns:a16="http://schemas.microsoft.com/office/drawing/2014/main" id="{94E6A8F2-9CE8-458C-B6B1-5F1E258E250D}"/>
              </a:ext>
            </a:extLst>
          </p:cNvPr>
          <p:cNvSpPr/>
          <p:nvPr/>
        </p:nvSpPr>
        <p:spPr>
          <a:xfrm>
            <a:off x="11079346" y="2927065"/>
            <a:ext cx="548640" cy="548640"/>
          </a:xfrm>
          <a:prstGeom prst="ellipse">
            <a:avLst/>
          </a:prstGeom>
          <a:ln w="7620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b="1" dirty="0">
                <a:solidFill>
                  <a:sysClr val="windowText" lastClr="000000"/>
                </a:solidFill>
              </a:rPr>
              <a:t>4</a:t>
            </a:r>
          </a:p>
        </p:txBody>
      </p:sp>
      <p:sp>
        <p:nvSpPr>
          <p:cNvPr id="22" name="TextBox 21">
            <a:extLst>
              <a:ext uri="{FF2B5EF4-FFF2-40B4-BE49-F238E27FC236}">
                <a16:creationId xmlns:a16="http://schemas.microsoft.com/office/drawing/2014/main" id="{839C8681-98EC-4E8E-AE06-38B114D42791}"/>
              </a:ext>
            </a:extLst>
          </p:cNvPr>
          <p:cNvSpPr txBox="1"/>
          <p:nvPr/>
        </p:nvSpPr>
        <p:spPr>
          <a:xfrm>
            <a:off x="9115029" y="1321499"/>
            <a:ext cx="2869369" cy="1431161"/>
          </a:xfrm>
          <a:prstGeom prst="rect">
            <a:avLst/>
          </a:prstGeom>
          <a:noFill/>
        </p:spPr>
        <p:txBody>
          <a:bodyPr wrap="square" rtlCol="0">
            <a:spAutoFit/>
          </a:bodyPr>
          <a:lstStyle/>
          <a:p>
            <a:r>
              <a:rPr lang="en-US" sz="1600" dirty="0"/>
              <a:t>Troubleshoot Network Issues</a:t>
            </a:r>
          </a:p>
          <a:p>
            <a:endParaRPr lang="en-US" sz="1600" dirty="0"/>
          </a:p>
          <a:p>
            <a:pPr marL="342900" indent="-342900">
              <a:buFont typeface="Wingdings" panose="05000000000000000000" pitchFamily="2" charset="2"/>
              <a:buChar char="q"/>
            </a:pPr>
            <a:r>
              <a:rPr lang="en-US" sz="1100" i="1" dirty="0">
                <a:solidFill>
                  <a:srgbClr val="FFC000"/>
                </a:solidFill>
              </a:rPr>
              <a:t>Network Visualizer</a:t>
            </a:r>
          </a:p>
          <a:p>
            <a:pPr marL="342900" indent="-342900">
              <a:buFont typeface="Wingdings" panose="05000000000000000000" pitchFamily="2" charset="2"/>
              <a:buChar char="q"/>
            </a:pPr>
            <a:r>
              <a:rPr lang="en-US" sz="1100" i="1" dirty="0">
                <a:solidFill>
                  <a:srgbClr val="FFC000"/>
                </a:solidFill>
              </a:rPr>
              <a:t>Network Path Analyzer (NPA)</a:t>
            </a:r>
          </a:p>
          <a:p>
            <a:pPr marL="342900" indent="-342900">
              <a:buFont typeface="Wingdings" panose="05000000000000000000" pitchFamily="2" charset="2"/>
              <a:buChar char="q"/>
            </a:pPr>
            <a:r>
              <a:rPr lang="en-US" sz="1100" i="1" dirty="0">
                <a:solidFill>
                  <a:srgbClr val="FFC000"/>
                </a:solidFill>
              </a:rPr>
              <a:t>Inter-Region Latency Dashboard</a:t>
            </a:r>
          </a:p>
          <a:p>
            <a:pPr marL="342900" indent="-342900">
              <a:buFont typeface="Wingdings" panose="05000000000000000000" pitchFamily="2" charset="2"/>
              <a:buChar char="q"/>
            </a:pPr>
            <a:r>
              <a:rPr lang="en-US" sz="1100" i="1" dirty="0">
                <a:solidFill>
                  <a:srgbClr val="FFC000"/>
                </a:solidFill>
              </a:rPr>
              <a:t>VCN Flow Logs</a:t>
            </a:r>
          </a:p>
          <a:p>
            <a:pPr marL="342900" indent="-342900">
              <a:buFont typeface="Wingdings" panose="05000000000000000000" pitchFamily="2" charset="2"/>
              <a:buChar char="q"/>
            </a:pPr>
            <a:r>
              <a:rPr lang="en-US" sz="1100" b="1" i="1" dirty="0">
                <a:solidFill>
                  <a:srgbClr val="FFC000"/>
                </a:solidFill>
              </a:rPr>
              <a:t>Q&amp;A</a:t>
            </a:r>
          </a:p>
        </p:txBody>
      </p:sp>
      <p:pic>
        <p:nvPicPr>
          <p:cNvPr id="6" name="Picture 5">
            <a:extLst>
              <a:ext uri="{FF2B5EF4-FFF2-40B4-BE49-F238E27FC236}">
                <a16:creationId xmlns:a16="http://schemas.microsoft.com/office/drawing/2014/main" id="{CB6517F9-7482-1256-9120-68D835C1BB7F}"/>
              </a:ext>
            </a:extLst>
          </p:cNvPr>
          <p:cNvPicPr>
            <a:picLocks noChangeAspect="1"/>
          </p:cNvPicPr>
          <p:nvPr/>
        </p:nvPicPr>
        <p:blipFill>
          <a:blip r:embed="rId3"/>
          <a:stretch>
            <a:fillRect/>
          </a:stretch>
        </p:blipFill>
        <p:spPr>
          <a:xfrm>
            <a:off x="0" y="21297"/>
            <a:ext cx="1862667" cy="376635"/>
          </a:xfrm>
          <a:prstGeom prst="rect">
            <a:avLst/>
          </a:prstGeom>
        </p:spPr>
      </p:pic>
      <p:pic>
        <p:nvPicPr>
          <p:cNvPr id="7" name="Picture 6">
            <a:extLst>
              <a:ext uri="{FF2B5EF4-FFF2-40B4-BE49-F238E27FC236}">
                <a16:creationId xmlns:a16="http://schemas.microsoft.com/office/drawing/2014/main" id="{78261008-79BD-51B5-32EA-F32905F6B57F}"/>
              </a:ext>
            </a:extLst>
          </p:cNvPr>
          <p:cNvPicPr>
            <a:picLocks noChangeAspect="1"/>
          </p:cNvPicPr>
          <p:nvPr/>
        </p:nvPicPr>
        <p:blipFill>
          <a:blip r:embed="rId3"/>
          <a:stretch>
            <a:fillRect/>
          </a:stretch>
        </p:blipFill>
        <p:spPr>
          <a:xfrm>
            <a:off x="32808" y="6460068"/>
            <a:ext cx="1862667" cy="376635"/>
          </a:xfrm>
          <a:prstGeom prst="rect">
            <a:avLst/>
          </a:prstGeom>
        </p:spPr>
      </p:pic>
      <p:sp>
        <p:nvSpPr>
          <p:cNvPr id="3" name="Footer Placeholder 2">
            <a:extLst>
              <a:ext uri="{FF2B5EF4-FFF2-40B4-BE49-F238E27FC236}">
                <a16:creationId xmlns:a16="http://schemas.microsoft.com/office/drawing/2014/main" id="{ABC888DE-BB7C-4C78-A177-BAF8EFD75058}"/>
              </a:ext>
            </a:extLst>
          </p:cNvPr>
          <p:cNvSpPr>
            <a:spLocks noGrp="1"/>
          </p:cNvSpPr>
          <p:nvPr>
            <p:ph type="ftr" sz="quarter" idx="3"/>
          </p:nvPr>
        </p:nvSpPr>
        <p:spPr/>
        <p:txBody>
          <a:bodyPr/>
          <a:lstStyle/>
          <a:p>
            <a:r>
              <a:rPr lang="en-US"/>
              <a:t>Copyright © 2025, Oracle and/or its affiliates.</a:t>
            </a:r>
            <a:endParaRPr lang="en-US" dirty="0"/>
          </a:p>
        </p:txBody>
      </p:sp>
      <p:sp>
        <p:nvSpPr>
          <p:cNvPr id="5" name="Slide Number Placeholder 4">
            <a:extLst>
              <a:ext uri="{FF2B5EF4-FFF2-40B4-BE49-F238E27FC236}">
                <a16:creationId xmlns:a16="http://schemas.microsoft.com/office/drawing/2014/main" id="{0B57FD1B-68D0-4E30-BC63-381BA93CF764}"/>
              </a:ext>
            </a:extLst>
          </p:cNvPr>
          <p:cNvSpPr>
            <a:spLocks noGrp="1"/>
          </p:cNvSpPr>
          <p:nvPr>
            <p:ph type="sldNum" sz="quarter" idx="4"/>
          </p:nvPr>
        </p:nvSpPr>
        <p:spPr/>
        <p:txBody>
          <a:bodyPr/>
          <a:lstStyle/>
          <a:p>
            <a:fld id="{345D60D9-5372-5F40-9443-0F9AE5BDC3C8}" type="slidenum">
              <a:rPr lang="en-US" smtClean="0"/>
              <a:pPr/>
              <a:t>2</a:t>
            </a:fld>
            <a:endParaRPr lang="en-US" dirty="0"/>
          </a:p>
        </p:txBody>
      </p:sp>
    </p:spTree>
    <p:extLst>
      <p:ext uri="{BB962C8B-B14F-4D97-AF65-F5344CB8AC3E}">
        <p14:creationId xmlns:p14="http://schemas.microsoft.com/office/powerpoint/2010/main" val="415061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8" grpId="0" animBg="1"/>
      <p:bldP spid="34" grpId="0"/>
      <p:bldP spid="36" grpId="0"/>
      <p:bldP spid="19" grpId="0" animBg="1"/>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a:extLst>
              <a:ext uri="{FF2B5EF4-FFF2-40B4-BE49-F238E27FC236}">
                <a16:creationId xmlns:a16="http://schemas.microsoft.com/office/drawing/2014/main" id="{B9C445DB-465F-6788-7B2A-E50AC6CD6A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187" y="1882627"/>
            <a:ext cx="5353050" cy="35337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A1DD8A2-69EA-4C21-9797-138B88E7FDC7}"/>
              </a:ext>
            </a:extLst>
          </p:cNvPr>
          <p:cNvSpPr>
            <a:spLocks noGrp="1"/>
          </p:cNvSpPr>
          <p:nvPr>
            <p:ph type="sldNum" sz="quarter" idx="12"/>
            <p:custDataLst>
              <p:tags r:id="rId1"/>
            </p:custDataLst>
          </p:nvPr>
        </p:nvSpPr>
        <p:spPr>
          <a:xfrm>
            <a:off x="8610600" y="6356350"/>
            <a:ext cx="50292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tabLst/>
              <a:defRPr/>
            </a:pPr>
            <a:fld id="{345D60D9-5372-5F40-9443-0F9AE5BDC3C8}" type="slidenum">
              <a:rPr lang="en-US" smtClean="0"/>
              <a:pPr marL="0" marR="0" lvl="0" indent="0" algn="l" defTabSz="914400" rtl="0" eaLnBrk="1" fontAlgn="auto" latinLnBrk="0" hangingPunct="1">
                <a:lnSpc>
                  <a:spcPct val="100000"/>
                </a:lnSpc>
                <a:spcBef>
                  <a:spcPct val="0"/>
                </a:spcBef>
                <a:spcAft>
                  <a:spcPct val="0"/>
                </a:spcAft>
                <a:buClrTx/>
                <a:buSzTx/>
                <a:buFontTx/>
                <a:buNone/>
                <a:tabLst/>
                <a:defRPr/>
              </a:pPr>
              <a:t>20</a:t>
            </a:fld>
            <a:endParaRPr kumimoji="0" lang="en-US" sz="900" b="0" i="0" u="none" strike="noStrike" kern="1200" cap="none" spc="0" normalizeH="0" baseline="0" noProof="0" dirty="0">
              <a:ln>
                <a:noFill/>
              </a:ln>
              <a:solidFill>
                <a:srgbClr val="8B8580"/>
              </a:solidFill>
              <a:effectLst/>
              <a:uLnTx/>
              <a:uFillTx/>
              <a:latin typeface="Oracle Sans Tab"/>
              <a:ea typeface="+mn-ea"/>
              <a:cs typeface="Arial"/>
            </a:endParaRPr>
          </a:p>
        </p:txBody>
      </p:sp>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pic>
        <p:nvPicPr>
          <p:cNvPr id="22" name="OTag">
            <a:extLst>
              <a:ext uri="{FF2B5EF4-FFF2-40B4-BE49-F238E27FC236}">
                <a16:creationId xmlns:a16="http://schemas.microsoft.com/office/drawing/2014/main" id="{B1C33757-51E9-4BDC-9A8C-395757A8E3ED}"/>
              </a:ext>
              <a:ext uri="{C183D7F6-B498-43B3-948B-1728B52AA6E4}">
                <adec:decorative xmlns:adec="http://schemas.microsoft.com/office/drawing/2017/decorative" val="1"/>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Title 1">
            <a:extLst>
              <a:ext uri="{FF2B5EF4-FFF2-40B4-BE49-F238E27FC236}">
                <a16:creationId xmlns:a16="http://schemas.microsoft.com/office/drawing/2014/main" id="{74A8BC3A-CF76-4790-B585-BF33BEF31F43}"/>
              </a:ext>
            </a:extLst>
          </p:cNvPr>
          <p:cNvSpPr txBox="1"/>
          <p:nvPr>
            <p:custDataLst>
              <p:tags r:id="rId4"/>
            </p:custDataLst>
          </p:nvPr>
        </p:nvSpPr>
        <p:spPr>
          <a:xfrm>
            <a:off x="768875" y="542925"/>
            <a:ext cx="3117326"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Route Table</a:t>
            </a:r>
          </a:p>
        </p:txBody>
      </p:sp>
      <p:sp>
        <p:nvSpPr>
          <p:cNvPr id="21" name="Rectangle 20">
            <a:extLst>
              <a:ext uri="{FF2B5EF4-FFF2-40B4-BE49-F238E27FC236}">
                <a16:creationId xmlns:a16="http://schemas.microsoft.com/office/drawing/2014/main" id="{A8CD6508-C3D2-40F8-9280-157800ACAA6A}"/>
              </a:ext>
            </a:extLst>
          </p:cNvPr>
          <p:cNvSpPr/>
          <p:nvPr/>
        </p:nvSpPr>
        <p:spPr>
          <a:xfrm>
            <a:off x="6096001" y="4243947"/>
            <a:ext cx="5204172" cy="584775"/>
          </a:xfrm>
          <a:prstGeom prst="rect">
            <a:avLst/>
          </a:prstGeom>
        </p:spPr>
        <p:txBody>
          <a:bodyPr wrap="square">
            <a:spAutoFit/>
          </a:bodyPr>
          <a:lstStyle/>
          <a:p>
            <a:pPr marL="285750" indent="-285750">
              <a:buFont typeface="Arial" panose="020B0604020202020204" pitchFamily="34" charset="0"/>
              <a:buChar char="•"/>
            </a:pPr>
            <a:r>
              <a:rPr lang="en-US" sz="1600" dirty="0"/>
              <a:t>No route rules are required to enable traffic within the VCN itself </a:t>
            </a:r>
          </a:p>
        </p:txBody>
      </p:sp>
      <p:sp>
        <p:nvSpPr>
          <p:cNvPr id="2" name="Footer Placeholder 1">
            <a:extLst>
              <a:ext uri="{FF2B5EF4-FFF2-40B4-BE49-F238E27FC236}">
                <a16:creationId xmlns:a16="http://schemas.microsoft.com/office/drawing/2014/main" id="{1633AA2F-0961-48D5-8576-2689DD3F9607}"/>
              </a:ext>
            </a:extLst>
          </p:cNvPr>
          <p:cNvSpPr>
            <a:spLocks noGrp="1"/>
          </p:cNvSpPr>
          <p:nvPr>
            <p:ph type="ftr" sz="quarter" idx="3"/>
          </p:nvPr>
        </p:nvSpPr>
        <p:spPr/>
        <p:txBody>
          <a:bodyPr/>
          <a:lstStyle/>
          <a:p>
            <a:r>
              <a:rPr lang="en-US"/>
              <a:t>Copyright © 2025, Oracle and/or its affiliates.</a:t>
            </a:r>
            <a:endParaRPr lang="en-US" dirty="0"/>
          </a:p>
        </p:txBody>
      </p:sp>
      <p:graphicFrame>
        <p:nvGraphicFramePr>
          <p:cNvPr id="3" name="Table 2">
            <a:extLst>
              <a:ext uri="{FF2B5EF4-FFF2-40B4-BE49-F238E27FC236}">
                <a16:creationId xmlns:a16="http://schemas.microsoft.com/office/drawing/2014/main" id="{79B3F70A-893A-F65A-E7B6-613EAC374315}"/>
              </a:ext>
            </a:extLst>
          </p:cNvPr>
          <p:cNvGraphicFramePr>
            <a:graphicFrameLocks noGrp="1"/>
          </p:cNvGraphicFramePr>
          <p:nvPr>
            <p:extLst>
              <p:ext uri="{D42A27DB-BD31-4B8C-83A1-F6EECF244321}">
                <p14:modId xmlns:p14="http://schemas.microsoft.com/office/powerpoint/2010/main" val="1017232949"/>
              </p:ext>
            </p:extLst>
          </p:nvPr>
        </p:nvGraphicFramePr>
        <p:xfrm>
          <a:off x="2590451" y="5465391"/>
          <a:ext cx="2803954" cy="823586"/>
        </p:xfrm>
        <a:graphic>
          <a:graphicData uri="http://schemas.openxmlformats.org/drawingml/2006/table">
            <a:tbl>
              <a:tblPr firstRow="1" bandRow="1">
                <a:tableStyleId>{17292A2E-F333-43FB-9621-5CBBE7FDCDCB}</a:tableStyleId>
              </a:tblPr>
              <a:tblGrid>
                <a:gridCol w="1448683">
                  <a:extLst>
                    <a:ext uri="{9D8B030D-6E8A-4147-A177-3AD203B41FA5}">
                      <a16:colId xmlns:a16="http://schemas.microsoft.com/office/drawing/2014/main" val="1530110840"/>
                    </a:ext>
                  </a:extLst>
                </a:gridCol>
                <a:gridCol w="1355271">
                  <a:extLst>
                    <a:ext uri="{9D8B030D-6E8A-4147-A177-3AD203B41FA5}">
                      <a16:colId xmlns:a16="http://schemas.microsoft.com/office/drawing/2014/main" val="2251893874"/>
                    </a:ext>
                  </a:extLst>
                </a:gridCol>
              </a:tblGrid>
              <a:tr h="279242">
                <a:tc>
                  <a:txBody>
                    <a:bodyPr/>
                    <a:lstStyle/>
                    <a:p>
                      <a:r>
                        <a:rPr lang="en-US" sz="1100" b="1" dirty="0"/>
                        <a:t>Destination</a:t>
                      </a:r>
                    </a:p>
                  </a:txBody>
                  <a:tcPr/>
                </a:tc>
                <a:tc>
                  <a:txBody>
                    <a:bodyPr/>
                    <a:lstStyle/>
                    <a:p>
                      <a:r>
                        <a:rPr lang="en-US" sz="1100" b="1" dirty="0"/>
                        <a:t>Route Target</a:t>
                      </a:r>
                    </a:p>
                  </a:txBody>
                  <a:tcPr/>
                </a:tc>
                <a:extLst>
                  <a:ext uri="{0D108BD9-81ED-4DB2-BD59-A6C34878D82A}">
                    <a16:rowId xmlns:a16="http://schemas.microsoft.com/office/drawing/2014/main" val="2623293157"/>
                  </a:ext>
                </a:extLst>
              </a:tr>
              <a:tr h="272172">
                <a:tc>
                  <a:txBody>
                    <a:bodyPr/>
                    <a:lstStyle/>
                    <a:p>
                      <a:r>
                        <a:rPr lang="en-US" sz="1100" dirty="0"/>
                        <a:t>0.0.0.0/0</a:t>
                      </a:r>
                      <a:endParaRPr lang="en-US" sz="1100" b="0" dirty="0"/>
                    </a:p>
                  </a:txBody>
                  <a:tcPr anchor="ctr"/>
                </a:tc>
                <a:tc>
                  <a:txBody>
                    <a:bodyPr/>
                    <a:lstStyle/>
                    <a:p>
                      <a:r>
                        <a:rPr lang="en-US" sz="1100" dirty="0"/>
                        <a:t>NAT Gateway</a:t>
                      </a:r>
                      <a:endParaRPr lang="en-US" sz="1100" b="0" dirty="0"/>
                    </a:p>
                  </a:txBody>
                  <a:tcPr anchor="ctr"/>
                </a:tc>
                <a:extLst>
                  <a:ext uri="{0D108BD9-81ED-4DB2-BD59-A6C34878D82A}">
                    <a16:rowId xmlns:a16="http://schemas.microsoft.com/office/drawing/2014/main" val="3556753208"/>
                  </a:ext>
                </a:extLst>
              </a:tr>
              <a:tr h="272172">
                <a:tc>
                  <a:txBody>
                    <a:bodyPr/>
                    <a:lstStyle/>
                    <a:p>
                      <a:r>
                        <a:rPr lang="en-US" sz="1100" b="0" dirty="0"/>
                        <a:t>Object Storage</a:t>
                      </a:r>
                    </a:p>
                  </a:txBody>
                  <a:tcPr anchor="ctr"/>
                </a:tc>
                <a:tc>
                  <a:txBody>
                    <a:bodyPr/>
                    <a:lstStyle/>
                    <a:p>
                      <a:r>
                        <a:rPr lang="en-US" sz="1100" b="0" dirty="0"/>
                        <a:t>Service Gateway</a:t>
                      </a:r>
                    </a:p>
                  </a:txBody>
                  <a:tcPr anchor="ctr"/>
                </a:tc>
                <a:extLst>
                  <a:ext uri="{0D108BD9-81ED-4DB2-BD59-A6C34878D82A}">
                    <a16:rowId xmlns:a16="http://schemas.microsoft.com/office/drawing/2014/main" val="2737192108"/>
                  </a:ext>
                </a:extLst>
              </a:tr>
            </a:tbl>
          </a:graphicData>
        </a:graphic>
      </p:graphicFrame>
      <p:cxnSp>
        <p:nvCxnSpPr>
          <p:cNvPr id="8" name="Straight Connector 7">
            <a:extLst>
              <a:ext uri="{FF2B5EF4-FFF2-40B4-BE49-F238E27FC236}">
                <a16:creationId xmlns:a16="http://schemas.microsoft.com/office/drawing/2014/main" id="{0D829D9D-4B86-2D53-0CAB-EBE9F60678DE}"/>
              </a:ext>
            </a:extLst>
          </p:cNvPr>
          <p:cNvCxnSpPr>
            <a:cxnSpLocks/>
            <a:endCxn id="3" idx="0"/>
          </p:cNvCxnSpPr>
          <p:nvPr/>
        </p:nvCxnSpPr>
        <p:spPr>
          <a:xfrm>
            <a:off x="3992428" y="4620079"/>
            <a:ext cx="0" cy="845312"/>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6EAF953-49A1-D937-8473-05865301951C}"/>
              </a:ext>
            </a:extLst>
          </p:cNvPr>
          <p:cNvSpPr txBox="1"/>
          <p:nvPr/>
        </p:nvSpPr>
        <p:spPr>
          <a:xfrm>
            <a:off x="6096000" y="1935623"/>
            <a:ext cx="5204172" cy="2308324"/>
          </a:xfrm>
          <a:prstGeom prst="rect">
            <a:avLst/>
          </a:prstGeom>
          <a:noFill/>
        </p:spPr>
        <p:txBody>
          <a:bodyPr wrap="square">
            <a:spAutoFit/>
          </a:bodyPr>
          <a:lstStyle/>
          <a:p>
            <a:pPr marL="285750" indent="-285750">
              <a:buFont typeface="Arial" panose="020B0604020202020204" pitchFamily="34" charset="0"/>
              <a:buChar char="•"/>
            </a:pPr>
            <a:r>
              <a:rPr lang="en-US" sz="1600" dirty="0"/>
              <a:t>Associated with a Subnet.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Used to send traffic out of the VCN.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Consists of a set of route rules; each rule specifies the:</a:t>
            </a:r>
          </a:p>
          <a:p>
            <a:pPr marL="742950" lvl="1" indent="-285750">
              <a:buFont typeface="Courier New" panose="02070309020205020404" pitchFamily="49" charset="0"/>
              <a:buChar char="o"/>
            </a:pPr>
            <a:r>
              <a:rPr lang="en-US" sz="1600" dirty="0"/>
              <a:t>Destination CIDR block.</a:t>
            </a:r>
          </a:p>
          <a:p>
            <a:pPr marL="742950" lvl="1" indent="-285750">
              <a:buFont typeface="Courier New" panose="02070309020205020404" pitchFamily="49" charset="0"/>
              <a:buChar char="o"/>
            </a:pPr>
            <a:r>
              <a:rPr lang="en-US" sz="1600" dirty="0"/>
              <a:t>Route target (the next hop) for the traffic that matches the CIDR.</a:t>
            </a:r>
          </a:p>
        </p:txBody>
      </p:sp>
    </p:spTree>
    <p:extLst>
      <p:ext uri="{BB962C8B-B14F-4D97-AF65-F5344CB8AC3E}">
        <p14:creationId xmlns:p14="http://schemas.microsoft.com/office/powerpoint/2010/main" val="141337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8A799655-A5A0-56A9-3437-47DBF3181F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821" y="1894742"/>
            <a:ext cx="7381875" cy="35337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A1DD8A2-69EA-4C21-9797-138B88E7FDC7}"/>
              </a:ext>
            </a:extLst>
          </p:cNvPr>
          <p:cNvSpPr>
            <a:spLocks noGrp="1"/>
          </p:cNvSpPr>
          <p:nvPr>
            <p:ph type="sldNum" sz="quarter" idx="12"/>
            <p:custDataLst>
              <p:tags r:id="rId1"/>
            </p:custDataLst>
          </p:nvPr>
        </p:nvSpPr>
        <p:spPr>
          <a:xfrm>
            <a:off x="8610600" y="6356350"/>
            <a:ext cx="50292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tabLst/>
              <a:defRPr/>
            </a:pPr>
            <a:fld id="{345D60D9-5372-5F40-9443-0F9AE5BDC3C8}" type="slidenum">
              <a:rPr lang="en-US" smtClean="0"/>
              <a:pPr marL="0" marR="0" lvl="0" indent="0" algn="l" defTabSz="914400" rtl="0" eaLnBrk="1" fontAlgn="auto" latinLnBrk="0" hangingPunct="1">
                <a:lnSpc>
                  <a:spcPct val="100000"/>
                </a:lnSpc>
                <a:spcBef>
                  <a:spcPct val="0"/>
                </a:spcBef>
                <a:spcAft>
                  <a:spcPct val="0"/>
                </a:spcAft>
                <a:buClrTx/>
                <a:buSzTx/>
                <a:buFontTx/>
                <a:buNone/>
                <a:tabLst/>
                <a:defRPr/>
              </a:pPr>
              <a:t>21</a:t>
            </a:fld>
            <a:endParaRPr kumimoji="0" lang="en-US" sz="900" b="0" i="0" u="none" strike="noStrike" kern="1200" cap="none" spc="0" normalizeH="0" baseline="0" noProof="0" dirty="0">
              <a:ln>
                <a:noFill/>
              </a:ln>
              <a:solidFill>
                <a:srgbClr val="8B8580"/>
              </a:solidFill>
              <a:effectLst/>
              <a:uLnTx/>
              <a:uFillTx/>
              <a:latin typeface="Oracle Sans Tab"/>
              <a:ea typeface="+mn-ea"/>
              <a:cs typeface="Arial"/>
            </a:endParaRPr>
          </a:p>
        </p:txBody>
      </p:sp>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pic>
        <p:nvPicPr>
          <p:cNvPr id="22" name="OTag">
            <a:extLst>
              <a:ext uri="{FF2B5EF4-FFF2-40B4-BE49-F238E27FC236}">
                <a16:creationId xmlns:a16="http://schemas.microsoft.com/office/drawing/2014/main" id="{B1C33757-51E9-4BDC-9A8C-395757A8E3ED}"/>
              </a:ext>
              <a:ext uri="{C183D7F6-B498-43B3-948B-1728B52AA6E4}">
                <adec:decorative xmlns:adec="http://schemas.microsoft.com/office/drawing/2017/decorative" val="1"/>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Title 1">
            <a:extLst>
              <a:ext uri="{FF2B5EF4-FFF2-40B4-BE49-F238E27FC236}">
                <a16:creationId xmlns:a16="http://schemas.microsoft.com/office/drawing/2014/main" id="{74A8BC3A-CF76-4790-B585-BF33BEF31F43}"/>
              </a:ext>
            </a:extLst>
          </p:cNvPr>
          <p:cNvSpPr txBox="1"/>
          <p:nvPr>
            <p:custDataLst>
              <p:tags r:id="rId4"/>
            </p:custDataLst>
          </p:nvPr>
        </p:nvSpPr>
        <p:spPr>
          <a:xfrm>
            <a:off x="768874" y="542925"/>
            <a:ext cx="4748347"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Internet Gateway</a:t>
            </a:r>
          </a:p>
        </p:txBody>
      </p:sp>
      <p:sp>
        <p:nvSpPr>
          <p:cNvPr id="21" name="Rectangle 20">
            <a:extLst>
              <a:ext uri="{FF2B5EF4-FFF2-40B4-BE49-F238E27FC236}">
                <a16:creationId xmlns:a16="http://schemas.microsoft.com/office/drawing/2014/main" id="{A8CD6508-C3D2-40F8-9280-157800ACAA6A}"/>
              </a:ext>
            </a:extLst>
          </p:cNvPr>
          <p:cNvSpPr/>
          <p:nvPr/>
        </p:nvSpPr>
        <p:spPr>
          <a:xfrm>
            <a:off x="6702878" y="3690256"/>
            <a:ext cx="5320153" cy="1323439"/>
          </a:xfrm>
          <a:prstGeom prst="rect">
            <a:avLst/>
          </a:prstGeom>
        </p:spPr>
        <p:txBody>
          <a:bodyPr wrap="square">
            <a:spAutoFit/>
          </a:bodyPr>
          <a:lstStyle/>
          <a:p>
            <a:pPr marL="285750" indent="-285750">
              <a:buFont typeface="Arial" panose="020B0604020202020204" pitchFamily="34" charset="0"/>
              <a:buChar char="•"/>
            </a:pPr>
            <a:r>
              <a:rPr lang="en-US" sz="1600" dirty="0"/>
              <a:t>You can have only one Internet Gateway for a VCN.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After creating an Internet Gateway, you must add a route for the gateway in the VCN's Route Table to enable traffic flow.</a:t>
            </a:r>
          </a:p>
        </p:txBody>
      </p:sp>
      <p:sp>
        <p:nvSpPr>
          <p:cNvPr id="2" name="Footer Placeholder 1">
            <a:extLst>
              <a:ext uri="{FF2B5EF4-FFF2-40B4-BE49-F238E27FC236}">
                <a16:creationId xmlns:a16="http://schemas.microsoft.com/office/drawing/2014/main" id="{1633AA2F-0961-48D5-8576-2689DD3F9607}"/>
              </a:ext>
            </a:extLst>
          </p:cNvPr>
          <p:cNvSpPr>
            <a:spLocks noGrp="1"/>
          </p:cNvSpPr>
          <p:nvPr>
            <p:ph type="ftr" sz="quarter" idx="3"/>
          </p:nvPr>
        </p:nvSpPr>
        <p:spPr/>
        <p:txBody>
          <a:bodyPr/>
          <a:lstStyle/>
          <a:p>
            <a:r>
              <a:rPr lang="en-US"/>
              <a:t>Copyright © 2025, Oracle and/or its affiliates.</a:t>
            </a:r>
            <a:endParaRPr lang="en-US" dirty="0"/>
          </a:p>
        </p:txBody>
      </p:sp>
      <p:graphicFrame>
        <p:nvGraphicFramePr>
          <p:cNvPr id="3" name="Table 2">
            <a:extLst>
              <a:ext uri="{FF2B5EF4-FFF2-40B4-BE49-F238E27FC236}">
                <a16:creationId xmlns:a16="http://schemas.microsoft.com/office/drawing/2014/main" id="{79B3F70A-893A-F65A-E7B6-613EAC374315}"/>
              </a:ext>
            </a:extLst>
          </p:cNvPr>
          <p:cNvGraphicFramePr>
            <a:graphicFrameLocks noGrp="1"/>
          </p:cNvGraphicFramePr>
          <p:nvPr>
            <p:extLst>
              <p:ext uri="{D42A27DB-BD31-4B8C-83A1-F6EECF244321}">
                <p14:modId xmlns:p14="http://schemas.microsoft.com/office/powerpoint/2010/main" val="2516635"/>
              </p:ext>
            </p:extLst>
          </p:nvPr>
        </p:nvGraphicFramePr>
        <p:xfrm>
          <a:off x="2202114" y="5458837"/>
          <a:ext cx="2803954" cy="551414"/>
        </p:xfrm>
        <a:graphic>
          <a:graphicData uri="http://schemas.openxmlformats.org/drawingml/2006/table">
            <a:tbl>
              <a:tblPr firstRow="1" bandRow="1">
                <a:tableStyleId>{17292A2E-F333-43FB-9621-5CBBE7FDCDCB}</a:tableStyleId>
              </a:tblPr>
              <a:tblGrid>
                <a:gridCol w="1448683">
                  <a:extLst>
                    <a:ext uri="{9D8B030D-6E8A-4147-A177-3AD203B41FA5}">
                      <a16:colId xmlns:a16="http://schemas.microsoft.com/office/drawing/2014/main" val="1530110840"/>
                    </a:ext>
                  </a:extLst>
                </a:gridCol>
                <a:gridCol w="1355271">
                  <a:extLst>
                    <a:ext uri="{9D8B030D-6E8A-4147-A177-3AD203B41FA5}">
                      <a16:colId xmlns:a16="http://schemas.microsoft.com/office/drawing/2014/main" val="2251893874"/>
                    </a:ext>
                  </a:extLst>
                </a:gridCol>
              </a:tblGrid>
              <a:tr h="279242">
                <a:tc>
                  <a:txBody>
                    <a:bodyPr/>
                    <a:lstStyle/>
                    <a:p>
                      <a:r>
                        <a:rPr lang="en-US" sz="1100" b="1" dirty="0"/>
                        <a:t>Destination</a:t>
                      </a:r>
                    </a:p>
                  </a:txBody>
                  <a:tcPr/>
                </a:tc>
                <a:tc>
                  <a:txBody>
                    <a:bodyPr/>
                    <a:lstStyle/>
                    <a:p>
                      <a:r>
                        <a:rPr lang="en-US" sz="1100" b="1" dirty="0"/>
                        <a:t>Route Target</a:t>
                      </a:r>
                    </a:p>
                  </a:txBody>
                  <a:tcPr/>
                </a:tc>
                <a:extLst>
                  <a:ext uri="{0D108BD9-81ED-4DB2-BD59-A6C34878D82A}">
                    <a16:rowId xmlns:a16="http://schemas.microsoft.com/office/drawing/2014/main" val="2623293157"/>
                  </a:ext>
                </a:extLst>
              </a:tr>
              <a:tr h="272172">
                <a:tc>
                  <a:txBody>
                    <a:bodyPr/>
                    <a:lstStyle/>
                    <a:p>
                      <a:r>
                        <a:rPr lang="en-US" sz="1100" dirty="0"/>
                        <a:t>0.0.0.0/0</a:t>
                      </a:r>
                      <a:endParaRPr lang="en-US" sz="1100" b="0" dirty="0"/>
                    </a:p>
                  </a:txBody>
                  <a:tcPr anchor="ctr"/>
                </a:tc>
                <a:tc>
                  <a:txBody>
                    <a:bodyPr/>
                    <a:lstStyle/>
                    <a:p>
                      <a:r>
                        <a:rPr lang="en-US" sz="1100" dirty="0"/>
                        <a:t>Internet Gateway</a:t>
                      </a:r>
                      <a:endParaRPr lang="en-US" sz="1100" b="0" dirty="0"/>
                    </a:p>
                  </a:txBody>
                  <a:tcPr anchor="ctr"/>
                </a:tc>
                <a:extLst>
                  <a:ext uri="{0D108BD9-81ED-4DB2-BD59-A6C34878D82A}">
                    <a16:rowId xmlns:a16="http://schemas.microsoft.com/office/drawing/2014/main" val="3556753208"/>
                  </a:ext>
                </a:extLst>
              </a:tr>
            </a:tbl>
          </a:graphicData>
        </a:graphic>
      </p:graphicFrame>
      <p:cxnSp>
        <p:nvCxnSpPr>
          <p:cNvPr id="8" name="Straight Connector 7">
            <a:extLst>
              <a:ext uri="{FF2B5EF4-FFF2-40B4-BE49-F238E27FC236}">
                <a16:creationId xmlns:a16="http://schemas.microsoft.com/office/drawing/2014/main" id="{0D829D9D-4B86-2D53-0CAB-EBE9F60678DE}"/>
              </a:ext>
            </a:extLst>
          </p:cNvPr>
          <p:cNvCxnSpPr>
            <a:cxnSpLocks/>
            <a:endCxn id="3" idx="0"/>
          </p:cNvCxnSpPr>
          <p:nvPr/>
        </p:nvCxnSpPr>
        <p:spPr>
          <a:xfrm>
            <a:off x="3604091" y="4706257"/>
            <a:ext cx="0" cy="752580"/>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6EAF953-49A1-D937-8473-05865301951C}"/>
              </a:ext>
            </a:extLst>
          </p:cNvPr>
          <p:cNvSpPr txBox="1"/>
          <p:nvPr/>
        </p:nvSpPr>
        <p:spPr>
          <a:xfrm>
            <a:off x="6585056" y="1658876"/>
            <a:ext cx="5204172" cy="584775"/>
          </a:xfrm>
          <a:prstGeom prst="rect">
            <a:avLst/>
          </a:prstGeom>
          <a:noFill/>
        </p:spPr>
        <p:txBody>
          <a:bodyPr wrap="square">
            <a:spAutoFit/>
          </a:bodyPr>
          <a:lstStyle/>
          <a:p>
            <a:pPr marL="285750" indent="-285750">
              <a:buFont typeface="Arial" panose="020B0604020202020204" pitchFamily="34" charset="0"/>
              <a:buChar char="•"/>
            </a:pPr>
            <a:r>
              <a:rPr lang="en-US" sz="1600" dirty="0"/>
              <a:t>Internet Gateway provides a path for network traffic between your VCN and the Internet.</a:t>
            </a:r>
          </a:p>
        </p:txBody>
      </p:sp>
    </p:spTree>
    <p:extLst>
      <p:ext uri="{BB962C8B-B14F-4D97-AF65-F5344CB8AC3E}">
        <p14:creationId xmlns:p14="http://schemas.microsoft.com/office/powerpoint/2010/main" val="331696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1DD8A2-69EA-4C21-9797-138B88E7FDC7}"/>
              </a:ext>
            </a:extLst>
          </p:cNvPr>
          <p:cNvSpPr>
            <a:spLocks noGrp="1"/>
          </p:cNvSpPr>
          <p:nvPr>
            <p:ph type="sldNum" sz="quarter" idx="12"/>
            <p:custDataLst>
              <p:tags r:id="rId1"/>
            </p:custData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tabLst/>
              <a:defRPr/>
            </a:pPr>
            <a:fld id="{345D60D9-5372-5F40-9443-0F9AE5BDC3C8}" type="slidenum">
              <a:rPr lang="en-US" smtClean="0"/>
              <a:pPr marL="0" marR="0" lvl="0" indent="0" algn="l" defTabSz="914400" rtl="0" eaLnBrk="1" fontAlgn="auto" latinLnBrk="0" hangingPunct="1">
                <a:lnSpc>
                  <a:spcPct val="100000"/>
                </a:lnSpc>
                <a:spcBef>
                  <a:spcPct val="0"/>
                </a:spcBef>
                <a:spcAft>
                  <a:spcPct val="0"/>
                </a:spcAft>
                <a:buClrTx/>
                <a:buSzTx/>
                <a:buFontTx/>
                <a:buNone/>
                <a:tabLst/>
                <a:defRPr/>
              </a:pPr>
              <a:t>22</a:t>
            </a:fld>
            <a:endParaRPr kumimoji="0" lang="en-US" sz="900" b="0" i="0" u="none" strike="noStrike" kern="1200" cap="none" spc="0" normalizeH="0" baseline="0" noProof="0" dirty="0">
              <a:ln>
                <a:noFill/>
              </a:ln>
              <a:solidFill>
                <a:srgbClr val="8B8580"/>
              </a:solidFill>
              <a:effectLst/>
              <a:uLnTx/>
              <a:uFillTx/>
              <a:latin typeface="Oracle Sans Tab"/>
              <a:ea typeface="+mn-ea"/>
              <a:cs typeface="Arial"/>
            </a:endParaRPr>
          </a:p>
        </p:txBody>
      </p:sp>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pic>
        <p:nvPicPr>
          <p:cNvPr id="22" name="OTag">
            <a:extLst>
              <a:ext uri="{FF2B5EF4-FFF2-40B4-BE49-F238E27FC236}">
                <a16:creationId xmlns:a16="http://schemas.microsoft.com/office/drawing/2014/main" id="{B1C33757-51E9-4BDC-9A8C-395757A8E3ED}"/>
              </a:ext>
              <a:ext uri="{C183D7F6-B498-43B3-948B-1728B52AA6E4}">
                <adec:decorative xmlns:adec="http://schemas.microsoft.com/office/drawing/2017/decorative" val="1"/>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Title 1">
            <a:extLst>
              <a:ext uri="{FF2B5EF4-FFF2-40B4-BE49-F238E27FC236}">
                <a16:creationId xmlns:a16="http://schemas.microsoft.com/office/drawing/2014/main" id="{74A8BC3A-CF76-4790-B585-BF33BEF31F43}"/>
              </a:ext>
            </a:extLst>
          </p:cNvPr>
          <p:cNvSpPr txBox="1"/>
          <p:nvPr>
            <p:custDataLst>
              <p:tags r:id="rId4"/>
            </p:custDataLst>
          </p:nvPr>
        </p:nvSpPr>
        <p:spPr>
          <a:xfrm>
            <a:off x="768874" y="542925"/>
            <a:ext cx="2200357"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NAT Gateway</a:t>
            </a:r>
          </a:p>
        </p:txBody>
      </p:sp>
      <p:sp>
        <p:nvSpPr>
          <p:cNvPr id="64" name="Rectangle 63">
            <a:extLst>
              <a:ext uri="{FF2B5EF4-FFF2-40B4-BE49-F238E27FC236}">
                <a16:creationId xmlns:a16="http://schemas.microsoft.com/office/drawing/2014/main" id="{8A67352A-94B2-4954-91C5-FCF299FB6C40}"/>
              </a:ext>
            </a:extLst>
          </p:cNvPr>
          <p:cNvSpPr/>
          <p:nvPr/>
        </p:nvSpPr>
        <p:spPr>
          <a:xfrm>
            <a:off x="6940658" y="3621363"/>
            <a:ext cx="4745374" cy="2062103"/>
          </a:xfrm>
          <a:prstGeom prst="rect">
            <a:avLst/>
          </a:prstGeom>
        </p:spPr>
        <p:txBody>
          <a:bodyPr wrap="square">
            <a:spAutoFit/>
          </a:bodyPr>
          <a:lstStyle/>
          <a:p>
            <a:pPr marL="285750" indent="-285750">
              <a:buFont typeface="Arial" panose="020B0604020202020204" pitchFamily="34" charset="0"/>
              <a:buChar char="•"/>
            </a:pPr>
            <a:r>
              <a:rPr lang="en-US" sz="1600" dirty="0"/>
              <a:t>Hosts can initiate outbound connections to the internet and receive responses, but not receive inbound connections initiated from the internet. (Use cases: updates, patches).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You can have more than one NAT gateway on a VCN, though a given subnet can route traffic to only a single NAT gateway.</a:t>
            </a:r>
          </a:p>
        </p:txBody>
      </p:sp>
      <p:sp>
        <p:nvSpPr>
          <p:cNvPr id="80" name="Text Placeholder 1">
            <a:extLst>
              <a:ext uri="{FF2B5EF4-FFF2-40B4-BE49-F238E27FC236}">
                <a16:creationId xmlns:a16="http://schemas.microsoft.com/office/drawing/2014/main" id="{CF6C4323-660C-4B27-89A3-A9BCC662BBBF}"/>
              </a:ext>
            </a:extLst>
          </p:cNvPr>
          <p:cNvSpPr txBox="1">
            <a:spLocks/>
          </p:cNvSpPr>
          <p:nvPr/>
        </p:nvSpPr>
        <p:spPr>
          <a:xfrm>
            <a:off x="6777547" y="1447935"/>
            <a:ext cx="4908485" cy="7430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NAT Gateway gives a private network access to the Internet without assigning each host a public IP address.</a:t>
            </a:r>
          </a:p>
        </p:txBody>
      </p:sp>
      <p:sp>
        <p:nvSpPr>
          <p:cNvPr id="2" name="Footer Placeholder 1">
            <a:extLst>
              <a:ext uri="{FF2B5EF4-FFF2-40B4-BE49-F238E27FC236}">
                <a16:creationId xmlns:a16="http://schemas.microsoft.com/office/drawing/2014/main" id="{0103F737-90F9-4EF8-8536-BEEC597EFEC6}"/>
              </a:ext>
            </a:extLst>
          </p:cNvPr>
          <p:cNvSpPr>
            <a:spLocks noGrp="1"/>
          </p:cNvSpPr>
          <p:nvPr>
            <p:ph type="ftr" sz="quarter" idx="3"/>
          </p:nvPr>
        </p:nvSpPr>
        <p:spPr/>
        <p:txBody>
          <a:bodyPr/>
          <a:lstStyle/>
          <a:p>
            <a:r>
              <a:rPr lang="en-US"/>
              <a:t>Copyright © 2025, Oracle and/or its affiliates.</a:t>
            </a:r>
            <a:endParaRPr lang="en-US" dirty="0"/>
          </a:p>
        </p:txBody>
      </p:sp>
      <p:pic>
        <p:nvPicPr>
          <p:cNvPr id="2052" name="Picture 4">
            <a:extLst>
              <a:ext uri="{FF2B5EF4-FFF2-40B4-BE49-F238E27FC236}">
                <a16:creationId xmlns:a16="http://schemas.microsoft.com/office/drawing/2014/main" id="{D509D007-999E-5597-CB7C-1AB0C95FC07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446" y="1888616"/>
            <a:ext cx="7381875" cy="35337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E607D918-1B11-9BE6-5502-F6851C75DDD9}"/>
              </a:ext>
            </a:extLst>
          </p:cNvPr>
          <p:cNvGraphicFramePr>
            <a:graphicFrameLocks noGrp="1"/>
          </p:cNvGraphicFramePr>
          <p:nvPr>
            <p:extLst>
              <p:ext uri="{D42A27DB-BD31-4B8C-83A1-F6EECF244321}">
                <p14:modId xmlns:p14="http://schemas.microsoft.com/office/powerpoint/2010/main" val="1170175140"/>
              </p:ext>
            </p:extLst>
          </p:nvPr>
        </p:nvGraphicFramePr>
        <p:xfrm>
          <a:off x="2202114" y="5458837"/>
          <a:ext cx="2803954" cy="551414"/>
        </p:xfrm>
        <a:graphic>
          <a:graphicData uri="http://schemas.openxmlformats.org/drawingml/2006/table">
            <a:tbl>
              <a:tblPr firstRow="1" bandRow="1">
                <a:tableStyleId>{17292A2E-F333-43FB-9621-5CBBE7FDCDCB}</a:tableStyleId>
              </a:tblPr>
              <a:tblGrid>
                <a:gridCol w="1448683">
                  <a:extLst>
                    <a:ext uri="{9D8B030D-6E8A-4147-A177-3AD203B41FA5}">
                      <a16:colId xmlns:a16="http://schemas.microsoft.com/office/drawing/2014/main" val="1530110840"/>
                    </a:ext>
                  </a:extLst>
                </a:gridCol>
                <a:gridCol w="1355271">
                  <a:extLst>
                    <a:ext uri="{9D8B030D-6E8A-4147-A177-3AD203B41FA5}">
                      <a16:colId xmlns:a16="http://schemas.microsoft.com/office/drawing/2014/main" val="2251893874"/>
                    </a:ext>
                  </a:extLst>
                </a:gridCol>
              </a:tblGrid>
              <a:tr h="279242">
                <a:tc>
                  <a:txBody>
                    <a:bodyPr/>
                    <a:lstStyle/>
                    <a:p>
                      <a:r>
                        <a:rPr lang="en-US" sz="1100" b="1" dirty="0"/>
                        <a:t>Destination</a:t>
                      </a:r>
                    </a:p>
                  </a:txBody>
                  <a:tcPr/>
                </a:tc>
                <a:tc>
                  <a:txBody>
                    <a:bodyPr/>
                    <a:lstStyle/>
                    <a:p>
                      <a:r>
                        <a:rPr lang="en-US" sz="1100" b="1" dirty="0"/>
                        <a:t>Route Target</a:t>
                      </a:r>
                    </a:p>
                  </a:txBody>
                  <a:tcPr/>
                </a:tc>
                <a:extLst>
                  <a:ext uri="{0D108BD9-81ED-4DB2-BD59-A6C34878D82A}">
                    <a16:rowId xmlns:a16="http://schemas.microsoft.com/office/drawing/2014/main" val="2623293157"/>
                  </a:ext>
                </a:extLst>
              </a:tr>
              <a:tr h="272172">
                <a:tc>
                  <a:txBody>
                    <a:bodyPr/>
                    <a:lstStyle/>
                    <a:p>
                      <a:r>
                        <a:rPr lang="en-US" sz="1100" dirty="0"/>
                        <a:t>0.0.0.0/0</a:t>
                      </a:r>
                      <a:endParaRPr lang="en-US" sz="1100" b="0" dirty="0"/>
                    </a:p>
                  </a:txBody>
                  <a:tcPr anchor="ctr"/>
                </a:tc>
                <a:tc>
                  <a:txBody>
                    <a:bodyPr/>
                    <a:lstStyle/>
                    <a:p>
                      <a:r>
                        <a:rPr lang="en-US" sz="1100" dirty="0"/>
                        <a:t>NAT Gateway</a:t>
                      </a:r>
                      <a:endParaRPr lang="en-US" sz="1100" b="0" dirty="0"/>
                    </a:p>
                  </a:txBody>
                  <a:tcPr anchor="ctr"/>
                </a:tc>
                <a:extLst>
                  <a:ext uri="{0D108BD9-81ED-4DB2-BD59-A6C34878D82A}">
                    <a16:rowId xmlns:a16="http://schemas.microsoft.com/office/drawing/2014/main" val="3556753208"/>
                  </a:ext>
                </a:extLst>
              </a:tr>
            </a:tbl>
          </a:graphicData>
        </a:graphic>
      </p:graphicFrame>
      <p:cxnSp>
        <p:nvCxnSpPr>
          <p:cNvPr id="5" name="Straight Connector 4">
            <a:extLst>
              <a:ext uri="{FF2B5EF4-FFF2-40B4-BE49-F238E27FC236}">
                <a16:creationId xmlns:a16="http://schemas.microsoft.com/office/drawing/2014/main" id="{4449DF02-953A-F90C-C76B-093859B1AE3E}"/>
              </a:ext>
            </a:extLst>
          </p:cNvPr>
          <p:cNvCxnSpPr>
            <a:cxnSpLocks/>
            <a:endCxn id="3" idx="0"/>
          </p:cNvCxnSpPr>
          <p:nvPr/>
        </p:nvCxnSpPr>
        <p:spPr>
          <a:xfrm>
            <a:off x="3604091" y="4706257"/>
            <a:ext cx="0" cy="7525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850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1DD8A2-69EA-4C21-9797-138B88E7FDC7}"/>
              </a:ext>
            </a:extLst>
          </p:cNvPr>
          <p:cNvSpPr>
            <a:spLocks noGrp="1"/>
          </p:cNvSpPr>
          <p:nvPr>
            <p:ph type="sldNum" sz="quarter" idx="12"/>
            <p:custDataLst>
              <p:tags r:id="rId1"/>
            </p:custDataLst>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tabLst/>
              <a:defRPr/>
            </a:pPr>
            <a:fld id="{345D60D9-5372-5F40-9443-0F9AE5BDC3C8}" type="slidenum">
              <a:rPr lang="en-US" smtClean="0"/>
              <a:pPr marL="0" marR="0" lvl="0" indent="0" algn="l" defTabSz="914400" rtl="0" eaLnBrk="1" fontAlgn="auto" latinLnBrk="0" hangingPunct="1">
                <a:lnSpc>
                  <a:spcPct val="100000"/>
                </a:lnSpc>
                <a:spcBef>
                  <a:spcPct val="0"/>
                </a:spcBef>
                <a:spcAft>
                  <a:spcPct val="0"/>
                </a:spcAft>
                <a:buClrTx/>
                <a:buSzTx/>
                <a:buFontTx/>
                <a:buNone/>
                <a:tabLst/>
                <a:defRPr/>
              </a:pPr>
              <a:t>23</a:t>
            </a:fld>
            <a:endParaRPr kumimoji="0" lang="en-US" sz="900" b="0" i="0" u="none" strike="noStrike" kern="1200" cap="none" spc="0" normalizeH="0" baseline="0" noProof="0" dirty="0">
              <a:ln>
                <a:noFill/>
              </a:ln>
              <a:solidFill>
                <a:srgbClr val="8B8580"/>
              </a:solidFill>
              <a:effectLst/>
              <a:uLnTx/>
              <a:uFillTx/>
              <a:latin typeface="Oracle Sans Tab"/>
              <a:ea typeface="+mn-ea"/>
              <a:cs typeface="Arial"/>
            </a:endParaRPr>
          </a:p>
        </p:txBody>
      </p:sp>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pic>
        <p:nvPicPr>
          <p:cNvPr id="22" name="OTag">
            <a:extLst>
              <a:ext uri="{FF2B5EF4-FFF2-40B4-BE49-F238E27FC236}">
                <a16:creationId xmlns:a16="http://schemas.microsoft.com/office/drawing/2014/main" id="{B1C33757-51E9-4BDC-9A8C-395757A8E3ED}"/>
              </a:ext>
              <a:ext uri="{C183D7F6-B498-43B3-948B-1728B52AA6E4}">
                <adec:decorative xmlns:adec="http://schemas.microsoft.com/office/drawing/2017/decorative" val="1"/>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Title 1">
            <a:extLst>
              <a:ext uri="{FF2B5EF4-FFF2-40B4-BE49-F238E27FC236}">
                <a16:creationId xmlns:a16="http://schemas.microsoft.com/office/drawing/2014/main" id="{74A8BC3A-CF76-4790-B585-BF33BEF31F43}"/>
              </a:ext>
            </a:extLst>
          </p:cNvPr>
          <p:cNvSpPr txBox="1"/>
          <p:nvPr>
            <p:custDataLst>
              <p:tags r:id="rId4"/>
            </p:custDataLst>
          </p:nvPr>
        </p:nvSpPr>
        <p:spPr>
          <a:xfrm>
            <a:off x="768874" y="542925"/>
            <a:ext cx="2723503"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Service Gateway</a:t>
            </a:r>
          </a:p>
        </p:txBody>
      </p:sp>
      <p:sp>
        <p:nvSpPr>
          <p:cNvPr id="96" name="Rectangle 95">
            <a:extLst>
              <a:ext uri="{FF2B5EF4-FFF2-40B4-BE49-F238E27FC236}">
                <a16:creationId xmlns:a16="http://schemas.microsoft.com/office/drawing/2014/main" id="{F7D57B0A-0A0A-4E93-96B7-AEEFAFE95CB0}"/>
              </a:ext>
            </a:extLst>
          </p:cNvPr>
          <p:cNvSpPr/>
          <p:nvPr/>
        </p:nvSpPr>
        <p:spPr>
          <a:xfrm>
            <a:off x="7127108" y="2555513"/>
            <a:ext cx="4879362" cy="1846659"/>
          </a:xfrm>
          <a:prstGeom prst="rect">
            <a:avLst/>
          </a:prstGeom>
        </p:spPr>
        <p:txBody>
          <a:bodyPr wrap="square">
            <a:spAutoFit/>
          </a:bodyPr>
          <a:lstStyle/>
          <a:p>
            <a:pPr marL="285750" indent="-285750">
              <a:buFont typeface="Arial" panose="020B0604020202020204" pitchFamily="34" charset="0"/>
              <a:buChar char="•"/>
            </a:pPr>
            <a:r>
              <a:rPr lang="en-US" sz="1600" dirty="0"/>
              <a:t>Any traffic from VCN that is destined for one of the supported OCI public services uses the instance's private IP address for routing, travels over OCI network fabric, and never traverses the internet. (Use case: back up DB Systems in VCN to Object Storage).</a:t>
            </a:r>
          </a:p>
          <a:p>
            <a:endParaRPr lang="en-US" dirty="0"/>
          </a:p>
        </p:txBody>
      </p:sp>
      <p:sp>
        <p:nvSpPr>
          <p:cNvPr id="108" name="Rectangle 107">
            <a:extLst>
              <a:ext uri="{FF2B5EF4-FFF2-40B4-BE49-F238E27FC236}">
                <a16:creationId xmlns:a16="http://schemas.microsoft.com/office/drawing/2014/main" id="{7502D7D7-6E32-4809-9764-C5B0D77B394E}"/>
              </a:ext>
            </a:extLst>
          </p:cNvPr>
          <p:cNvSpPr/>
          <p:nvPr/>
        </p:nvSpPr>
        <p:spPr>
          <a:xfrm>
            <a:off x="7080762" y="4429809"/>
            <a:ext cx="4879355" cy="1323439"/>
          </a:xfrm>
          <a:prstGeom prst="rect">
            <a:avLst/>
          </a:prstGeom>
        </p:spPr>
        <p:txBody>
          <a:bodyPr wrap="square">
            <a:spAutoFit/>
          </a:bodyPr>
          <a:lstStyle/>
          <a:p>
            <a:pPr marL="285750" indent="-285750">
              <a:buFont typeface="Arial" panose="020B0604020202020204" pitchFamily="34" charset="0"/>
              <a:buChar char="•"/>
            </a:pPr>
            <a:r>
              <a:rPr lang="en-US" sz="1600" dirty="0"/>
              <a:t>Service CIDR labels represent all the public CIDRs for a given Oracle service or a group of Oracle services. E.g. </a:t>
            </a:r>
          </a:p>
          <a:p>
            <a:pPr marL="742950" lvl="1" indent="-285750">
              <a:buFont typeface="Courier New" panose="02070309020205020404" pitchFamily="49" charset="0"/>
              <a:buChar char="o"/>
            </a:pPr>
            <a:r>
              <a:rPr lang="en-US" sz="1600" dirty="0"/>
              <a:t>OCI &lt;region&gt; Object Storage</a:t>
            </a:r>
          </a:p>
          <a:p>
            <a:pPr marL="742950" lvl="1" indent="-285750">
              <a:buFont typeface="Courier New" panose="02070309020205020404" pitchFamily="49" charset="0"/>
              <a:buChar char="o"/>
            </a:pPr>
            <a:r>
              <a:rPr lang="en-US" sz="1600" dirty="0"/>
              <a:t>All &lt;region&gt; Services</a:t>
            </a:r>
          </a:p>
        </p:txBody>
      </p:sp>
      <p:sp>
        <p:nvSpPr>
          <p:cNvPr id="109" name="Text Placeholder 1">
            <a:extLst>
              <a:ext uri="{FF2B5EF4-FFF2-40B4-BE49-F238E27FC236}">
                <a16:creationId xmlns:a16="http://schemas.microsoft.com/office/drawing/2014/main" id="{AA410067-ECC5-46F7-8DF5-4E7A7D5F40DB}"/>
              </a:ext>
            </a:extLst>
          </p:cNvPr>
          <p:cNvSpPr txBox="1">
            <a:spLocks/>
          </p:cNvSpPr>
          <p:nvPr/>
        </p:nvSpPr>
        <p:spPr>
          <a:xfrm>
            <a:off x="7080763" y="906335"/>
            <a:ext cx="4879355" cy="12058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Service Gateway lets resources in VCN access public OCI services, exposed on the Oracle Services Network (OSN), such as Object Storage, but without using either Internet or NAT gateway.</a:t>
            </a:r>
          </a:p>
        </p:txBody>
      </p:sp>
      <p:sp>
        <p:nvSpPr>
          <p:cNvPr id="2" name="Footer Placeholder 1">
            <a:extLst>
              <a:ext uri="{FF2B5EF4-FFF2-40B4-BE49-F238E27FC236}">
                <a16:creationId xmlns:a16="http://schemas.microsoft.com/office/drawing/2014/main" id="{72FB8B9D-0EA0-4CD0-AD10-9686C2318D34}"/>
              </a:ext>
            </a:extLst>
          </p:cNvPr>
          <p:cNvSpPr>
            <a:spLocks noGrp="1"/>
          </p:cNvSpPr>
          <p:nvPr>
            <p:ph type="ftr" sz="quarter" idx="3"/>
          </p:nvPr>
        </p:nvSpPr>
        <p:spPr/>
        <p:txBody>
          <a:bodyPr/>
          <a:lstStyle/>
          <a:p>
            <a:r>
              <a:rPr lang="en-US"/>
              <a:t>Copyright © 2025, Oracle and/or its affiliates.</a:t>
            </a:r>
            <a:endParaRPr lang="en-US" dirty="0"/>
          </a:p>
        </p:txBody>
      </p:sp>
      <p:pic>
        <p:nvPicPr>
          <p:cNvPr id="3074" name="Picture 2">
            <a:extLst>
              <a:ext uri="{FF2B5EF4-FFF2-40B4-BE49-F238E27FC236}">
                <a16:creationId xmlns:a16="http://schemas.microsoft.com/office/drawing/2014/main" id="{BD549A89-17AE-70C2-B022-D2BB435481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070" y="1892698"/>
            <a:ext cx="7010400" cy="35337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4FE9E34D-3319-1D52-8EC9-4465DD1D27B1}"/>
              </a:ext>
            </a:extLst>
          </p:cNvPr>
          <p:cNvGraphicFramePr>
            <a:graphicFrameLocks noGrp="1"/>
          </p:cNvGraphicFramePr>
          <p:nvPr>
            <p:extLst>
              <p:ext uri="{D42A27DB-BD31-4B8C-83A1-F6EECF244321}">
                <p14:modId xmlns:p14="http://schemas.microsoft.com/office/powerpoint/2010/main" val="353335536"/>
              </p:ext>
            </p:extLst>
          </p:nvPr>
        </p:nvGraphicFramePr>
        <p:xfrm>
          <a:off x="2202114" y="5458837"/>
          <a:ext cx="2803954" cy="551414"/>
        </p:xfrm>
        <a:graphic>
          <a:graphicData uri="http://schemas.openxmlformats.org/drawingml/2006/table">
            <a:tbl>
              <a:tblPr firstRow="1" bandRow="1">
                <a:tableStyleId>{17292A2E-F333-43FB-9621-5CBBE7FDCDCB}</a:tableStyleId>
              </a:tblPr>
              <a:tblGrid>
                <a:gridCol w="1448683">
                  <a:extLst>
                    <a:ext uri="{9D8B030D-6E8A-4147-A177-3AD203B41FA5}">
                      <a16:colId xmlns:a16="http://schemas.microsoft.com/office/drawing/2014/main" val="1530110840"/>
                    </a:ext>
                  </a:extLst>
                </a:gridCol>
                <a:gridCol w="1355271">
                  <a:extLst>
                    <a:ext uri="{9D8B030D-6E8A-4147-A177-3AD203B41FA5}">
                      <a16:colId xmlns:a16="http://schemas.microsoft.com/office/drawing/2014/main" val="2251893874"/>
                    </a:ext>
                  </a:extLst>
                </a:gridCol>
              </a:tblGrid>
              <a:tr h="279242">
                <a:tc>
                  <a:txBody>
                    <a:bodyPr/>
                    <a:lstStyle/>
                    <a:p>
                      <a:r>
                        <a:rPr lang="en-US" sz="1100" b="1" dirty="0"/>
                        <a:t>Destination</a:t>
                      </a:r>
                    </a:p>
                  </a:txBody>
                  <a:tcPr/>
                </a:tc>
                <a:tc>
                  <a:txBody>
                    <a:bodyPr/>
                    <a:lstStyle/>
                    <a:p>
                      <a:r>
                        <a:rPr lang="en-US" sz="1100" b="1" dirty="0"/>
                        <a:t>Route Target</a:t>
                      </a:r>
                    </a:p>
                  </a:txBody>
                  <a:tcPr/>
                </a:tc>
                <a:extLst>
                  <a:ext uri="{0D108BD9-81ED-4DB2-BD59-A6C34878D82A}">
                    <a16:rowId xmlns:a16="http://schemas.microsoft.com/office/drawing/2014/main" val="2623293157"/>
                  </a:ext>
                </a:extLst>
              </a:tr>
              <a:tr h="272172">
                <a:tc>
                  <a:txBody>
                    <a:bodyPr/>
                    <a:lstStyle/>
                    <a:p>
                      <a:r>
                        <a:rPr lang="en-US" sz="1100" dirty="0">
                          <a:solidFill>
                            <a:sysClr val="windowText" lastClr="000000"/>
                          </a:solidFill>
                        </a:rPr>
                        <a:t>Service CIDR Label</a:t>
                      </a:r>
                      <a:endParaRPr lang="en-US" sz="1100" b="0" dirty="0">
                        <a:solidFill>
                          <a:sysClr val="windowText" lastClr="000000"/>
                        </a:solidFill>
                      </a:endParaRPr>
                    </a:p>
                  </a:txBody>
                  <a:tcPr anchor="ctr"/>
                </a:tc>
                <a:tc>
                  <a:txBody>
                    <a:bodyPr/>
                    <a:lstStyle/>
                    <a:p>
                      <a:r>
                        <a:rPr lang="en-US" sz="1100" dirty="0"/>
                        <a:t>Service </a:t>
                      </a:r>
                      <a:r>
                        <a:rPr lang="en-US" sz="1100" dirty="0">
                          <a:solidFill>
                            <a:schemeClr val="tx1"/>
                          </a:solidFill>
                        </a:rPr>
                        <a:t>Gateway</a:t>
                      </a:r>
                      <a:endParaRPr lang="en-US" sz="1100" b="0" dirty="0">
                        <a:solidFill>
                          <a:schemeClr val="tx1"/>
                        </a:solidFill>
                      </a:endParaRPr>
                    </a:p>
                  </a:txBody>
                  <a:tcPr anchor="ctr"/>
                </a:tc>
                <a:extLst>
                  <a:ext uri="{0D108BD9-81ED-4DB2-BD59-A6C34878D82A}">
                    <a16:rowId xmlns:a16="http://schemas.microsoft.com/office/drawing/2014/main" val="3556753208"/>
                  </a:ext>
                </a:extLst>
              </a:tr>
            </a:tbl>
          </a:graphicData>
        </a:graphic>
      </p:graphicFrame>
      <p:cxnSp>
        <p:nvCxnSpPr>
          <p:cNvPr id="7" name="Straight Connector 6">
            <a:extLst>
              <a:ext uri="{FF2B5EF4-FFF2-40B4-BE49-F238E27FC236}">
                <a16:creationId xmlns:a16="http://schemas.microsoft.com/office/drawing/2014/main" id="{3907B870-3C01-5226-573F-404BCFF43858}"/>
              </a:ext>
            </a:extLst>
          </p:cNvPr>
          <p:cNvCxnSpPr>
            <a:cxnSpLocks/>
            <a:endCxn id="5" idx="0"/>
          </p:cNvCxnSpPr>
          <p:nvPr/>
        </p:nvCxnSpPr>
        <p:spPr>
          <a:xfrm>
            <a:off x="3604091" y="4706257"/>
            <a:ext cx="0" cy="7525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15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D4BF9FB-2490-02B3-0836-026334CEEF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138" y="1971146"/>
            <a:ext cx="5343525" cy="35433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A1DD8A2-69EA-4C21-9797-138B88E7FDC7}"/>
              </a:ext>
            </a:extLst>
          </p:cNvPr>
          <p:cNvSpPr>
            <a:spLocks noGrp="1"/>
          </p:cNvSpPr>
          <p:nvPr>
            <p:ph type="sldNum" sz="quarter" idx="12"/>
            <p:custDataLst>
              <p:tags r:id="rId1"/>
            </p:custDataLst>
          </p:nvPr>
        </p:nvSpPr>
        <p:spPr>
          <a:xfrm>
            <a:off x="8610600" y="6356350"/>
            <a:ext cx="50292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tabLst/>
              <a:defRPr/>
            </a:pPr>
            <a:fld id="{345D60D9-5372-5F40-9443-0F9AE5BDC3C8}" type="slidenum">
              <a:rPr lang="en-US" smtClean="0"/>
              <a:pPr marL="0" marR="0" lvl="0" indent="0" algn="l" defTabSz="914400" rtl="0" eaLnBrk="1" fontAlgn="auto" latinLnBrk="0" hangingPunct="1">
                <a:lnSpc>
                  <a:spcPct val="100000"/>
                </a:lnSpc>
                <a:spcBef>
                  <a:spcPct val="0"/>
                </a:spcBef>
                <a:spcAft>
                  <a:spcPct val="0"/>
                </a:spcAft>
                <a:buClrTx/>
                <a:buSzTx/>
                <a:buFontTx/>
                <a:buNone/>
                <a:tabLst/>
                <a:defRPr/>
              </a:pPr>
              <a:t>24</a:t>
            </a:fld>
            <a:endParaRPr kumimoji="0" lang="en-US" sz="900" b="0" i="0" u="none" strike="noStrike" kern="1200" cap="none" spc="0" normalizeH="0" baseline="0" noProof="0" dirty="0">
              <a:ln>
                <a:noFill/>
              </a:ln>
              <a:solidFill>
                <a:srgbClr val="8B8580"/>
              </a:solidFill>
              <a:effectLst/>
              <a:uLnTx/>
              <a:uFillTx/>
              <a:latin typeface="Oracle Sans Tab"/>
              <a:ea typeface="+mn-ea"/>
              <a:cs typeface="Arial"/>
            </a:endParaRPr>
          </a:p>
        </p:txBody>
      </p:sp>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pic>
        <p:nvPicPr>
          <p:cNvPr id="22" name="OTag">
            <a:extLst>
              <a:ext uri="{FF2B5EF4-FFF2-40B4-BE49-F238E27FC236}">
                <a16:creationId xmlns:a16="http://schemas.microsoft.com/office/drawing/2014/main" id="{B1C33757-51E9-4BDC-9A8C-395757A8E3ED}"/>
              </a:ext>
              <a:ext uri="{C183D7F6-B498-43B3-948B-1728B52AA6E4}">
                <adec:decorative xmlns:adec="http://schemas.microsoft.com/office/drawing/2017/decorative" val="1"/>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Title 1">
            <a:extLst>
              <a:ext uri="{FF2B5EF4-FFF2-40B4-BE49-F238E27FC236}">
                <a16:creationId xmlns:a16="http://schemas.microsoft.com/office/drawing/2014/main" id="{74A8BC3A-CF76-4790-B585-BF33BEF31F43}"/>
              </a:ext>
            </a:extLst>
          </p:cNvPr>
          <p:cNvSpPr txBox="1"/>
          <p:nvPr>
            <p:custDataLst>
              <p:tags r:id="rId4"/>
            </p:custDataLst>
          </p:nvPr>
        </p:nvSpPr>
        <p:spPr>
          <a:xfrm>
            <a:off x="768875" y="542925"/>
            <a:ext cx="3378582"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Per-resource Routing</a:t>
            </a:r>
          </a:p>
        </p:txBody>
      </p:sp>
      <p:sp>
        <p:nvSpPr>
          <p:cNvPr id="2" name="Footer Placeholder 1">
            <a:extLst>
              <a:ext uri="{FF2B5EF4-FFF2-40B4-BE49-F238E27FC236}">
                <a16:creationId xmlns:a16="http://schemas.microsoft.com/office/drawing/2014/main" id="{1633AA2F-0961-48D5-8576-2689DD3F9607}"/>
              </a:ext>
            </a:extLst>
          </p:cNvPr>
          <p:cNvSpPr>
            <a:spLocks noGrp="1"/>
          </p:cNvSpPr>
          <p:nvPr>
            <p:ph type="ftr" sz="quarter" idx="3"/>
          </p:nvPr>
        </p:nvSpPr>
        <p:spPr/>
        <p:txBody>
          <a:bodyPr/>
          <a:lstStyle/>
          <a:p>
            <a:r>
              <a:rPr lang="en-US"/>
              <a:t>Copyright © 2025, Oracle and/or its affiliates.</a:t>
            </a:r>
            <a:endParaRPr lang="en-US" dirty="0"/>
          </a:p>
        </p:txBody>
      </p:sp>
      <p:cxnSp>
        <p:nvCxnSpPr>
          <p:cNvPr id="8" name="Straight Connector 7">
            <a:extLst>
              <a:ext uri="{FF2B5EF4-FFF2-40B4-BE49-F238E27FC236}">
                <a16:creationId xmlns:a16="http://schemas.microsoft.com/office/drawing/2014/main" id="{0D829D9D-4B86-2D53-0CAB-EBE9F60678DE}"/>
              </a:ext>
            </a:extLst>
          </p:cNvPr>
          <p:cNvCxnSpPr>
            <a:cxnSpLocks/>
          </p:cNvCxnSpPr>
          <p:nvPr/>
        </p:nvCxnSpPr>
        <p:spPr>
          <a:xfrm flipH="1">
            <a:off x="2206625" y="4425043"/>
            <a:ext cx="420007" cy="0"/>
          </a:xfrm>
          <a:prstGeom prst="line">
            <a:avLst/>
          </a:prstGeom>
          <a:ln w="19050">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6EAF953-49A1-D937-8473-05865301951C}"/>
              </a:ext>
            </a:extLst>
          </p:cNvPr>
          <p:cNvSpPr txBox="1"/>
          <p:nvPr/>
        </p:nvSpPr>
        <p:spPr>
          <a:xfrm>
            <a:off x="6096000" y="2096191"/>
            <a:ext cx="5204172" cy="3293209"/>
          </a:xfrm>
          <a:prstGeom prst="rect">
            <a:avLst/>
          </a:prstGeom>
          <a:noFill/>
        </p:spPr>
        <p:txBody>
          <a:bodyPr wrap="square">
            <a:spAutoFit/>
          </a:bodyPr>
          <a:lstStyle/>
          <a:p>
            <a:pPr marL="285750" indent="-285750">
              <a:buFont typeface="Arial" panose="020B0604020202020204" pitchFamily="34" charset="0"/>
              <a:buChar char="•"/>
            </a:pPr>
            <a:r>
              <a:rPr lang="en-US" sz="1600" dirty="0"/>
              <a:t>Used to assign a custom VCN route table to one or more VNICs or to a particular IP addresses on a VNIC.</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This offers enhanced routing control tailored to each resource in a single subnet, in case they have different requirements, rather than relying solely on the subnet-level route table.</a:t>
            </a:r>
          </a:p>
          <a:p>
            <a:endParaRPr lang="en-US" sz="1600" dirty="0"/>
          </a:p>
          <a:p>
            <a:pPr marL="285750" indent="-285750">
              <a:buFont typeface="Arial" panose="020B0604020202020204" pitchFamily="34" charset="0"/>
              <a:buChar char="•"/>
            </a:pPr>
            <a:r>
              <a:rPr lang="en-US" sz="1600" dirty="0"/>
              <a:t>Route Table selection process:</a:t>
            </a:r>
          </a:p>
          <a:p>
            <a:pPr marL="800100" lvl="1" indent="-342900">
              <a:buAutoNum type="arabicPeriod"/>
            </a:pPr>
            <a:r>
              <a:rPr lang="en-US" sz="1600" dirty="0"/>
              <a:t>VNIC IP address RT.</a:t>
            </a:r>
          </a:p>
          <a:p>
            <a:pPr marL="800100" lvl="1" indent="-342900">
              <a:buAutoNum type="arabicPeriod"/>
            </a:pPr>
            <a:r>
              <a:rPr lang="en-US" sz="1600" dirty="0"/>
              <a:t>VNIC RT.</a:t>
            </a:r>
          </a:p>
          <a:p>
            <a:pPr marL="800100" lvl="1" indent="-342900">
              <a:buAutoNum type="arabicPeriod"/>
            </a:pPr>
            <a:r>
              <a:rPr lang="en-US" sz="1600" dirty="0"/>
              <a:t>Subnet RT.</a:t>
            </a:r>
          </a:p>
        </p:txBody>
      </p:sp>
    </p:spTree>
    <p:extLst>
      <p:ext uri="{BB962C8B-B14F-4D97-AF65-F5344CB8AC3E}">
        <p14:creationId xmlns:p14="http://schemas.microsoft.com/office/powerpoint/2010/main" val="173597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1DD8A2-69EA-4C21-9797-138B88E7FDC7}"/>
              </a:ext>
            </a:extLst>
          </p:cNvPr>
          <p:cNvSpPr>
            <a:spLocks noGrp="1"/>
          </p:cNvSpPr>
          <p:nvPr>
            <p:ph type="sldNum" sz="quarter" idx="12"/>
            <p:custDataLst>
              <p:tags r:id="rId1"/>
            </p:custDataLst>
          </p:nvPr>
        </p:nvSpPr>
        <p:spPr>
          <a:xfrm>
            <a:off x="8610600" y="6356350"/>
            <a:ext cx="50292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tabLst/>
              <a:defRPr/>
            </a:pPr>
            <a:fld id="{345D60D9-5372-5F40-9443-0F9AE5BDC3C8}" type="slidenum">
              <a:rPr lang="en-US" smtClean="0"/>
              <a:pPr marL="0" marR="0" lvl="0" indent="0" algn="l" defTabSz="914400" rtl="0" eaLnBrk="1" fontAlgn="auto" latinLnBrk="0" hangingPunct="1">
                <a:lnSpc>
                  <a:spcPct val="100000"/>
                </a:lnSpc>
                <a:spcBef>
                  <a:spcPct val="0"/>
                </a:spcBef>
                <a:spcAft>
                  <a:spcPct val="0"/>
                </a:spcAft>
                <a:buClrTx/>
                <a:buSzTx/>
                <a:buFontTx/>
                <a:buNone/>
                <a:tabLst/>
                <a:defRPr/>
              </a:pPr>
              <a:t>25</a:t>
            </a:fld>
            <a:endParaRPr kumimoji="0" lang="en-US" sz="900" b="0" i="0" u="none" strike="noStrike" kern="1200" cap="none" spc="0" normalizeH="0" baseline="0" noProof="0" dirty="0">
              <a:ln>
                <a:noFill/>
              </a:ln>
              <a:solidFill>
                <a:srgbClr val="8B8580"/>
              </a:solidFill>
              <a:effectLst/>
              <a:uLnTx/>
              <a:uFillTx/>
              <a:latin typeface="Oracle Sans Tab"/>
              <a:ea typeface="+mn-ea"/>
              <a:cs typeface="Arial"/>
            </a:endParaRPr>
          </a:p>
        </p:txBody>
      </p:sp>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pic>
        <p:nvPicPr>
          <p:cNvPr id="22" name="OTag">
            <a:extLst>
              <a:ext uri="{FF2B5EF4-FFF2-40B4-BE49-F238E27FC236}">
                <a16:creationId xmlns:a16="http://schemas.microsoft.com/office/drawing/2014/main" id="{B1C33757-51E9-4BDC-9A8C-395757A8E3ED}"/>
              </a:ext>
              <a:ext uri="{C183D7F6-B498-43B3-948B-1728B52AA6E4}">
                <adec:decorative xmlns:adec="http://schemas.microsoft.com/office/drawing/2017/decorative" val="1"/>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Title 1">
            <a:extLst>
              <a:ext uri="{FF2B5EF4-FFF2-40B4-BE49-F238E27FC236}">
                <a16:creationId xmlns:a16="http://schemas.microsoft.com/office/drawing/2014/main" id="{74A8BC3A-CF76-4790-B585-BF33BEF31F43}"/>
              </a:ext>
            </a:extLst>
          </p:cNvPr>
          <p:cNvSpPr txBox="1"/>
          <p:nvPr>
            <p:custDataLst>
              <p:tags r:id="rId4"/>
            </p:custDataLst>
          </p:nvPr>
        </p:nvSpPr>
        <p:spPr>
          <a:xfrm>
            <a:off x="709606" y="542925"/>
            <a:ext cx="2428715"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VCN Peering</a:t>
            </a:r>
          </a:p>
        </p:txBody>
      </p:sp>
      <p:sp>
        <p:nvSpPr>
          <p:cNvPr id="2" name="Footer Placeholder 1">
            <a:extLst>
              <a:ext uri="{FF2B5EF4-FFF2-40B4-BE49-F238E27FC236}">
                <a16:creationId xmlns:a16="http://schemas.microsoft.com/office/drawing/2014/main" id="{1633AA2F-0961-48D5-8576-2689DD3F9607}"/>
              </a:ext>
            </a:extLst>
          </p:cNvPr>
          <p:cNvSpPr>
            <a:spLocks noGrp="1"/>
          </p:cNvSpPr>
          <p:nvPr>
            <p:ph type="ftr" sz="quarter" idx="3"/>
          </p:nvPr>
        </p:nvSpPr>
        <p:spPr/>
        <p:txBody>
          <a:bodyPr/>
          <a:lstStyle/>
          <a:p>
            <a:r>
              <a:rPr lang="en-US"/>
              <a:t>Copyright © 2025, Oracle and/or its affiliates.</a:t>
            </a:r>
            <a:endParaRPr lang="en-US" dirty="0"/>
          </a:p>
        </p:txBody>
      </p:sp>
      <p:sp>
        <p:nvSpPr>
          <p:cNvPr id="50" name="TextBox 49">
            <a:extLst>
              <a:ext uri="{FF2B5EF4-FFF2-40B4-BE49-F238E27FC236}">
                <a16:creationId xmlns:a16="http://schemas.microsoft.com/office/drawing/2014/main" id="{26EAF953-49A1-D937-8473-05865301951C}"/>
              </a:ext>
            </a:extLst>
          </p:cNvPr>
          <p:cNvSpPr txBox="1"/>
          <p:nvPr/>
        </p:nvSpPr>
        <p:spPr>
          <a:xfrm>
            <a:off x="771900" y="3653974"/>
            <a:ext cx="6347357" cy="416332"/>
          </a:xfrm>
          <a:prstGeom prst="rect">
            <a:avLst/>
          </a:prstGeom>
          <a:noFill/>
        </p:spPr>
        <p:txBody>
          <a:bodyPr wrap="square">
            <a:spAutoFit/>
          </a:bodyPr>
          <a:lstStyle/>
          <a:p>
            <a:pPr>
              <a:lnSpc>
                <a:spcPct val="150000"/>
              </a:lnSpc>
            </a:pPr>
            <a:r>
              <a:rPr lang="en-US" sz="1600" dirty="0"/>
              <a:t>Enables communication between VCNs in different OCI regions.</a:t>
            </a:r>
          </a:p>
        </p:txBody>
      </p:sp>
      <p:sp>
        <p:nvSpPr>
          <p:cNvPr id="5" name="TextBox 4">
            <a:extLst>
              <a:ext uri="{FF2B5EF4-FFF2-40B4-BE49-F238E27FC236}">
                <a16:creationId xmlns:a16="http://schemas.microsoft.com/office/drawing/2014/main" id="{ED81F56C-E2E9-0F07-1A5E-CF69CFC8A277}"/>
              </a:ext>
            </a:extLst>
          </p:cNvPr>
          <p:cNvSpPr txBox="1"/>
          <p:nvPr/>
        </p:nvSpPr>
        <p:spPr>
          <a:xfrm>
            <a:off x="3138322" y="591553"/>
            <a:ext cx="5175946" cy="416332"/>
          </a:xfrm>
          <a:prstGeom prst="rect">
            <a:avLst/>
          </a:prstGeom>
          <a:noFill/>
        </p:spPr>
        <p:txBody>
          <a:bodyPr wrap="square">
            <a:spAutoFit/>
          </a:bodyPr>
          <a:lstStyle/>
          <a:p>
            <a:pPr>
              <a:lnSpc>
                <a:spcPct val="150000"/>
              </a:lnSpc>
            </a:pPr>
            <a:r>
              <a:rPr lang="en-US" sz="1600" dirty="0"/>
              <a:t>A method to let VCNs communicate with each other.</a:t>
            </a:r>
          </a:p>
        </p:txBody>
      </p:sp>
      <p:sp>
        <p:nvSpPr>
          <p:cNvPr id="9" name="TextBox 8">
            <a:extLst>
              <a:ext uri="{FF2B5EF4-FFF2-40B4-BE49-F238E27FC236}">
                <a16:creationId xmlns:a16="http://schemas.microsoft.com/office/drawing/2014/main" id="{E816D7B3-F30F-29E2-4890-1B72BC21188B}"/>
              </a:ext>
            </a:extLst>
          </p:cNvPr>
          <p:cNvSpPr txBox="1"/>
          <p:nvPr/>
        </p:nvSpPr>
        <p:spPr>
          <a:xfrm>
            <a:off x="709606" y="2202191"/>
            <a:ext cx="6474965" cy="416332"/>
          </a:xfrm>
          <a:prstGeom prst="rect">
            <a:avLst/>
          </a:prstGeom>
          <a:noFill/>
        </p:spPr>
        <p:txBody>
          <a:bodyPr wrap="square">
            <a:spAutoFit/>
          </a:bodyPr>
          <a:lstStyle/>
          <a:p>
            <a:pPr>
              <a:lnSpc>
                <a:spcPct val="150000"/>
              </a:lnSpc>
            </a:pPr>
            <a:r>
              <a:rPr lang="en-US" sz="1600" dirty="0"/>
              <a:t>Enables communication between VCNs within the same OCI region.</a:t>
            </a:r>
          </a:p>
        </p:txBody>
      </p:sp>
      <p:sp>
        <p:nvSpPr>
          <p:cNvPr id="11" name="Rectangle 10">
            <a:extLst>
              <a:ext uri="{FF2B5EF4-FFF2-40B4-BE49-F238E27FC236}">
                <a16:creationId xmlns:a16="http://schemas.microsoft.com/office/drawing/2014/main" id="{4CBFF069-0A4D-1E47-59E2-F38C43AB320D}"/>
              </a:ext>
            </a:extLst>
          </p:cNvPr>
          <p:cNvSpPr/>
          <p:nvPr/>
        </p:nvSpPr>
        <p:spPr>
          <a:xfrm>
            <a:off x="771563" y="1787208"/>
            <a:ext cx="1819273" cy="347595"/>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Local Peering</a:t>
            </a:r>
            <a:endParaRPr lang="en-US" dirty="0"/>
          </a:p>
        </p:txBody>
      </p:sp>
      <p:sp>
        <p:nvSpPr>
          <p:cNvPr id="12" name="Rectangle 11">
            <a:extLst>
              <a:ext uri="{FF2B5EF4-FFF2-40B4-BE49-F238E27FC236}">
                <a16:creationId xmlns:a16="http://schemas.microsoft.com/office/drawing/2014/main" id="{1279A443-FD32-B80E-E5D3-9C99A1D3C830}"/>
              </a:ext>
            </a:extLst>
          </p:cNvPr>
          <p:cNvSpPr/>
          <p:nvPr/>
        </p:nvSpPr>
        <p:spPr>
          <a:xfrm>
            <a:off x="771900" y="3306379"/>
            <a:ext cx="1979171" cy="347595"/>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Remote Peering</a:t>
            </a:r>
            <a:endParaRPr lang="en-US" dirty="0"/>
          </a:p>
        </p:txBody>
      </p:sp>
    </p:spTree>
    <p:extLst>
      <p:ext uri="{BB962C8B-B14F-4D97-AF65-F5344CB8AC3E}">
        <p14:creationId xmlns:p14="http://schemas.microsoft.com/office/powerpoint/2010/main" val="61147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1DD8A2-69EA-4C21-9797-138B88E7FDC7}"/>
              </a:ext>
            </a:extLst>
          </p:cNvPr>
          <p:cNvSpPr>
            <a:spLocks noGrp="1"/>
          </p:cNvSpPr>
          <p:nvPr>
            <p:ph type="sldNum" sz="quarter" idx="12"/>
            <p:custDataLst>
              <p:tags r:id="rId1"/>
            </p:custDataLst>
          </p:nvPr>
        </p:nvSpPr>
        <p:spPr>
          <a:xfrm>
            <a:off x="9811512" y="642397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tabLst/>
              <a:defRPr/>
            </a:pPr>
            <a:fld id="{345D60D9-5372-5F40-9443-0F9AE5BDC3C8}" type="slidenum">
              <a:rPr lang="en-US" smtClean="0"/>
              <a:pPr marL="0" marR="0" lvl="0" indent="0" algn="l" defTabSz="914400" rtl="0" eaLnBrk="1" fontAlgn="auto" latinLnBrk="0" hangingPunct="1">
                <a:lnSpc>
                  <a:spcPct val="100000"/>
                </a:lnSpc>
                <a:spcBef>
                  <a:spcPct val="0"/>
                </a:spcBef>
                <a:spcAft>
                  <a:spcPct val="0"/>
                </a:spcAft>
                <a:buClrTx/>
                <a:buSzTx/>
                <a:buFontTx/>
                <a:buNone/>
                <a:tabLst/>
                <a:defRPr/>
              </a:pPr>
              <a:t>26</a:t>
            </a:fld>
            <a:endParaRPr kumimoji="0" lang="en-US" sz="900" b="0" i="0" u="none" strike="noStrike" kern="1200" cap="none" spc="0" normalizeH="0" baseline="0" noProof="0" dirty="0">
              <a:ln>
                <a:noFill/>
              </a:ln>
              <a:solidFill>
                <a:srgbClr val="8B8580"/>
              </a:solidFill>
              <a:effectLst/>
              <a:uLnTx/>
              <a:uFillTx/>
              <a:latin typeface="Oracle Sans Tab"/>
              <a:ea typeface="+mn-ea"/>
              <a:cs typeface="Arial"/>
            </a:endParaRPr>
          </a:p>
        </p:txBody>
      </p:sp>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pic>
        <p:nvPicPr>
          <p:cNvPr id="22" name="OTag">
            <a:extLst>
              <a:ext uri="{FF2B5EF4-FFF2-40B4-BE49-F238E27FC236}">
                <a16:creationId xmlns:a16="http://schemas.microsoft.com/office/drawing/2014/main" id="{B1C33757-51E9-4BDC-9A8C-395757A8E3ED}"/>
              </a:ext>
              <a:ext uri="{C183D7F6-B498-43B3-948B-1728B52AA6E4}">
                <adec:decorative xmlns:adec="http://schemas.microsoft.com/office/drawing/2017/decorative" val="1"/>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Title 1">
            <a:extLst>
              <a:ext uri="{FF2B5EF4-FFF2-40B4-BE49-F238E27FC236}">
                <a16:creationId xmlns:a16="http://schemas.microsoft.com/office/drawing/2014/main" id="{74A8BC3A-CF76-4790-B585-BF33BEF31F43}"/>
              </a:ext>
            </a:extLst>
          </p:cNvPr>
          <p:cNvSpPr txBox="1"/>
          <p:nvPr>
            <p:custDataLst>
              <p:tags r:id="rId4"/>
            </p:custDataLst>
          </p:nvPr>
        </p:nvSpPr>
        <p:spPr>
          <a:xfrm>
            <a:off x="768873" y="359597"/>
            <a:ext cx="12505337" cy="645766"/>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Local VCN Peering – connecting VCNs in the same region</a:t>
            </a:r>
          </a:p>
        </p:txBody>
      </p:sp>
      <p:sp>
        <p:nvSpPr>
          <p:cNvPr id="41" name="TextBox 40">
            <a:extLst>
              <a:ext uri="{FF2B5EF4-FFF2-40B4-BE49-F238E27FC236}">
                <a16:creationId xmlns:a16="http://schemas.microsoft.com/office/drawing/2014/main" id="{FE1CFBFF-84EF-467A-85CB-108337911BDA}"/>
              </a:ext>
            </a:extLst>
          </p:cNvPr>
          <p:cNvSpPr txBox="1"/>
          <p:nvPr/>
        </p:nvSpPr>
        <p:spPr>
          <a:xfrm>
            <a:off x="471049" y="1356372"/>
            <a:ext cx="7191284" cy="4003030"/>
          </a:xfrm>
          <a:prstGeom prst="rect">
            <a:avLst/>
          </a:prstGeom>
          <a:noFill/>
        </p:spPr>
        <p:txBody>
          <a:bodyPr wrap="square" lIns="0" tIns="0" rIns="0" bIns="0" rtlCol="0">
            <a:noAutofit/>
          </a:bodyPr>
          <a:lstStyle/>
          <a:p>
            <a:pPr marL="285750" indent="-285750">
              <a:spcBef>
                <a:spcPts val="600"/>
              </a:spcBef>
              <a:spcAft>
                <a:spcPts val="600"/>
              </a:spcAft>
              <a:buFont typeface="Arial" panose="020B0604020202020204" pitchFamily="34" charset="0"/>
              <a:buChar char="•"/>
            </a:pPr>
            <a:r>
              <a:rPr lang="en-US" sz="1600" dirty="0"/>
              <a:t>Connecting two VCNs in the same region so that their resources can communicate using private IP addresses without routing the traffic over the internet or through your on-premises network.</a:t>
            </a:r>
          </a:p>
          <a:p>
            <a:pPr marL="285750" indent="-285750">
              <a:spcBef>
                <a:spcPts val="600"/>
              </a:spcBef>
              <a:spcAft>
                <a:spcPts val="600"/>
              </a:spcAft>
              <a:buFont typeface="Arial" panose="020B0604020202020204" pitchFamily="34" charset="0"/>
              <a:buChar char="•"/>
            </a:pPr>
            <a:r>
              <a:rPr lang="en-US" sz="1600" dirty="0"/>
              <a:t>VCNs should not have overlapping IP addresses.</a:t>
            </a:r>
            <a:endParaRPr lang="en-US" sz="1600" b="1" dirty="0"/>
          </a:p>
          <a:p>
            <a:pPr marL="285750" indent="-285750">
              <a:spcBef>
                <a:spcPts val="600"/>
              </a:spcBef>
              <a:spcAft>
                <a:spcPts val="600"/>
              </a:spcAft>
              <a:buFont typeface="Arial" charset="0"/>
              <a:buChar char="•"/>
            </a:pPr>
            <a:r>
              <a:rPr lang="en-US" sz="1600" dirty="0"/>
              <a:t>Local Peering VCNs can be either in the same or different tenancies     (cross-tenancy peering).</a:t>
            </a:r>
          </a:p>
          <a:p>
            <a:pPr marL="285750" indent="-285750">
              <a:spcBef>
                <a:spcPts val="600"/>
              </a:spcBef>
              <a:spcAft>
                <a:spcPts val="600"/>
              </a:spcAft>
              <a:buFont typeface="Arial" charset="0"/>
              <a:buChar char="•"/>
            </a:pPr>
            <a:endParaRPr lang="en-US" sz="1600" dirty="0"/>
          </a:p>
          <a:p>
            <a:pPr>
              <a:spcBef>
                <a:spcPts val="600"/>
              </a:spcBef>
              <a:spcAft>
                <a:spcPts val="600"/>
              </a:spcAft>
            </a:pPr>
            <a:r>
              <a:rPr lang="en-US" sz="1600" b="1" dirty="0"/>
              <a:t>Local Peering Gateway (LPG)</a:t>
            </a:r>
          </a:p>
          <a:p>
            <a:pPr marL="742950" lvl="1" indent="-285750">
              <a:spcBef>
                <a:spcPts val="600"/>
              </a:spcBef>
              <a:spcAft>
                <a:spcPts val="600"/>
              </a:spcAft>
              <a:buFont typeface="Wingdings" panose="05000000000000000000" pitchFamily="2" charset="2"/>
              <a:buChar char="§"/>
            </a:pPr>
            <a:r>
              <a:rPr lang="en-US" sz="1600" dirty="0"/>
              <a:t>Like the Internet Gateway, LPG is a component on the VCN.</a:t>
            </a:r>
          </a:p>
          <a:p>
            <a:pPr marL="742950" lvl="1" indent="-285750">
              <a:spcBef>
                <a:spcPts val="600"/>
              </a:spcBef>
              <a:spcAft>
                <a:spcPts val="600"/>
              </a:spcAft>
              <a:buFont typeface="Wingdings" panose="05000000000000000000" pitchFamily="2" charset="2"/>
              <a:buChar char="§"/>
            </a:pPr>
            <a:r>
              <a:rPr lang="en-US" sz="1600" dirty="0"/>
              <a:t>LPGs of two VCNs are connected to make a peering relationship.</a:t>
            </a:r>
          </a:p>
          <a:p>
            <a:pPr marL="742950" lvl="1" indent="-285750">
              <a:spcBef>
                <a:spcPts val="600"/>
              </a:spcBef>
              <a:spcAft>
                <a:spcPts val="600"/>
              </a:spcAft>
              <a:buFont typeface="Wingdings" panose="05000000000000000000" pitchFamily="2" charset="2"/>
              <a:buChar char="§"/>
            </a:pPr>
            <a:r>
              <a:rPr lang="en-US" sz="1600" dirty="0"/>
              <a:t>Enable the data plane to learn about instances in peered VCNs.</a:t>
            </a:r>
          </a:p>
        </p:txBody>
      </p:sp>
      <p:sp>
        <p:nvSpPr>
          <p:cNvPr id="2" name="Footer Placeholder 1">
            <a:extLst>
              <a:ext uri="{FF2B5EF4-FFF2-40B4-BE49-F238E27FC236}">
                <a16:creationId xmlns:a16="http://schemas.microsoft.com/office/drawing/2014/main" id="{94E9B890-CA9F-4AF5-B76F-A4AE475AD323}"/>
              </a:ext>
            </a:extLst>
          </p:cNvPr>
          <p:cNvSpPr>
            <a:spLocks noGrp="1"/>
          </p:cNvSpPr>
          <p:nvPr>
            <p:ph type="ftr" sz="quarter" idx="3"/>
          </p:nvPr>
        </p:nvSpPr>
        <p:spPr/>
        <p:txBody>
          <a:bodyPr/>
          <a:lstStyle/>
          <a:p>
            <a:r>
              <a:rPr lang="en-US"/>
              <a:t>Copyright © 2025, Oracle and/or its affiliates.</a:t>
            </a:r>
            <a:endParaRPr lang="en-US" dirty="0"/>
          </a:p>
        </p:txBody>
      </p:sp>
      <p:pic>
        <p:nvPicPr>
          <p:cNvPr id="5" name="Picture 2">
            <a:extLst>
              <a:ext uri="{FF2B5EF4-FFF2-40B4-BE49-F238E27FC236}">
                <a16:creationId xmlns:a16="http://schemas.microsoft.com/office/drawing/2014/main" id="{9A55B057-CFCF-066D-B0EC-95D84BA75A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19054" y="1356371"/>
            <a:ext cx="3544811" cy="4852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08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1DD8A2-69EA-4C21-9797-138B88E7FDC7}"/>
              </a:ext>
            </a:extLst>
          </p:cNvPr>
          <p:cNvSpPr>
            <a:spLocks noGrp="1"/>
          </p:cNvSpPr>
          <p:nvPr>
            <p:ph type="sldNum" sz="quarter" idx="12"/>
            <p:custDataLst>
              <p:tags r:id="rId1"/>
            </p:custDataLst>
          </p:nvPr>
        </p:nvSpPr>
        <p:spPr>
          <a:xfrm>
            <a:off x="9811512" y="642397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tabLst/>
              <a:defRPr/>
            </a:pPr>
            <a:fld id="{345D60D9-5372-5F40-9443-0F9AE5BDC3C8}" type="slidenum">
              <a:rPr lang="en-US" smtClean="0"/>
              <a:pPr marL="0" marR="0" lvl="0" indent="0" algn="l" defTabSz="914400" rtl="0" eaLnBrk="1" fontAlgn="auto" latinLnBrk="0" hangingPunct="1">
                <a:lnSpc>
                  <a:spcPct val="100000"/>
                </a:lnSpc>
                <a:spcBef>
                  <a:spcPct val="0"/>
                </a:spcBef>
                <a:spcAft>
                  <a:spcPct val="0"/>
                </a:spcAft>
                <a:buClrTx/>
                <a:buSzTx/>
                <a:buFontTx/>
                <a:buNone/>
                <a:tabLst/>
                <a:defRPr/>
              </a:pPr>
              <a:t>27</a:t>
            </a:fld>
            <a:endParaRPr kumimoji="0" lang="en-US" sz="900" b="0" i="0" u="none" strike="noStrike" kern="1200" cap="none" spc="0" normalizeH="0" baseline="0" noProof="0" dirty="0">
              <a:ln>
                <a:noFill/>
              </a:ln>
              <a:solidFill>
                <a:srgbClr val="8B8580"/>
              </a:solidFill>
              <a:effectLst/>
              <a:uLnTx/>
              <a:uFillTx/>
              <a:latin typeface="Oracle Sans Tab"/>
              <a:ea typeface="+mn-ea"/>
              <a:cs typeface="Arial"/>
            </a:endParaRPr>
          </a:p>
        </p:txBody>
      </p:sp>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pic>
        <p:nvPicPr>
          <p:cNvPr id="22" name="OTag">
            <a:extLst>
              <a:ext uri="{FF2B5EF4-FFF2-40B4-BE49-F238E27FC236}">
                <a16:creationId xmlns:a16="http://schemas.microsoft.com/office/drawing/2014/main" id="{B1C33757-51E9-4BDC-9A8C-395757A8E3ED}"/>
              </a:ext>
              <a:ext uri="{C183D7F6-B498-43B3-948B-1728B52AA6E4}">
                <adec:decorative xmlns:adec="http://schemas.microsoft.com/office/drawing/2017/decorative" val="1"/>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Title 1">
            <a:extLst>
              <a:ext uri="{FF2B5EF4-FFF2-40B4-BE49-F238E27FC236}">
                <a16:creationId xmlns:a16="http://schemas.microsoft.com/office/drawing/2014/main" id="{74A8BC3A-CF76-4790-B585-BF33BEF31F43}"/>
              </a:ext>
            </a:extLst>
          </p:cNvPr>
          <p:cNvSpPr txBox="1"/>
          <p:nvPr>
            <p:custDataLst>
              <p:tags r:id="rId4"/>
            </p:custDataLst>
          </p:nvPr>
        </p:nvSpPr>
        <p:spPr>
          <a:xfrm>
            <a:off x="768873" y="359597"/>
            <a:ext cx="12505337" cy="645766"/>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Remote VCN Peering – connecting VCNs in different regions</a:t>
            </a:r>
          </a:p>
        </p:txBody>
      </p:sp>
      <p:sp>
        <p:nvSpPr>
          <p:cNvPr id="46" name="TextBox 45">
            <a:extLst>
              <a:ext uri="{FF2B5EF4-FFF2-40B4-BE49-F238E27FC236}">
                <a16:creationId xmlns:a16="http://schemas.microsoft.com/office/drawing/2014/main" id="{0CF23484-3E9A-446D-A050-93DF4286819D}"/>
              </a:ext>
            </a:extLst>
          </p:cNvPr>
          <p:cNvSpPr txBox="1"/>
          <p:nvPr/>
        </p:nvSpPr>
        <p:spPr>
          <a:xfrm>
            <a:off x="298193" y="1505981"/>
            <a:ext cx="7296407" cy="3462247"/>
          </a:xfrm>
          <a:prstGeom prst="rect">
            <a:avLst/>
          </a:prstGeom>
          <a:noFill/>
        </p:spPr>
        <p:txBody>
          <a:bodyPr wrap="square" lIns="0" tIns="0" rIns="0" bIns="0" rtlCol="0">
            <a:noAutofit/>
          </a:bodyPr>
          <a:lstStyle/>
          <a:p>
            <a:pPr marL="285750" indent="-285750">
              <a:spcBef>
                <a:spcPts val="600"/>
              </a:spcBef>
              <a:spcAft>
                <a:spcPts val="600"/>
              </a:spcAft>
              <a:buFont typeface="Arial" charset="0"/>
              <a:buChar char="•"/>
            </a:pPr>
            <a:r>
              <a:rPr lang="en-US" sz="1600" dirty="0"/>
              <a:t>Traffic flows between regions through the OCI backbone network.</a:t>
            </a:r>
          </a:p>
          <a:p>
            <a:pPr marL="285750" indent="-285750">
              <a:spcBef>
                <a:spcPts val="600"/>
              </a:spcBef>
              <a:spcAft>
                <a:spcPts val="600"/>
              </a:spcAft>
              <a:buFont typeface="Arial" charset="0"/>
              <a:buChar char="•"/>
            </a:pPr>
            <a:r>
              <a:rPr lang="en-US" sz="1600" dirty="0"/>
              <a:t>The two VCNs in the peering relationship must not have overlapping CIDRs.</a:t>
            </a:r>
          </a:p>
          <a:p>
            <a:pPr marL="285750" indent="-285750">
              <a:spcBef>
                <a:spcPts val="600"/>
              </a:spcBef>
              <a:spcAft>
                <a:spcPts val="600"/>
              </a:spcAft>
              <a:buFont typeface="Arial" charset="0"/>
              <a:buChar char="•"/>
            </a:pPr>
            <a:r>
              <a:rPr lang="en-US" sz="1600" dirty="0"/>
              <a:t>Requires a DRG to set up the Remote Peering connection; vNIC of one VCN instance forwards traffic to its DRG, which forwards traffic to peer DRG in other region over backbone.</a:t>
            </a:r>
          </a:p>
          <a:p>
            <a:pPr marL="285750" indent="-285750">
              <a:spcBef>
                <a:spcPts val="600"/>
              </a:spcBef>
              <a:spcAft>
                <a:spcPts val="600"/>
              </a:spcAft>
              <a:buFont typeface="Arial" charset="0"/>
              <a:buChar char="•"/>
            </a:pPr>
            <a:r>
              <a:rPr lang="en-US" sz="1600" dirty="0"/>
              <a:t>Enables features such as data replication across regions.</a:t>
            </a:r>
          </a:p>
          <a:p>
            <a:pPr marL="285750" indent="-285750">
              <a:spcBef>
                <a:spcPts val="600"/>
              </a:spcBef>
              <a:spcAft>
                <a:spcPts val="600"/>
              </a:spcAft>
              <a:buFont typeface="Arial" charset="0"/>
              <a:buChar char="•"/>
            </a:pPr>
            <a:endParaRPr lang="en-US" sz="1600" dirty="0"/>
          </a:p>
          <a:p>
            <a:pPr>
              <a:spcBef>
                <a:spcPts val="600"/>
              </a:spcBef>
              <a:spcAft>
                <a:spcPts val="600"/>
              </a:spcAft>
            </a:pPr>
            <a:r>
              <a:rPr lang="en-US" sz="1600" b="1" dirty="0"/>
              <a:t>Remote Peering Connection (RPC)</a:t>
            </a:r>
          </a:p>
          <a:p>
            <a:pPr marL="895243" lvl="1" indent="-285750">
              <a:spcBef>
                <a:spcPts val="600"/>
              </a:spcBef>
              <a:spcAft>
                <a:spcPts val="600"/>
              </a:spcAft>
              <a:buFont typeface="Wingdings" panose="05000000000000000000" pitchFamily="2" charset="2"/>
              <a:buChar char="§"/>
            </a:pPr>
            <a:r>
              <a:rPr lang="en-US" sz="1600" dirty="0"/>
              <a:t>Like Virtual Circuits, the RPC is a component of DRG.</a:t>
            </a:r>
          </a:p>
          <a:p>
            <a:pPr marL="895243" lvl="1" indent="-285750">
              <a:spcBef>
                <a:spcPts val="600"/>
              </a:spcBef>
              <a:spcAft>
                <a:spcPts val="600"/>
              </a:spcAft>
              <a:buFont typeface="Wingdings" panose="05000000000000000000" pitchFamily="2" charset="2"/>
              <a:buChar char="§"/>
            </a:pPr>
            <a:r>
              <a:rPr lang="en-US" sz="1600" dirty="0"/>
              <a:t>RPCs of two DRGs from two regions are connected to create a peering relationship.</a:t>
            </a:r>
          </a:p>
        </p:txBody>
      </p:sp>
      <p:sp>
        <p:nvSpPr>
          <p:cNvPr id="2" name="Footer Placeholder 1">
            <a:extLst>
              <a:ext uri="{FF2B5EF4-FFF2-40B4-BE49-F238E27FC236}">
                <a16:creationId xmlns:a16="http://schemas.microsoft.com/office/drawing/2014/main" id="{73E9D2D8-D30A-4B30-9802-EB268CB1C977}"/>
              </a:ext>
            </a:extLst>
          </p:cNvPr>
          <p:cNvSpPr>
            <a:spLocks noGrp="1"/>
          </p:cNvSpPr>
          <p:nvPr>
            <p:ph type="ftr" sz="quarter" idx="3"/>
          </p:nvPr>
        </p:nvSpPr>
        <p:spPr/>
        <p:txBody>
          <a:bodyPr/>
          <a:lstStyle/>
          <a:p>
            <a:r>
              <a:rPr lang="en-US"/>
              <a:t>Copyright © 2025, Oracle and/or its affiliates.</a:t>
            </a:r>
            <a:endParaRPr lang="en-US" dirty="0"/>
          </a:p>
        </p:txBody>
      </p:sp>
      <p:pic>
        <p:nvPicPr>
          <p:cNvPr id="3" name="Picture 7">
            <a:extLst>
              <a:ext uri="{FF2B5EF4-FFF2-40B4-BE49-F238E27FC236}">
                <a16:creationId xmlns:a16="http://schemas.microsoft.com/office/drawing/2014/main" id="{E6CFB05C-5C37-EE92-6A4A-9A47A2CC4A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94883" y="1363898"/>
            <a:ext cx="4103984" cy="4803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85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1DD8A2-69EA-4C21-9797-138B88E7FDC7}"/>
              </a:ext>
            </a:extLst>
          </p:cNvPr>
          <p:cNvSpPr>
            <a:spLocks noGrp="1"/>
          </p:cNvSpPr>
          <p:nvPr>
            <p:ph type="sldNum" sz="quarter" idx="12"/>
            <p:custDataLst>
              <p:tags r:id="rId1"/>
            </p:custDataLst>
          </p:nvPr>
        </p:nvSpPr>
        <p:spPr>
          <a:xfrm>
            <a:off x="9811512" y="642397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tabLst/>
              <a:defRPr/>
            </a:pPr>
            <a:fld id="{345D60D9-5372-5F40-9443-0F9AE5BDC3C8}" type="slidenum">
              <a:rPr lang="en-US" smtClean="0"/>
              <a:pPr marL="0" marR="0" lvl="0" indent="0" algn="l" defTabSz="914400" rtl="0" eaLnBrk="1" fontAlgn="auto" latinLnBrk="0" hangingPunct="1">
                <a:lnSpc>
                  <a:spcPct val="100000"/>
                </a:lnSpc>
                <a:spcBef>
                  <a:spcPct val="0"/>
                </a:spcBef>
                <a:spcAft>
                  <a:spcPct val="0"/>
                </a:spcAft>
                <a:buClrTx/>
                <a:buSzTx/>
                <a:buFontTx/>
                <a:buNone/>
                <a:tabLst/>
                <a:defRPr/>
              </a:pPr>
              <a:t>28</a:t>
            </a:fld>
            <a:endParaRPr kumimoji="0" lang="en-US" sz="900" b="0" i="0" u="none" strike="noStrike" kern="1200" cap="none" spc="0" normalizeH="0" baseline="0" noProof="0" dirty="0">
              <a:ln>
                <a:noFill/>
              </a:ln>
              <a:solidFill>
                <a:srgbClr val="8B8580"/>
              </a:solidFill>
              <a:effectLst/>
              <a:uLnTx/>
              <a:uFillTx/>
              <a:latin typeface="Oracle Sans Tab"/>
              <a:ea typeface="+mn-ea"/>
              <a:cs typeface="Arial"/>
            </a:endParaRPr>
          </a:p>
        </p:txBody>
      </p:sp>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pic>
        <p:nvPicPr>
          <p:cNvPr id="22" name="OTag">
            <a:extLst>
              <a:ext uri="{FF2B5EF4-FFF2-40B4-BE49-F238E27FC236}">
                <a16:creationId xmlns:a16="http://schemas.microsoft.com/office/drawing/2014/main" id="{B1C33757-51E9-4BDC-9A8C-395757A8E3ED}"/>
              </a:ext>
              <a:ext uri="{C183D7F6-B498-43B3-948B-1728B52AA6E4}">
                <adec:decorative xmlns:adec="http://schemas.microsoft.com/office/drawing/2017/decorative" val="1"/>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Title 1">
            <a:extLst>
              <a:ext uri="{FF2B5EF4-FFF2-40B4-BE49-F238E27FC236}">
                <a16:creationId xmlns:a16="http://schemas.microsoft.com/office/drawing/2014/main" id="{74A8BC3A-CF76-4790-B585-BF33BEF31F43}"/>
              </a:ext>
            </a:extLst>
          </p:cNvPr>
          <p:cNvSpPr txBox="1"/>
          <p:nvPr>
            <p:custDataLst>
              <p:tags r:id="rId4"/>
            </p:custDataLst>
          </p:nvPr>
        </p:nvSpPr>
        <p:spPr>
          <a:xfrm>
            <a:off x="768873" y="359597"/>
            <a:ext cx="12505337" cy="645766"/>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Local VCN Peering with DRG</a:t>
            </a:r>
          </a:p>
        </p:txBody>
      </p:sp>
      <p:sp>
        <p:nvSpPr>
          <p:cNvPr id="41" name="TextBox 40">
            <a:extLst>
              <a:ext uri="{FF2B5EF4-FFF2-40B4-BE49-F238E27FC236}">
                <a16:creationId xmlns:a16="http://schemas.microsoft.com/office/drawing/2014/main" id="{FE1CFBFF-84EF-467A-85CB-108337911BDA}"/>
              </a:ext>
            </a:extLst>
          </p:cNvPr>
          <p:cNvSpPr txBox="1"/>
          <p:nvPr/>
        </p:nvSpPr>
        <p:spPr>
          <a:xfrm>
            <a:off x="585763" y="2142367"/>
            <a:ext cx="6435778" cy="2749229"/>
          </a:xfrm>
          <a:prstGeom prst="rect">
            <a:avLst/>
          </a:prstGeom>
          <a:noFill/>
        </p:spPr>
        <p:txBody>
          <a:bodyPr wrap="square" lIns="0" tIns="0" rIns="0" bIns="0" rtlCol="0">
            <a:noAutofit/>
          </a:bodyPr>
          <a:lstStyle/>
          <a:p>
            <a:pPr marL="285750" indent="-285750">
              <a:spcBef>
                <a:spcPts val="600"/>
              </a:spcBef>
              <a:spcAft>
                <a:spcPts val="600"/>
              </a:spcAft>
              <a:buFont typeface="Arial" panose="020B0604020202020204" pitchFamily="34" charset="0"/>
              <a:buChar char="•"/>
            </a:pPr>
            <a:r>
              <a:rPr lang="en-US" sz="1600" dirty="0"/>
              <a:t>Oracle recommends using a Dynamic Routing Gateway (DRG) for local VCN peering instead of a Local Peering Gateway (LPG), as DRG offers greater scalability and simplifies the network design. </a:t>
            </a:r>
          </a:p>
          <a:p>
            <a:pPr marL="285750" indent="-285750">
              <a:spcBef>
                <a:spcPts val="600"/>
              </a:spcBef>
              <a:spcAft>
                <a:spcPts val="600"/>
              </a:spcAft>
              <a:buFont typeface="Arial" panose="020B0604020202020204" pitchFamily="34" charset="0"/>
              <a:buChar char="•"/>
            </a:pPr>
            <a:endParaRPr lang="en-US" sz="1600" dirty="0"/>
          </a:p>
          <a:p>
            <a:pPr marL="285750" indent="-285750">
              <a:spcBef>
                <a:spcPts val="600"/>
              </a:spcBef>
              <a:spcAft>
                <a:spcPts val="600"/>
              </a:spcAft>
              <a:buFont typeface="Arial" panose="020B0604020202020204" pitchFamily="34" charset="0"/>
              <a:buChar char="•"/>
            </a:pPr>
            <a:endParaRPr lang="en-US" sz="1600" dirty="0"/>
          </a:p>
          <a:p>
            <a:pPr marL="285750" indent="-285750">
              <a:spcBef>
                <a:spcPts val="600"/>
              </a:spcBef>
              <a:spcAft>
                <a:spcPts val="600"/>
              </a:spcAft>
              <a:buFont typeface="Arial" panose="020B0604020202020204" pitchFamily="34" charset="0"/>
              <a:buChar char="•"/>
            </a:pPr>
            <a:r>
              <a:rPr lang="en-US" sz="1600" dirty="0"/>
              <a:t>Using LPG is </a:t>
            </a:r>
            <a:r>
              <a:rPr lang="en-US" sz="1600" b="1" dirty="0">
                <a:solidFill>
                  <a:srgbClr val="FF0000"/>
                </a:solidFill>
              </a:rPr>
              <a:t>only</a:t>
            </a:r>
            <a:r>
              <a:rPr lang="en-US" sz="1600" dirty="0"/>
              <a:t> recommended in scenarios that require ultra-low latency or high bandwidth. If your use case does not have such requirements, leveraging DRG is preferred due to the flexibility it provides.</a:t>
            </a:r>
          </a:p>
        </p:txBody>
      </p:sp>
      <p:sp>
        <p:nvSpPr>
          <p:cNvPr id="2" name="Footer Placeholder 1">
            <a:extLst>
              <a:ext uri="{FF2B5EF4-FFF2-40B4-BE49-F238E27FC236}">
                <a16:creationId xmlns:a16="http://schemas.microsoft.com/office/drawing/2014/main" id="{94E9B890-CA9F-4AF5-B76F-A4AE475AD323}"/>
              </a:ext>
            </a:extLst>
          </p:cNvPr>
          <p:cNvSpPr>
            <a:spLocks noGrp="1"/>
          </p:cNvSpPr>
          <p:nvPr>
            <p:ph type="ftr" sz="quarter" idx="3"/>
          </p:nvPr>
        </p:nvSpPr>
        <p:spPr/>
        <p:txBody>
          <a:bodyPr/>
          <a:lstStyle/>
          <a:p>
            <a:r>
              <a:rPr lang="en-US"/>
              <a:t>Copyright © 2025, Oracle and/or its affiliates.</a:t>
            </a:r>
            <a:endParaRPr lang="en-US" dirty="0"/>
          </a:p>
        </p:txBody>
      </p:sp>
      <p:pic>
        <p:nvPicPr>
          <p:cNvPr id="1026" name="Picture 2">
            <a:extLst>
              <a:ext uri="{FF2B5EF4-FFF2-40B4-BE49-F238E27FC236}">
                <a16:creationId xmlns:a16="http://schemas.microsoft.com/office/drawing/2014/main" id="{70FAA6E1-D958-768B-286D-E5ACF5B80C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7343" y="1777283"/>
            <a:ext cx="4580323" cy="3303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64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2CC070-6200-43A9-80F6-0FC60D4593AC}"/>
              </a:ext>
            </a:extLst>
          </p:cNvPr>
          <p:cNvSpPr>
            <a:spLocks noGrp="1"/>
          </p:cNvSpPr>
          <p:nvPr>
            <p:ph type="ftr" sz="quarter" idx="11"/>
          </p:nvPr>
        </p:nvSpPr>
        <p:spPr/>
        <p:txBody>
          <a:bodyPr/>
          <a:lstStyle/>
          <a:p>
            <a:r>
              <a:rPr lang="en-US"/>
              <a:t>Copyright © 2025, Oracle and/or its affiliates.</a:t>
            </a:r>
          </a:p>
        </p:txBody>
      </p:sp>
      <p:sp>
        <p:nvSpPr>
          <p:cNvPr id="3" name="Slide Number Placeholder 2">
            <a:extLst>
              <a:ext uri="{FF2B5EF4-FFF2-40B4-BE49-F238E27FC236}">
                <a16:creationId xmlns:a16="http://schemas.microsoft.com/office/drawing/2014/main" id="{7A06F596-B512-4AFE-9722-81D7AB6541CD}"/>
              </a:ext>
            </a:extLst>
          </p:cNvPr>
          <p:cNvSpPr>
            <a:spLocks noGrp="1"/>
          </p:cNvSpPr>
          <p:nvPr>
            <p:ph type="sldNum" sz="quarter" idx="12"/>
          </p:nvPr>
        </p:nvSpPr>
        <p:spPr/>
        <p:txBody>
          <a:bodyPr/>
          <a:lstStyle/>
          <a:p>
            <a:fld id="{345D60D9-5372-5F40-9443-0F9AE5BDC3C8}" type="slidenum">
              <a:rPr lang="en-US" smtClean="0"/>
              <a:t>29</a:t>
            </a:fld>
            <a:endParaRPr lang="en-US"/>
          </a:p>
        </p:txBody>
      </p:sp>
      <p:sp>
        <p:nvSpPr>
          <p:cNvPr id="4" name="Title 3">
            <a:extLst>
              <a:ext uri="{FF2B5EF4-FFF2-40B4-BE49-F238E27FC236}">
                <a16:creationId xmlns:a16="http://schemas.microsoft.com/office/drawing/2014/main" id="{945B38E0-BFB2-41E7-9728-12A1978AFC5F}"/>
              </a:ext>
            </a:extLst>
          </p:cNvPr>
          <p:cNvSpPr>
            <a:spLocks noGrp="1"/>
          </p:cNvSpPr>
          <p:nvPr>
            <p:ph type="title"/>
          </p:nvPr>
        </p:nvSpPr>
        <p:spPr>
          <a:xfrm>
            <a:off x="768871" y="2337132"/>
            <a:ext cx="4021122" cy="1280160"/>
          </a:xfrm>
        </p:spPr>
        <p:txBody>
          <a:bodyPr/>
          <a:lstStyle/>
          <a:p>
            <a:r>
              <a:rPr lang="en-US" dirty="0"/>
              <a:t>Load Balancing</a:t>
            </a:r>
          </a:p>
        </p:txBody>
      </p:sp>
    </p:spTree>
    <p:extLst>
      <p:ext uri="{BB962C8B-B14F-4D97-AF65-F5344CB8AC3E}">
        <p14:creationId xmlns:p14="http://schemas.microsoft.com/office/powerpoint/2010/main" val="210228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custDataLst>
              <p:tags r:id="rId1"/>
            </p:custDataLst>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FCFBF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 name="object 3"/>
          <p:cNvGrpSpPr/>
          <p:nvPr>
            <p:custDataLst>
              <p:tags r:id="rId2"/>
            </p:custDataLst>
          </p:nvPr>
        </p:nvGrpSpPr>
        <p:grpSpPr>
          <a:xfrm>
            <a:off x="1" y="0"/>
            <a:ext cx="12192000" cy="6858000"/>
            <a:chOff x="1" y="0"/>
            <a:chExt cx="12192000" cy="6858000"/>
          </a:xfrm>
        </p:grpSpPr>
        <p:sp>
          <p:nvSpPr>
            <p:cNvPr id="4" name="object 4"/>
            <p:cNvSpPr/>
            <p:nvPr>
              <p:custDataLst>
                <p:tags r:id="rId4"/>
              </p:custDataLst>
            </p:nvPr>
          </p:nvSpPr>
          <p:spPr>
            <a:xfrm>
              <a:off x="1" y="243489"/>
              <a:ext cx="12192000" cy="6604000"/>
            </a:xfrm>
            <a:custGeom>
              <a:avLst/>
              <a:gdLst/>
              <a:ahLst/>
              <a:cxnLst/>
              <a:rect l="l" t="t" r="r" b="b"/>
              <a:pathLst>
                <a:path w="12192000" h="6604000">
                  <a:moveTo>
                    <a:pt x="12192000" y="0"/>
                  </a:moveTo>
                  <a:lnTo>
                    <a:pt x="0" y="0"/>
                  </a:lnTo>
                  <a:lnTo>
                    <a:pt x="0" y="6604000"/>
                  </a:lnTo>
                  <a:lnTo>
                    <a:pt x="12192000" y="6604000"/>
                  </a:lnTo>
                  <a:lnTo>
                    <a:pt x="12192000" y="0"/>
                  </a:lnTo>
                  <a:close/>
                </a:path>
              </a:pathLst>
            </a:custGeom>
            <a:solidFill>
              <a:srgbClr val="18161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5" name="object 5"/>
            <p:cNvPicPr/>
            <p:nvPr>
              <p:custDataLst>
                <p:tags r:id="rId5"/>
              </p:custDataLst>
            </p:nvPr>
          </p:nvPicPr>
          <p:blipFill>
            <a:blip r:embed="rId10"/>
            <a:stretch>
              <a:fillRect/>
            </a:stretch>
          </p:blipFill>
          <p:spPr>
            <a:xfrm>
              <a:off x="7799831" y="408431"/>
              <a:ext cx="4389120" cy="2188464"/>
            </a:xfrm>
            <a:prstGeom prst="rect">
              <a:avLst/>
            </a:prstGeom>
          </p:spPr>
        </p:pic>
        <p:pic>
          <p:nvPicPr>
            <p:cNvPr id="6" name="object 6"/>
            <p:cNvPicPr/>
            <p:nvPr>
              <p:custDataLst>
                <p:tags r:id="rId6"/>
              </p:custDataLst>
            </p:nvPr>
          </p:nvPicPr>
          <p:blipFill>
            <a:blip r:embed="rId11"/>
            <a:stretch>
              <a:fillRect/>
            </a:stretch>
          </p:blipFill>
          <p:spPr>
            <a:xfrm>
              <a:off x="1" y="0"/>
              <a:ext cx="12191998" cy="254000"/>
            </a:xfrm>
            <a:prstGeom prst="rect">
              <a:avLst/>
            </a:prstGeom>
          </p:spPr>
        </p:pic>
        <p:pic>
          <p:nvPicPr>
            <p:cNvPr id="7" name="object 7"/>
            <p:cNvPicPr/>
            <p:nvPr>
              <p:custDataLst>
                <p:tags r:id="rId7"/>
              </p:custDataLst>
            </p:nvPr>
          </p:nvPicPr>
          <p:blipFill>
            <a:blip r:embed="rId12"/>
            <a:stretch>
              <a:fillRect/>
            </a:stretch>
          </p:blipFill>
          <p:spPr>
            <a:xfrm>
              <a:off x="11437198" y="6356350"/>
              <a:ext cx="501650" cy="501649"/>
            </a:xfrm>
            <a:prstGeom prst="rect">
              <a:avLst/>
            </a:prstGeom>
          </p:spPr>
        </p:pic>
        <p:pic>
          <p:nvPicPr>
            <p:cNvPr id="8" name="object 8"/>
            <p:cNvPicPr/>
            <p:nvPr>
              <p:custDataLst>
                <p:tags r:id="rId8"/>
              </p:custDataLst>
            </p:nvPr>
          </p:nvPicPr>
          <p:blipFill>
            <a:blip r:embed="rId13"/>
            <a:stretch>
              <a:fillRect/>
            </a:stretch>
          </p:blipFill>
          <p:spPr>
            <a:xfrm>
              <a:off x="1094231" y="4983479"/>
              <a:ext cx="3886200" cy="819912"/>
            </a:xfrm>
            <a:prstGeom prst="rect">
              <a:avLst/>
            </a:prstGeom>
          </p:spPr>
        </p:pic>
      </p:grpSp>
      <p:sp>
        <p:nvSpPr>
          <p:cNvPr id="10" name="object 10"/>
          <p:cNvSpPr txBox="1">
            <a:spLocks noGrp="1"/>
          </p:cNvSpPr>
          <p:nvPr>
            <p:ph type="title"/>
            <p:custDataLst>
              <p:tags r:id="rId3"/>
            </p:custDataLst>
          </p:nvPr>
        </p:nvSpPr>
        <p:spPr>
          <a:xfrm>
            <a:off x="1567244" y="2800623"/>
            <a:ext cx="8595328" cy="628377"/>
          </a:xfrm>
          <a:prstGeom prst="rect">
            <a:avLst/>
          </a:prstGeom>
        </p:spPr>
        <p:txBody>
          <a:bodyPr vert="horz" wrap="square" lIns="0" tIns="12700" rIns="0" bIns="0" rtlCol="0">
            <a:spAutoFit/>
          </a:bodyPr>
          <a:lstStyle/>
          <a:p>
            <a:pPr marL="12700">
              <a:lnSpc>
                <a:spcPct val="100000"/>
              </a:lnSpc>
              <a:spcBef>
                <a:spcPts val="100"/>
              </a:spcBef>
            </a:pPr>
            <a:r>
              <a:rPr lang="en-US" sz="4000" spc="280" dirty="0">
                <a:solidFill>
                  <a:srgbClr val="FCFBFA"/>
                </a:solidFill>
                <a:latin typeface="+mj-lt"/>
              </a:rPr>
              <a:t>OCI Network Core Components</a:t>
            </a:r>
            <a:endParaRPr sz="4000" dirty="0">
              <a:latin typeface="+mj-lt"/>
              <a:cs typeface="Trebuchet MS"/>
            </a:endParaRPr>
          </a:p>
        </p:txBody>
      </p:sp>
      <p:sp>
        <p:nvSpPr>
          <p:cNvPr id="9" name="Footer Placeholder 8">
            <a:extLst>
              <a:ext uri="{FF2B5EF4-FFF2-40B4-BE49-F238E27FC236}">
                <a16:creationId xmlns:a16="http://schemas.microsoft.com/office/drawing/2014/main" id="{B8AC0147-01C9-4EC6-9255-264D42D32F9C}"/>
              </a:ext>
            </a:extLst>
          </p:cNvPr>
          <p:cNvSpPr>
            <a:spLocks noGrp="1"/>
          </p:cNvSpPr>
          <p:nvPr>
            <p:ph type="ftr" sz="quarter" idx="5"/>
          </p:nvPr>
        </p:nvSpPr>
        <p:spPr/>
        <p:txBody>
          <a:bodyPr/>
          <a:lstStyle/>
          <a:p>
            <a:r>
              <a:rPr lang="en-US"/>
              <a:t>Copyright © 2025, Oracle and/or its affiliates.</a:t>
            </a:r>
          </a:p>
        </p:txBody>
      </p:sp>
      <p:sp>
        <p:nvSpPr>
          <p:cNvPr id="11" name="Slide Number Placeholder 10">
            <a:extLst>
              <a:ext uri="{FF2B5EF4-FFF2-40B4-BE49-F238E27FC236}">
                <a16:creationId xmlns:a16="http://schemas.microsoft.com/office/drawing/2014/main" id="{523576BB-42AA-4A23-BBB7-F42F2B4DD8CF}"/>
              </a:ext>
            </a:extLst>
          </p:cNvPr>
          <p:cNvSpPr>
            <a:spLocks noGrp="1"/>
          </p:cNvSpPr>
          <p:nvPr>
            <p:ph type="sldNum" sz="quarter" idx="7"/>
          </p:nvPr>
        </p:nvSpPr>
        <p:spPr/>
        <p:txBody>
          <a:bodyPr/>
          <a:lstStyle/>
          <a:p>
            <a:pPr marL="38100">
              <a:lnSpc>
                <a:spcPct val="100000"/>
              </a:lnSpc>
              <a:spcBef>
                <a:spcPts val="60"/>
              </a:spcBef>
            </a:pPr>
            <a:fld id="{81D60167-4931-47E6-BA6A-407CBD079E47}" type="slidenum">
              <a:rPr lang="en-US" smtClean="0"/>
              <a:t>3</a:t>
            </a:fld>
            <a:endParaRPr lang="en-US"/>
          </a:p>
        </p:txBody>
      </p:sp>
    </p:spTree>
    <p:extLst>
      <p:ext uri="{BB962C8B-B14F-4D97-AF65-F5344CB8AC3E}">
        <p14:creationId xmlns:p14="http://schemas.microsoft.com/office/powerpoint/2010/main" val="138711851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81126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Load Balancing</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30</a:t>
            </a:fld>
            <a:endParaRPr lang="en-US" dirty="0"/>
          </a:p>
        </p:txBody>
      </p:sp>
      <p:sp>
        <p:nvSpPr>
          <p:cNvPr id="26" name="Content Placeholder 2">
            <a:extLst>
              <a:ext uri="{FF2B5EF4-FFF2-40B4-BE49-F238E27FC236}">
                <a16:creationId xmlns:a16="http://schemas.microsoft.com/office/drawing/2014/main" id="{8066D107-E9BA-1E9B-E7AE-BB439B7D47F7}"/>
              </a:ext>
            </a:extLst>
          </p:cNvPr>
          <p:cNvSpPr txBox="1">
            <a:spLocks/>
          </p:cNvSpPr>
          <p:nvPr/>
        </p:nvSpPr>
        <p:spPr>
          <a:xfrm>
            <a:off x="4195231" y="1635755"/>
            <a:ext cx="3392282" cy="797745"/>
          </a:xfrm>
          <a:prstGeom prst="rect">
            <a:avLst/>
          </a:prstGeom>
          <a:solidFill>
            <a:schemeClr val="bg2">
              <a:lumMod val="90000"/>
            </a:schemeClr>
          </a:solidFill>
          <a:ln>
            <a:solidFill>
              <a:schemeClr val="tx1"/>
            </a:solidFill>
          </a:ln>
        </p:spPr>
        <p:txBody>
          <a:bodyPr anchor="ct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a:t>A Load Balancer distribute traffic to several backend servers</a:t>
            </a:r>
            <a:endParaRPr lang="en-US" sz="1600" dirty="0"/>
          </a:p>
        </p:txBody>
      </p:sp>
      <p:sp>
        <p:nvSpPr>
          <p:cNvPr id="27" name="Content Placeholder 2">
            <a:extLst>
              <a:ext uri="{FF2B5EF4-FFF2-40B4-BE49-F238E27FC236}">
                <a16:creationId xmlns:a16="http://schemas.microsoft.com/office/drawing/2014/main" id="{7EA80393-0024-B018-CF8F-2F696DA4EA4A}"/>
              </a:ext>
            </a:extLst>
          </p:cNvPr>
          <p:cNvSpPr txBox="1">
            <a:spLocks/>
          </p:cNvSpPr>
          <p:nvPr/>
        </p:nvSpPr>
        <p:spPr>
          <a:xfrm>
            <a:off x="1573422" y="3099683"/>
            <a:ext cx="2915265" cy="497656"/>
          </a:xfrm>
          <a:prstGeom prst="rect">
            <a:avLst/>
          </a:prstGeom>
          <a:solidFill>
            <a:srgbClr val="E7F2F2"/>
          </a:solidFill>
          <a:ln>
            <a:solidFill>
              <a:schemeClr val="tx1"/>
            </a:solidFill>
          </a:ln>
        </p:spPr>
        <p:txBody>
          <a:bodyPr vert="horz" lIns="0" tIns="0" rIns="0" bIns="0" rtlCol="0" anchor="ctr">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dirty="0"/>
              <a:t>Flexible Load Balancer</a:t>
            </a:r>
          </a:p>
        </p:txBody>
      </p:sp>
      <p:sp>
        <p:nvSpPr>
          <p:cNvPr id="28" name="Content Placeholder 2">
            <a:extLst>
              <a:ext uri="{FF2B5EF4-FFF2-40B4-BE49-F238E27FC236}">
                <a16:creationId xmlns:a16="http://schemas.microsoft.com/office/drawing/2014/main" id="{86F1B773-41E7-C838-51E8-D6F816A3CAB5}"/>
              </a:ext>
            </a:extLst>
          </p:cNvPr>
          <p:cNvSpPr txBox="1">
            <a:spLocks/>
          </p:cNvSpPr>
          <p:nvPr/>
        </p:nvSpPr>
        <p:spPr>
          <a:xfrm>
            <a:off x="7326153" y="3099044"/>
            <a:ext cx="2915265" cy="497656"/>
          </a:xfrm>
          <a:prstGeom prst="rect">
            <a:avLst/>
          </a:prstGeom>
          <a:solidFill>
            <a:schemeClr val="accent1">
              <a:lumMod val="20000"/>
              <a:lumOff val="80000"/>
            </a:schemeClr>
          </a:solidFill>
          <a:ln>
            <a:solidFill>
              <a:schemeClr val="tx1"/>
            </a:solidFill>
          </a:ln>
        </p:spPr>
        <p:txBody>
          <a:bodyPr vert="horz" lIns="0" tIns="0" rIns="0" bIns="0" rtlCol="0" anchor="ctr">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b="1" dirty="0"/>
              <a:t>Network Load Balancer</a:t>
            </a:r>
          </a:p>
        </p:txBody>
      </p:sp>
      <p:cxnSp>
        <p:nvCxnSpPr>
          <p:cNvPr id="29" name="Straight Arrow Connector 28">
            <a:extLst>
              <a:ext uri="{FF2B5EF4-FFF2-40B4-BE49-F238E27FC236}">
                <a16:creationId xmlns:a16="http://schemas.microsoft.com/office/drawing/2014/main" id="{C69A89D2-98E3-F11E-60C0-3287F54F63E6}"/>
              </a:ext>
            </a:extLst>
          </p:cNvPr>
          <p:cNvCxnSpPr>
            <a:cxnSpLocks/>
          </p:cNvCxnSpPr>
          <p:nvPr/>
        </p:nvCxnSpPr>
        <p:spPr>
          <a:xfrm>
            <a:off x="7132367" y="2504873"/>
            <a:ext cx="357082" cy="517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A9FCC88-352D-059C-C6A9-73CDDD934162}"/>
              </a:ext>
            </a:extLst>
          </p:cNvPr>
          <p:cNvCxnSpPr>
            <a:cxnSpLocks/>
          </p:cNvCxnSpPr>
          <p:nvPr/>
        </p:nvCxnSpPr>
        <p:spPr>
          <a:xfrm flipH="1">
            <a:off x="4372624" y="2477007"/>
            <a:ext cx="427635" cy="545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8E5F30B-01DB-EF91-6E71-F77D947CB4EF}"/>
              </a:ext>
            </a:extLst>
          </p:cNvPr>
          <p:cNvSpPr txBox="1"/>
          <p:nvPr/>
        </p:nvSpPr>
        <p:spPr>
          <a:xfrm>
            <a:off x="7710157" y="2829938"/>
            <a:ext cx="2534925" cy="276999"/>
          </a:xfrm>
          <a:prstGeom prst="rect">
            <a:avLst/>
          </a:prstGeom>
          <a:noFill/>
        </p:spPr>
        <p:txBody>
          <a:bodyPr wrap="none" rtlCol="0">
            <a:spAutoFit/>
          </a:bodyPr>
          <a:lstStyle/>
          <a:p>
            <a:r>
              <a:rPr lang="en-GB" sz="1200" dirty="0"/>
              <a:t>L</a:t>
            </a:r>
            <a:r>
              <a:rPr lang="en-SE" sz="1200" dirty="0"/>
              <a:t>ayer 4, TCP/UDP, transport layer </a:t>
            </a:r>
          </a:p>
        </p:txBody>
      </p:sp>
      <p:sp>
        <p:nvSpPr>
          <p:cNvPr id="32" name="TextBox 31">
            <a:extLst>
              <a:ext uri="{FF2B5EF4-FFF2-40B4-BE49-F238E27FC236}">
                <a16:creationId xmlns:a16="http://schemas.microsoft.com/office/drawing/2014/main" id="{7BEB538D-C968-9D21-6AC7-20A07EA19316}"/>
              </a:ext>
            </a:extLst>
          </p:cNvPr>
          <p:cNvSpPr txBox="1"/>
          <p:nvPr/>
        </p:nvSpPr>
        <p:spPr>
          <a:xfrm>
            <a:off x="1837138" y="2811189"/>
            <a:ext cx="2073759" cy="276999"/>
          </a:xfrm>
          <a:prstGeom prst="rect">
            <a:avLst/>
          </a:prstGeom>
          <a:noFill/>
        </p:spPr>
        <p:txBody>
          <a:bodyPr wrap="square" rtlCol="0">
            <a:spAutoFit/>
          </a:bodyPr>
          <a:lstStyle/>
          <a:p>
            <a:r>
              <a:rPr lang="en-GB" sz="1200" dirty="0"/>
              <a:t>L</a:t>
            </a:r>
            <a:r>
              <a:rPr lang="en-SE" sz="1200" dirty="0"/>
              <a:t>ayer 4/7, TCP/HTTP layer </a:t>
            </a:r>
          </a:p>
        </p:txBody>
      </p:sp>
      <p:sp>
        <p:nvSpPr>
          <p:cNvPr id="33" name="Content Placeholder 2">
            <a:extLst>
              <a:ext uri="{FF2B5EF4-FFF2-40B4-BE49-F238E27FC236}">
                <a16:creationId xmlns:a16="http://schemas.microsoft.com/office/drawing/2014/main" id="{41C185FD-61D2-E8F6-01E2-6C7195DA6F4D}"/>
              </a:ext>
            </a:extLst>
          </p:cNvPr>
          <p:cNvSpPr txBox="1">
            <a:spLocks/>
          </p:cNvSpPr>
          <p:nvPr/>
        </p:nvSpPr>
        <p:spPr>
          <a:xfrm>
            <a:off x="4691176" y="2823701"/>
            <a:ext cx="2485520" cy="510799"/>
          </a:xfrm>
          <a:prstGeom prst="rect">
            <a:avLst/>
          </a:prstGeom>
          <a:noFill/>
          <a:ln>
            <a:solidFill>
              <a:schemeClr val="bg1"/>
            </a:solidFill>
          </a:ln>
        </p:spPr>
        <p:txBody>
          <a:bodyPr vert="horz" lIns="0" tIns="0" rIns="0" bIns="0" rtlCol="0" anchor="ctr">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dirty="0"/>
              <a:t>Public</a:t>
            </a:r>
            <a:br>
              <a:rPr lang="en-US" sz="1600" dirty="0"/>
            </a:br>
            <a:r>
              <a:rPr lang="en-US" sz="1000" dirty="0"/>
              <a:t>Public IP and accessible from internet</a:t>
            </a:r>
            <a:endParaRPr lang="en-US" sz="1600" dirty="0"/>
          </a:p>
        </p:txBody>
      </p:sp>
      <p:sp>
        <p:nvSpPr>
          <p:cNvPr id="34" name="Content Placeholder 2">
            <a:extLst>
              <a:ext uri="{FF2B5EF4-FFF2-40B4-BE49-F238E27FC236}">
                <a16:creationId xmlns:a16="http://schemas.microsoft.com/office/drawing/2014/main" id="{D24B8F17-A72B-CA3D-B255-EDE169FB986A}"/>
              </a:ext>
            </a:extLst>
          </p:cNvPr>
          <p:cNvSpPr txBox="1">
            <a:spLocks/>
          </p:cNvSpPr>
          <p:nvPr/>
        </p:nvSpPr>
        <p:spPr>
          <a:xfrm>
            <a:off x="4691176" y="3347872"/>
            <a:ext cx="2485520" cy="497656"/>
          </a:xfrm>
          <a:prstGeom prst="rect">
            <a:avLst/>
          </a:prstGeom>
          <a:noFill/>
          <a:ln>
            <a:solidFill>
              <a:schemeClr val="bg1"/>
            </a:solidFill>
          </a:ln>
        </p:spPr>
        <p:txBody>
          <a:bodyPr vert="horz" lIns="0" tIns="0" rIns="0" bIns="0" rtlCol="0" anchor="ctr">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600" dirty="0"/>
              <a:t>Private</a:t>
            </a:r>
          </a:p>
          <a:p>
            <a:pPr algn="ctr"/>
            <a:r>
              <a:rPr lang="en-US" sz="1000" dirty="0"/>
              <a:t>Private IP and accessible from within VCN</a:t>
            </a:r>
          </a:p>
        </p:txBody>
      </p:sp>
      <p:sp>
        <p:nvSpPr>
          <p:cNvPr id="35" name="TextBox 34">
            <a:extLst>
              <a:ext uri="{FF2B5EF4-FFF2-40B4-BE49-F238E27FC236}">
                <a16:creationId xmlns:a16="http://schemas.microsoft.com/office/drawing/2014/main" id="{AC770C55-37F4-42AD-26C3-015DE53DB5F1}"/>
              </a:ext>
            </a:extLst>
          </p:cNvPr>
          <p:cNvSpPr txBox="1"/>
          <p:nvPr/>
        </p:nvSpPr>
        <p:spPr>
          <a:xfrm>
            <a:off x="1313177" y="2016145"/>
            <a:ext cx="1082732" cy="276999"/>
          </a:xfrm>
          <a:prstGeom prst="rect">
            <a:avLst/>
          </a:prstGeom>
          <a:solidFill>
            <a:schemeClr val="accent4">
              <a:lumMod val="20000"/>
              <a:lumOff val="80000"/>
            </a:schemeClr>
          </a:solidFill>
          <a:ln>
            <a:solidFill>
              <a:schemeClr val="accent6"/>
            </a:solidFill>
          </a:ln>
        </p:spPr>
        <p:txBody>
          <a:bodyPr wrap="none" rtlCol="0">
            <a:spAutoFit/>
          </a:bodyPr>
          <a:lstStyle/>
          <a:p>
            <a:r>
              <a:rPr lang="en-SE" sz="1200" dirty="0"/>
              <a:t>Web browser</a:t>
            </a:r>
          </a:p>
        </p:txBody>
      </p:sp>
      <p:cxnSp>
        <p:nvCxnSpPr>
          <p:cNvPr id="36" name="Straight Arrow Connector 35">
            <a:extLst>
              <a:ext uri="{FF2B5EF4-FFF2-40B4-BE49-F238E27FC236}">
                <a16:creationId xmlns:a16="http://schemas.microsoft.com/office/drawing/2014/main" id="{5A476C06-EC26-5C93-5860-D35D59CD5BCF}"/>
              </a:ext>
            </a:extLst>
          </p:cNvPr>
          <p:cNvCxnSpPr>
            <a:cxnSpLocks/>
          </p:cNvCxnSpPr>
          <p:nvPr/>
        </p:nvCxnSpPr>
        <p:spPr>
          <a:xfrm>
            <a:off x="2374420" y="2359117"/>
            <a:ext cx="541830" cy="3588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69AA93E-3523-E903-93B4-7E3CABF3F328}"/>
              </a:ext>
            </a:extLst>
          </p:cNvPr>
          <p:cNvSpPr txBox="1"/>
          <p:nvPr/>
        </p:nvSpPr>
        <p:spPr>
          <a:xfrm>
            <a:off x="9044387" y="2069205"/>
            <a:ext cx="2829493" cy="276999"/>
          </a:xfrm>
          <a:prstGeom prst="rect">
            <a:avLst/>
          </a:prstGeom>
          <a:solidFill>
            <a:schemeClr val="accent4">
              <a:lumMod val="20000"/>
              <a:lumOff val="80000"/>
            </a:schemeClr>
          </a:solidFill>
          <a:ln>
            <a:solidFill>
              <a:schemeClr val="accent6"/>
            </a:solidFill>
          </a:ln>
          <a:effectLst>
            <a:softEdge rad="0"/>
          </a:effectLst>
        </p:spPr>
        <p:txBody>
          <a:bodyPr wrap="none" rtlCol="0">
            <a:spAutoFit/>
          </a:bodyPr>
          <a:lstStyle/>
          <a:p>
            <a:r>
              <a:rPr lang="en-SE" sz="1200" dirty="0"/>
              <a:t>Normal </a:t>
            </a:r>
            <a:r>
              <a:rPr lang="sv-SE" sz="1200" dirty="0"/>
              <a:t>IP </a:t>
            </a:r>
            <a:r>
              <a:rPr lang="sv-SE" sz="1200" dirty="0" err="1"/>
              <a:t>traffic</a:t>
            </a:r>
            <a:r>
              <a:rPr lang="sv-SE" sz="1200" dirty="0"/>
              <a:t> </a:t>
            </a:r>
            <a:r>
              <a:rPr lang="sv-SE" sz="1200" dirty="0" err="1"/>
              <a:t>between</a:t>
            </a:r>
            <a:r>
              <a:rPr lang="sv-SE" sz="1200" dirty="0"/>
              <a:t> </a:t>
            </a:r>
            <a:r>
              <a:rPr lang="sv-SE" sz="1200" dirty="0" err="1"/>
              <a:t>applications</a:t>
            </a:r>
            <a:endParaRPr lang="en-SE" sz="1200" dirty="0"/>
          </a:p>
        </p:txBody>
      </p:sp>
      <p:cxnSp>
        <p:nvCxnSpPr>
          <p:cNvPr id="40" name="Straight Arrow Connector 39">
            <a:extLst>
              <a:ext uri="{FF2B5EF4-FFF2-40B4-BE49-F238E27FC236}">
                <a16:creationId xmlns:a16="http://schemas.microsoft.com/office/drawing/2014/main" id="{DE4B12BE-059A-315A-BFD2-34ED428580E3}"/>
              </a:ext>
            </a:extLst>
          </p:cNvPr>
          <p:cNvCxnSpPr>
            <a:cxnSpLocks/>
          </p:cNvCxnSpPr>
          <p:nvPr/>
        </p:nvCxnSpPr>
        <p:spPr>
          <a:xfrm flipH="1">
            <a:off x="9610552" y="2430453"/>
            <a:ext cx="481788" cy="369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2BA92F2-7F71-540E-B9C0-39205E9A5B0E}"/>
              </a:ext>
            </a:extLst>
          </p:cNvPr>
          <p:cNvSpPr txBox="1"/>
          <p:nvPr/>
        </p:nvSpPr>
        <p:spPr>
          <a:xfrm>
            <a:off x="6091908" y="4328031"/>
            <a:ext cx="5904957" cy="1600438"/>
          </a:xfrm>
          <a:prstGeom prst="rect">
            <a:avLst/>
          </a:prstGeom>
          <a:noFill/>
        </p:spPr>
        <p:txBody>
          <a:bodyPr wrap="square" rtlCol="0">
            <a:spAutoFit/>
          </a:bodyPr>
          <a:lstStyle/>
          <a:p>
            <a:pPr marL="285750" indent="-285750">
              <a:buFont typeface="Arial" panose="020B0604020202020204" pitchFamily="34" charset="0"/>
              <a:buChar char="•"/>
            </a:pPr>
            <a:r>
              <a:rPr lang="en-SE" sz="1400" dirty="0"/>
              <a:t>Non-proxy, pass through load balancing</a:t>
            </a:r>
            <a:r>
              <a:rPr lang="en-US" sz="1400" dirty="0"/>
              <a:t>.</a:t>
            </a:r>
            <a:endParaRPr lang="en-SE" sz="1400" dirty="0"/>
          </a:p>
          <a:p>
            <a:pPr marL="285750" indent="-285750">
              <a:buFont typeface="Arial" panose="020B0604020202020204" pitchFamily="34" charset="0"/>
              <a:buChar char="•"/>
            </a:pPr>
            <a:r>
              <a:rPr lang="en-SE" sz="1400" dirty="0"/>
              <a:t>High throughput and ultra low latency</a:t>
            </a:r>
            <a:r>
              <a:rPr lang="en-US" sz="1400" dirty="0"/>
              <a:t>.</a:t>
            </a:r>
            <a:endParaRPr lang="en-SE" sz="1400" dirty="0"/>
          </a:p>
          <a:p>
            <a:pPr marL="285750" indent="-285750">
              <a:buFont typeface="Arial" panose="020B0604020202020204" pitchFamily="34" charset="0"/>
              <a:buChar char="•"/>
            </a:pPr>
            <a:r>
              <a:rPr lang="en-GB" sz="1400" dirty="0"/>
              <a:t>O</a:t>
            </a:r>
            <a:r>
              <a:rPr lang="en-SE" sz="1400" dirty="0"/>
              <a:t>ptimized for long-running connections (days or months)</a:t>
            </a:r>
            <a:r>
              <a:rPr lang="en-US" sz="1400" dirty="0"/>
              <a:t>.</a:t>
            </a:r>
            <a:endParaRPr lang="en-SE" sz="1400" dirty="0"/>
          </a:p>
          <a:p>
            <a:pPr marL="285750" indent="-285750">
              <a:buFont typeface="Arial" panose="020B0604020202020204" pitchFamily="34" charset="0"/>
              <a:buChar char="•"/>
            </a:pPr>
            <a:r>
              <a:rPr lang="en-SE" sz="1400" dirty="0"/>
              <a:t>A connection always goes to same backend server – good for DB</a:t>
            </a:r>
            <a:r>
              <a:rPr lang="en-US" sz="1400" dirty="0"/>
              <a:t>.</a:t>
            </a:r>
            <a:endParaRPr lang="en-SE" sz="1400" dirty="0"/>
          </a:p>
          <a:p>
            <a:pPr marL="285750" indent="-285750">
              <a:buFont typeface="Arial" panose="020B0604020202020204" pitchFamily="34" charset="0"/>
              <a:buChar char="•"/>
            </a:pPr>
            <a:r>
              <a:rPr lang="en-SE" sz="1400" dirty="0"/>
              <a:t>Scales up and down automatically based on client traffic,</a:t>
            </a:r>
            <a:r>
              <a:rPr lang="en-US" sz="1400" dirty="0"/>
              <a:t> </a:t>
            </a:r>
            <a:r>
              <a:rPr lang="en-SE" sz="1400" dirty="0"/>
              <a:t>no</a:t>
            </a:r>
            <a:r>
              <a:rPr lang="en-US" sz="1400" dirty="0"/>
              <a:t> </a:t>
            </a:r>
            <a:r>
              <a:rPr lang="en-SE" sz="1400" dirty="0"/>
              <a:t>bandwidth config needed</a:t>
            </a:r>
            <a:r>
              <a:rPr lang="en-US" sz="1400" dirty="0"/>
              <a:t>.</a:t>
            </a:r>
            <a:endParaRPr lang="en-SE" sz="1400" dirty="0"/>
          </a:p>
          <a:p>
            <a:pPr marL="285750" indent="-285750">
              <a:buFont typeface="Arial" panose="020B0604020202020204" pitchFamily="34" charset="0"/>
              <a:buChar char="•"/>
            </a:pPr>
            <a:r>
              <a:rPr lang="en-SE" sz="1400" dirty="0"/>
              <a:t>No SSL termination</a:t>
            </a:r>
            <a:r>
              <a:rPr lang="en-US" sz="1400" dirty="0"/>
              <a:t>.</a:t>
            </a:r>
            <a:endParaRPr lang="en-SE" sz="1400" dirty="0"/>
          </a:p>
        </p:txBody>
      </p:sp>
      <p:sp>
        <p:nvSpPr>
          <p:cNvPr id="42" name="TextBox 41">
            <a:extLst>
              <a:ext uri="{FF2B5EF4-FFF2-40B4-BE49-F238E27FC236}">
                <a16:creationId xmlns:a16="http://schemas.microsoft.com/office/drawing/2014/main" id="{940FACEF-30D8-6633-35D4-05F200347D76}"/>
              </a:ext>
            </a:extLst>
          </p:cNvPr>
          <p:cNvSpPr txBox="1"/>
          <p:nvPr/>
        </p:nvSpPr>
        <p:spPr>
          <a:xfrm>
            <a:off x="271461" y="4320102"/>
            <a:ext cx="5392739" cy="1600438"/>
          </a:xfrm>
          <a:prstGeom prst="rect">
            <a:avLst/>
          </a:prstGeom>
          <a:noFill/>
        </p:spPr>
        <p:txBody>
          <a:bodyPr wrap="square" rtlCol="0">
            <a:spAutoFit/>
          </a:bodyPr>
          <a:lstStyle/>
          <a:p>
            <a:pPr marL="285750" indent="-285750">
              <a:buFont typeface="Arial" panose="020B0604020202020204" pitchFamily="34" charset="0"/>
              <a:buChar char="•"/>
            </a:pPr>
            <a:r>
              <a:rPr lang="en-SE" sz="1400" dirty="0"/>
              <a:t>Can terminate SSL traffic on load balancer or pass it through</a:t>
            </a:r>
            <a:r>
              <a:rPr lang="en-US" sz="1400" dirty="0"/>
              <a:t> </a:t>
            </a:r>
            <a:r>
              <a:rPr lang="en-SE" sz="1400" dirty="0"/>
              <a:t>to backend</a:t>
            </a:r>
            <a:r>
              <a:rPr lang="en-US" sz="1400" dirty="0"/>
              <a:t>.</a:t>
            </a:r>
            <a:endParaRPr lang="en-SE" sz="1400" dirty="0"/>
          </a:p>
          <a:p>
            <a:pPr marL="285750" indent="-285750">
              <a:buFont typeface="Arial" panose="020B0604020202020204" pitchFamily="34" charset="0"/>
              <a:buChar char="•"/>
            </a:pPr>
            <a:r>
              <a:rPr lang="en-SE" sz="1400" dirty="0"/>
              <a:t>Standard Load balancer for public facing web servers</a:t>
            </a:r>
            <a:r>
              <a:rPr lang="en-US" sz="1400" dirty="0"/>
              <a:t>.</a:t>
            </a:r>
            <a:endParaRPr lang="en-SE" sz="1400" dirty="0"/>
          </a:p>
          <a:p>
            <a:pPr marL="285750" indent="-285750">
              <a:buFont typeface="Arial" panose="020B0604020202020204" pitchFamily="34" charset="0"/>
              <a:buChar char="•"/>
            </a:pPr>
            <a:r>
              <a:rPr lang="en-SE" sz="1400" dirty="0"/>
              <a:t>Directly apply WAF (Web application Firewall) protection</a:t>
            </a:r>
            <a:r>
              <a:rPr lang="en-US" sz="1400" dirty="0"/>
              <a:t> </a:t>
            </a:r>
            <a:r>
              <a:rPr lang="en-SE" sz="1400" dirty="0"/>
              <a:t>onto Flexible Load Balancer</a:t>
            </a:r>
            <a:r>
              <a:rPr lang="en-US" sz="1400" dirty="0"/>
              <a:t>.</a:t>
            </a:r>
            <a:endParaRPr lang="en-SE" sz="1400" dirty="0"/>
          </a:p>
          <a:p>
            <a:pPr marL="285750" indent="-285750">
              <a:buFont typeface="Arial" panose="020B0604020202020204" pitchFamily="34" charset="0"/>
              <a:buChar char="•"/>
            </a:pPr>
            <a:r>
              <a:rPr lang="en-SE" sz="1400" dirty="0"/>
              <a:t>Flexible shape will use between Min and Max bandwidth</a:t>
            </a:r>
            <a:r>
              <a:rPr lang="en-US" sz="1400" dirty="0"/>
              <a:t> </a:t>
            </a:r>
            <a:r>
              <a:rPr lang="en-SE" sz="1400" dirty="0"/>
              <a:t>depending on traffic, lower cost if less traffic</a:t>
            </a:r>
            <a:r>
              <a:rPr lang="en-US" sz="1400" dirty="0"/>
              <a:t>.</a:t>
            </a:r>
            <a:endParaRPr lang="en-SE" sz="1400" dirty="0"/>
          </a:p>
        </p:txBody>
      </p:sp>
      <p:sp>
        <p:nvSpPr>
          <p:cNvPr id="4" name="TextBox 3">
            <a:extLst>
              <a:ext uri="{FF2B5EF4-FFF2-40B4-BE49-F238E27FC236}">
                <a16:creationId xmlns:a16="http://schemas.microsoft.com/office/drawing/2014/main" id="{98312C38-DDFD-4A02-02DF-D71EC7B33352}"/>
              </a:ext>
            </a:extLst>
          </p:cNvPr>
          <p:cNvSpPr txBox="1"/>
          <p:nvPr/>
        </p:nvSpPr>
        <p:spPr>
          <a:xfrm>
            <a:off x="5039663" y="2523724"/>
            <a:ext cx="1737098" cy="338554"/>
          </a:xfrm>
          <a:prstGeom prst="rect">
            <a:avLst/>
          </a:prstGeom>
          <a:noFill/>
        </p:spPr>
        <p:txBody>
          <a:bodyPr wrap="square" rtlCol="0">
            <a:spAutoFit/>
          </a:bodyPr>
          <a:lstStyle/>
          <a:p>
            <a:pPr algn="ctr"/>
            <a:r>
              <a:rPr lang="en-US" sz="1600" dirty="0"/>
              <a:t>LBs can be:</a:t>
            </a:r>
          </a:p>
        </p:txBody>
      </p:sp>
      <p:sp>
        <p:nvSpPr>
          <p:cNvPr id="5" name="TextBox 4">
            <a:extLst>
              <a:ext uri="{FF2B5EF4-FFF2-40B4-BE49-F238E27FC236}">
                <a16:creationId xmlns:a16="http://schemas.microsoft.com/office/drawing/2014/main" id="{78C491AE-4ED4-3003-60B2-EB385E46EB5F}"/>
              </a:ext>
            </a:extLst>
          </p:cNvPr>
          <p:cNvSpPr txBox="1"/>
          <p:nvPr/>
        </p:nvSpPr>
        <p:spPr>
          <a:xfrm>
            <a:off x="3269218" y="460788"/>
            <a:ext cx="5365698" cy="369332"/>
          </a:xfrm>
          <a:prstGeom prst="rect">
            <a:avLst/>
          </a:prstGeom>
          <a:noFill/>
        </p:spPr>
        <p:txBody>
          <a:bodyPr wrap="square" rtlCol="0">
            <a:spAutoFit/>
          </a:bodyPr>
          <a:lstStyle/>
          <a:p>
            <a:r>
              <a:rPr lang="en-US" b="1" i="0" dirty="0">
                <a:solidFill>
                  <a:srgbClr val="292929"/>
                </a:solidFill>
                <a:effectLst/>
                <a:latin typeface="source-serif-pro"/>
              </a:rPr>
              <a:t>- Resides between end users and backend servers.</a:t>
            </a:r>
          </a:p>
        </p:txBody>
      </p:sp>
      <p:sp>
        <p:nvSpPr>
          <p:cNvPr id="7" name="TextBox 6">
            <a:extLst>
              <a:ext uri="{FF2B5EF4-FFF2-40B4-BE49-F238E27FC236}">
                <a16:creationId xmlns:a16="http://schemas.microsoft.com/office/drawing/2014/main" id="{91CC2C2A-7C1C-2AA1-E548-CA179F573975}"/>
              </a:ext>
            </a:extLst>
          </p:cNvPr>
          <p:cNvSpPr txBox="1"/>
          <p:nvPr/>
        </p:nvSpPr>
        <p:spPr>
          <a:xfrm>
            <a:off x="3269218" y="830120"/>
            <a:ext cx="8855582" cy="369332"/>
          </a:xfrm>
          <a:prstGeom prst="rect">
            <a:avLst/>
          </a:prstGeom>
          <a:noFill/>
        </p:spPr>
        <p:txBody>
          <a:bodyPr wrap="square" rtlCol="0">
            <a:spAutoFit/>
          </a:bodyPr>
          <a:lstStyle/>
          <a:p>
            <a:r>
              <a:rPr lang="en-US" b="1" dirty="0">
                <a:latin typeface="source-serif-pro"/>
              </a:rPr>
              <a:t>- Load Balancer Improve Resource Utilization, Scalability and ensure High Availability.</a:t>
            </a:r>
          </a:p>
        </p:txBody>
      </p:sp>
    </p:spTree>
    <p:extLst>
      <p:ext uri="{BB962C8B-B14F-4D97-AF65-F5344CB8AC3E}">
        <p14:creationId xmlns:p14="http://schemas.microsoft.com/office/powerpoint/2010/main" val="19557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1DD8A2-69EA-4C21-9797-138B88E7FDC7}"/>
              </a:ext>
            </a:extLst>
          </p:cNvPr>
          <p:cNvSpPr>
            <a:spLocks noGrp="1"/>
          </p:cNvSpPr>
          <p:nvPr>
            <p:ph type="sldNum" sz="quarter" idx="12"/>
            <p:custDataLst>
              <p:tags r:id="rId1"/>
            </p:custDataLst>
          </p:nvPr>
        </p:nvSpPr>
        <p:spPr>
          <a:xfrm>
            <a:off x="9811512" y="642397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tabLst/>
              <a:defRPr/>
            </a:pPr>
            <a:fld id="{345D60D9-5372-5F40-9443-0F9AE5BDC3C8}" type="slidenum">
              <a:rPr lang="en-US" smtClean="0"/>
              <a:pPr marL="0" marR="0" lvl="0" indent="0" algn="l" defTabSz="914400" rtl="0" eaLnBrk="1" fontAlgn="auto" latinLnBrk="0" hangingPunct="1">
                <a:lnSpc>
                  <a:spcPct val="100000"/>
                </a:lnSpc>
                <a:spcBef>
                  <a:spcPct val="0"/>
                </a:spcBef>
                <a:spcAft>
                  <a:spcPct val="0"/>
                </a:spcAft>
                <a:buClrTx/>
                <a:buSzTx/>
                <a:buFontTx/>
                <a:buNone/>
                <a:tabLst/>
                <a:defRPr/>
              </a:pPr>
              <a:t>31</a:t>
            </a:fld>
            <a:endParaRPr kumimoji="0" lang="en-US" sz="900" b="0" i="0" u="none" strike="noStrike" kern="1200" cap="none" spc="0" normalizeH="0" baseline="0" noProof="0" dirty="0">
              <a:ln>
                <a:noFill/>
              </a:ln>
              <a:solidFill>
                <a:srgbClr val="8B8580"/>
              </a:solidFill>
              <a:effectLst/>
              <a:uLnTx/>
              <a:uFillTx/>
              <a:latin typeface="Oracle Sans Tab"/>
              <a:ea typeface="+mn-ea"/>
              <a:cs typeface="Arial"/>
            </a:endParaRPr>
          </a:p>
        </p:txBody>
      </p:sp>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pic>
        <p:nvPicPr>
          <p:cNvPr id="22" name="OTag">
            <a:extLst>
              <a:ext uri="{FF2B5EF4-FFF2-40B4-BE49-F238E27FC236}">
                <a16:creationId xmlns:a16="http://schemas.microsoft.com/office/drawing/2014/main" id="{B1C33757-51E9-4BDC-9A8C-395757A8E3ED}"/>
              </a:ext>
              <a:ext uri="{C183D7F6-B498-43B3-948B-1728B52AA6E4}">
                <adec:decorative xmlns:adec="http://schemas.microsoft.com/office/drawing/2017/decorative" val="1"/>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Title 1">
            <a:extLst>
              <a:ext uri="{FF2B5EF4-FFF2-40B4-BE49-F238E27FC236}">
                <a16:creationId xmlns:a16="http://schemas.microsoft.com/office/drawing/2014/main" id="{74A8BC3A-CF76-4790-B585-BF33BEF31F43}"/>
              </a:ext>
            </a:extLst>
          </p:cNvPr>
          <p:cNvSpPr txBox="1"/>
          <p:nvPr>
            <p:custDataLst>
              <p:tags r:id="rId4"/>
            </p:custDataLst>
          </p:nvPr>
        </p:nvSpPr>
        <p:spPr>
          <a:xfrm>
            <a:off x="768873" y="359597"/>
            <a:ext cx="12505337" cy="645766"/>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Flexible Load Balancer Benefits (Layer 7)  </a:t>
            </a:r>
            <a:r>
              <a:rPr lang="ar-OM" dirty="0">
                <a:solidFill>
                  <a:srgbClr val="594564"/>
                </a:solidFill>
                <a:latin typeface="Oracle Sans" panose="020B0503020204020204" pitchFamily="34" charset="0"/>
                <a:cs typeface="Oracle Sans" panose="020B0503020204020204" pitchFamily="34" charset="0"/>
              </a:rPr>
              <a:t> </a:t>
            </a:r>
            <a:endParaRPr lang="en-US" dirty="0">
              <a:solidFill>
                <a:srgbClr val="594564"/>
              </a:solidFill>
              <a:latin typeface="Oracle Sans" panose="020B0503020204020204" pitchFamily="34" charset="0"/>
              <a:cs typeface="Oracle Sans" panose="020B0503020204020204" pitchFamily="34" charset="0"/>
            </a:endParaRPr>
          </a:p>
        </p:txBody>
      </p:sp>
      <p:sp>
        <p:nvSpPr>
          <p:cNvPr id="8" name="Content Placeholder 27">
            <a:extLst>
              <a:ext uri="{FF2B5EF4-FFF2-40B4-BE49-F238E27FC236}">
                <a16:creationId xmlns:a16="http://schemas.microsoft.com/office/drawing/2014/main" id="{127CE2E3-433E-4343-B7C7-9DB9E1D55A8D}"/>
              </a:ext>
            </a:extLst>
          </p:cNvPr>
          <p:cNvSpPr txBox="1">
            <a:spLocks/>
          </p:cNvSpPr>
          <p:nvPr/>
        </p:nvSpPr>
        <p:spPr>
          <a:xfrm>
            <a:off x="572784" y="1456028"/>
            <a:ext cx="8092127" cy="2138979"/>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7190" lvl="1" indent="-285750">
              <a:buClr>
                <a:schemeClr val="tx1"/>
              </a:buClr>
            </a:pPr>
            <a:endParaRPr lang="en-US" sz="1600" dirty="0">
              <a:latin typeface="+mn-lt"/>
              <a:cs typeface="Arial" charset="0"/>
            </a:endParaRPr>
          </a:p>
        </p:txBody>
      </p:sp>
      <p:sp>
        <p:nvSpPr>
          <p:cNvPr id="10" name="Rectangle 9">
            <a:extLst>
              <a:ext uri="{FF2B5EF4-FFF2-40B4-BE49-F238E27FC236}">
                <a16:creationId xmlns:a16="http://schemas.microsoft.com/office/drawing/2014/main" id="{11E68C57-588A-487E-BF47-A2158D5B4FE3}"/>
              </a:ext>
            </a:extLst>
          </p:cNvPr>
          <p:cNvSpPr/>
          <p:nvPr/>
        </p:nvSpPr>
        <p:spPr bwMode="auto">
          <a:xfrm>
            <a:off x="9664644" y="2860996"/>
            <a:ext cx="1105671" cy="533400"/>
          </a:xfrm>
          <a:prstGeom prst="rect">
            <a:avLst/>
          </a:prstGeom>
          <a:solidFill>
            <a:schemeClr val="bg1">
              <a:lumMod val="9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228600" eaLnBrk="1" hangingPunct="1">
              <a:spcBef>
                <a:spcPct val="20000"/>
              </a:spcBef>
              <a:buClr>
                <a:srgbClr val="FF0000"/>
              </a:buClr>
            </a:pPr>
            <a:r>
              <a:rPr lang="en-US" sz="1600" dirty="0">
                <a:latin typeface="Arial" pitchFamily="34" charset="0"/>
              </a:rPr>
              <a:t>Load Balancer</a:t>
            </a:r>
          </a:p>
        </p:txBody>
      </p:sp>
      <p:sp>
        <p:nvSpPr>
          <p:cNvPr id="11" name="Freeform 42">
            <a:extLst>
              <a:ext uri="{FF2B5EF4-FFF2-40B4-BE49-F238E27FC236}">
                <a16:creationId xmlns:a16="http://schemas.microsoft.com/office/drawing/2014/main" id="{B16766C7-49E2-4E10-8453-1CEECA7DC50C}"/>
              </a:ext>
            </a:extLst>
          </p:cNvPr>
          <p:cNvSpPr>
            <a:spLocks noChangeAspect="1" noChangeArrowheads="1"/>
          </p:cNvSpPr>
          <p:nvPr/>
        </p:nvSpPr>
        <p:spPr bwMode="auto">
          <a:xfrm>
            <a:off x="9772575" y="3811311"/>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 name="Freeform 42">
            <a:extLst>
              <a:ext uri="{FF2B5EF4-FFF2-40B4-BE49-F238E27FC236}">
                <a16:creationId xmlns:a16="http://schemas.microsoft.com/office/drawing/2014/main" id="{F8981F94-1EE1-4177-857E-9E9AD3A0331D}"/>
              </a:ext>
            </a:extLst>
          </p:cNvPr>
          <p:cNvSpPr>
            <a:spLocks noChangeAspect="1" noChangeArrowheads="1"/>
          </p:cNvSpPr>
          <p:nvPr/>
        </p:nvSpPr>
        <p:spPr bwMode="auto">
          <a:xfrm>
            <a:off x="9207444" y="3811311"/>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 name="Rectangle 13">
            <a:extLst>
              <a:ext uri="{FF2B5EF4-FFF2-40B4-BE49-F238E27FC236}">
                <a16:creationId xmlns:a16="http://schemas.microsoft.com/office/drawing/2014/main" id="{A02BED80-F362-41A6-89B4-42DA7025A7B6}"/>
              </a:ext>
            </a:extLst>
          </p:cNvPr>
          <p:cNvSpPr/>
          <p:nvPr/>
        </p:nvSpPr>
        <p:spPr>
          <a:xfrm>
            <a:off x="572785" y="1826931"/>
            <a:ext cx="8071882" cy="2970044"/>
          </a:xfrm>
          <a:prstGeom prst="rect">
            <a:avLst/>
          </a:prstGeom>
        </p:spPr>
        <p:txBody>
          <a:bodyPr wrap="square">
            <a:spAutoFit/>
          </a:bodyPr>
          <a:lstStyle/>
          <a:p>
            <a:pPr marL="91440" lvl="1">
              <a:spcBef>
                <a:spcPts val="600"/>
              </a:spcBef>
              <a:buClr>
                <a:schemeClr val="tx1"/>
              </a:buClr>
            </a:pPr>
            <a:endParaRPr lang="en-US" dirty="0"/>
          </a:p>
          <a:p>
            <a:pPr marL="377190" lvl="1" indent="-285750">
              <a:spcBef>
                <a:spcPts val="600"/>
              </a:spcBef>
              <a:buClr>
                <a:schemeClr val="tx1"/>
              </a:buClr>
              <a:buFont typeface="Arial" panose="020B0604020202020204" pitchFamily="34" charset="0"/>
              <a:buChar char="•"/>
            </a:pPr>
            <a:r>
              <a:rPr lang="en-US" b="1" dirty="0"/>
              <a:t>Fault tolerance and HA</a:t>
            </a:r>
            <a:r>
              <a:rPr lang="en-US" dirty="0"/>
              <a:t>: using health check + LB algorithms, a LB can effectively route around a bad or overloaded backend.</a:t>
            </a:r>
          </a:p>
          <a:p>
            <a:pPr marL="91440" lvl="1">
              <a:spcBef>
                <a:spcPts val="600"/>
              </a:spcBef>
              <a:buClr>
                <a:schemeClr val="tx1"/>
              </a:buClr>
            </a:pPr>
            <a:endParaRPr lang="en-US" dirty="0"/>
          </a:p>
          <a:p>
            <a:pPr marL="377190" lvl="1" indent="-285750">
              <a:spcBef>
                <a:spcPts val="600"/>
              </a:spcBef>
              <a:buClr>
                <a:schemeClr val="tx1"/>
              </a:buClr>
              <a:buFont typeface="Arial" panose="020B0604020202020204" pitchFamily="34" charset="0"/>
              <a:buChar char="•"/>
            </a:pPr>
            <a:r>
              <a:rPr lang="en-US" b="1" dirty="0"/>
              <a:t>Scalability</a:t>
            </a:r>
            <a:r>
              <a:rPr lang="en-US" dirty="0"/>
              <a:t>: LB maximizes throughput, minimizes response time, and avoids overload of any single resource</a:t>
            </a:r>
          </a:p>
          <a:p>
            <a:pPr marL="377190" lvl="1" indent="-285750">
              <a:spcBef>
                <a:spcPts val="600"/>
              </a:spcBef>
              <a:buClr>
                <a:schemeClr val="tx1"/>
              </a:buClr>
              <a:buFont typeface="Arial" panose="020B0604020202020204" pitchFamily="34" charset="0"/>
              <a:buChar char="•"/>
            </a:pPr>
            <a:endParaRPr lang="en-US" b="1" dirty="0"/>
          </a:p>
          <a:p>
            <a:pPr marL="377190" lvl="1" indent="-285750">
              <a:spcBef>
                <a:spcPts val="600"/>
              </a:spcBef>
              <a:buClr>
                <a:schemeClr val="tx1"/>
              </a:buClr>
              <a:buFont typeface="Arial" panose="020B0604020202020204" pitchFamily="34" charset="0"/>
              <a:buChar char="•"/>
            </a:pPr>
            <a:r>
              <a:rPr lang="en-US" b="1" dirty="0"/>
              <a:t>Naming abstraction</a:t>
            </a:r>
            <a:r>
              <a:rPr lang="en-US" dirty="0"/>
              <a:t>: name resolution can be delegated to the LB; backends don’t need public IP addresses</a:t>
            </a:r>
          </a:p>
        </p:txBody>
      </p:sp>
      <p:sp>
        <p:nvSpPr>
          <p:cNvPr id="15" name="Freeform 42">
            <a:extLst>
              <a:ext uri="{FF2B5EF4-FFF2-40B4-BE49-F238E27FC236}">
                <a16:creationId xmlns:a16="http://schemas.microsoft.com/office/drawing/2014/main" id="{7C3E65AF-D507-4B45-B495-77234A364570}"/>
              </a:ext>
            </a:extLst>
          </p:cNvPr>
          <p:cNvSpPr>
            <a:spLocks noChangeAspect="1" noChangeArrowheads="1"/>
          </p:cNvSpPr>
          <p:nvPr/>
        </p:nvSpPr>
        <p:spPr bwMode="auto">
          <a:xfrm>
            <a:off x="10878245" y="3811311"/>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 name="Freeform 42">
            <a:extLst>
              <a:ext uri="{FF2B5EF4-FFF2-40B4-BE49-F238E27FC236}">
                <a16:creationId xmlns:a16="http://schemas.microsoft.com/office/drawing/2014/main" id="{BD61DC29-3BCD-40EF-A26D-F7E6528C3FB8}"/>
              </a:ext>
            </a:extLst>
          </p:cNvPr>
          <p:cNvSpPr>
            <a:spLocks noChangeAspect="1" noChangeArrowheads="1"/>
          </p:cNvSpPr>
          <p:nvPr/>
        </p:nvSpPr>
        <p:spPr bwMode="auto">
          <a:xfrm>
            <a:off x="10313114" y="3811311"/>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cxnSp>
        <p:nvCxnSpPr>
          <p:cNvPr id="17" name="Straight Arrow Connector 16">
            <a:extLst>
              <a:ext uri="{FF2B5EF4-FFF2-40B4-BE49-F238E27FC236}">
                <a16:creationId xmlns:a16="http://schemas.microsoft.com/office/drawing/2014/main" id="{8B231B7A-CE5C-4647-8A93-5A35396B7B53}"/>
              </a:ext>
            </a:extLst>
          </p:cNvPr>
          <p:cNvCxnSpPr>
            <a:stCxn id="10" idx="2"/>
          </p:cNvCxnSpPr>
          <p:nvPr/>
        </p:nvCxnSpPr>
        <p:spPr bwMode="auto">
          <a:xfrm flipH="1">
            <a:off x="9436045" y="3394397"/>
            <a:ext cx="781434" cy="416915"/>
          </a:xfrm>
          <a:prstGeom prst="straightConnector1">
            <a:avLst/>
          </a:prstGeom>
          <a:noFill/>
          <a:ln w="28575" cap="flat" cmpd="sng" algn="ctr">
            <a:solidFill>
              <a:schemeClr val="tx1"/>
            </a:solidFill>
            <a:prstDash val="solid"/>
            <a:round/>
            <a:headEnd type="triangle"/>
            <a:tailEnd type="triangle"/>
          </a:ln>
          <a:effectLst/>
        </p:spPr>
      </p:cxnSp>
      <p:cxnSp>
        <p:nvCxnSpPr>
          <p:cNvPr id="18" name="Straight Arrow Connector 17">
            <a:extLst>
              <a:ext uri="{FF2B5EF4-FFF2-40B4-BE49-F238E27FC236}">
                <a16:creationId xmlns:a16="http://schemas.microsoft.com/office/drawing/2014/main" id="{A16DC195-BDE1-4AC5-8614-29960D67DB69}"/>
              </a:ext>
            </a:extLst>
          </p:cNvPr>
          <p:cNvCxnSpPr>
            <a:stCxn id="10" idx="2"/>
          </p:cNvCxnSpPr>
          <p:nvPr/>
        </p:nvCxnSpPr>
        <p:spPr bwMode="auto">
          <a:xfrm flipH="1">
            <a:off x="10001175" y="3394396"/>
            <a:ext cx="216304" cy="457200"/>
          </a:xfrm>
          <a:prstGeom prst="straightConnector1">
            <a:avLst/>
          </a:prstGeom>
          <a:noFill/>
          <a:ln w="28575" cap="flat" cmpd="sng" algn="ctr">
            <a:solidFill>
              <a:schemeClr val="tx1"/>
            </a:solidFill>
            <a:prstDash val="solid"/>
            <a:round/>
            <a:headEnd type="triangle"/>
            <a:tailEnd type="triangle"/>
          </a:ln>
          <a:effectLst/>
        </p:spPr>
      </p:cxnSp>
      <p:cxnSp>
        <p:nvCxnSpPr>
          <p:cNvPr id="19" name="Straight Arrow Connector 18">
            <a:extLst>
              <a:ext uri="{FF2B5EF4-FFF2-40B4-BE49-F238E27FC236}">
                <a16:creationId xmlns:a16="http://schemas.microsoft.com/office/drawing/2014/main" id="{BADF17E0-7259-4A44-B173-9E1266D8BD72}"/>
              </a:ext>
            </a:extLst>
          </p:cNvPr>
          <p:cNvCxnSpPr/>
          <p:nvPr/>
        </p:nvCxnSpPr>
        <p:spPr bwMode="auto">
          <a:xfrm>
            <a:off x="10215240" y="3394396"/>
            <a:ext cx="336531" cy="457200"/>
          </a:xfrm>
          <a:prstGeom prst="straightConnector1">
            <a:avLst/>
          </a:prstGeom>
          <a:noFill/>
          <a:ln w="28575" cap="flat" cmpd="sng" algn="ctr">
            <a:solidFill>
              <a:schemeClr val="tx1"/>
            </a:solidFill>
            <a:prstDash val="solid"/>
            <a:round/>
            <a:headEnd type="triangle"/>
            <a:tailEnd type="triangle"/>
          </a:ln>
          <a:effectLst/>
        </p:spPr>
      </p:cxnSp>
      <p:cxnSp>
        <p:nvCxnSpPr>
          <p:cNvPr id="20" name="Straight Arrow Connector 19">
            <a:extLst>
              <a:ext uri="{FF2B5EF4-FFF2-40B4-BE49-F238E27FC236}">
                <a16:creationId xmlns:a16="http://schemas.microsoft.com/office/drawing/2014/main" id="{B54CAA95-8607-41D0-8BA4-186A53B24657}"/>
              </a:ext>
            </a:extLst>
          </p:cNvPr>
          <p:cNvCxnSpPr/>
          <p:nvPr/>
        </p:nvCxnSpPr>
        <p:spPr bwMode="auto">
          <a:xfrm>
            <a:off x="10232801" y="3407169"/>
            <a:ext cx="853800" cy="417655"/>
          </a:xfrm>
          <a:prstGeom prst="straightConnector1">
            <a:avLst/>
          </a:prstGeom>
          <a:noFill/>
          <a:ln w="28575" cap="flat" cmpd="sng" algn="ctr">
            <a:solidFill>
              <a:schemeClr val="tx1"/>
            </a:solidFill>
            <a:prstDash val="solid"/>
            <a:round/>
            <a:headEnd type="triangle"/>
            <a:tailEnd type="triangle"/>
          </a:ln>
          <a:effectLst/>
        </p:spPr>
      </p:cxnSp>
      <p:pic>
        <p:nvPicPr>
          <p:cNvPr id="21" name="Picture 4" descr="Image result for pc  icon">
            <a:extLst>
              <a:ext uri="{FF2B5EF4-FFF2-40B4-BE49-F238E27FC236}">
                <a16:creationId xmlns:a16="http://schemas.microsoft.com/office/drawing/2014/main" id="{9A83DCFD-A237-4DD9-9AC1-78341D54B2C9}"/>
              </a:ext>
            </a:extLst>
          </p:cNvPr>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72545" y="2066405"/>
            <a:ext cx="481949" cy="48194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pc  icon">
            <a:extLst>
              <a:ext uri="{FF2B5EF4-FFF2-40B4-BE49-F238E27FC236}">
                <a16:creationId xmlns:a16="http://schemas.microsoft.com/office/drawing/2014/main" id="{1F2627EA-97A5-43F3-B32F-D87CBC46C1CC}"/>
              </a:ext>
            </a:extLst>
          </p:cNvPr>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96297" y="2073779"/>
            <a:ext cx="481949" cy="481949"/>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F3CF4409-3084-4B6E-99F1-A1D291A06C43}"/>
              </a:ext>
            </a:extLst>
          </p:cNvPr>
          <p:cNvCxnSpPr>
            <a:stCxn id="21" idx="2"/>
            <a:endCxn id="10" idx="0"/>
          </p:cNvCxnSpPr>
          <p:nvPr/>
        </p:nvCxnSpPr>
        <p:spPr bwMode="auto">
          <a:xfrm>
            <a:off x="9813520" y="2548354"/>
            <a:ext cx="403960" cy="312642"/>
          </a:xfrm>
          <a:prstGeom prst="straightConnector1">
            <a:avLst/>
          </a:prstGeom>
          <a:noFill/>
          <a:ln w="28575" cap="flat" cmpd="sng" algn="ctr">
            <a:solidFill>
              <a:schemeClr val="tx1"/>
            </a:solidFill>
            <a:prstDash val="solid"/>
            <a:round/>
            <a:headEnd type="triangle"/>
            <a:tailEnd type="triangle"/>
          </a:ln>
          <a:effectLst/>
        </p:spPr>
      </p:cxnSp>
      <p:cxnSp>
        <p:nvCxnSpPr>
          <p:cNvPr id="25" name="Straight Arrow Connector 24">
            <a:extLst>
              <a:ext uri="{FF2B5EF4-FFF2-40B4-BE49-F238E27FC236}">
                <a16:creationId xmlns:a16="http://schemas.microsoft.com/office/drawing/2014/main" id="{006CF75D-7EA1-4617-A76B-279EB148C3B3}"/>
              </a:ext>
            </a:extLst>
          </p:cNvPr>
          <p:cNvCxnSpPr>
            <a:stCxn id="23" idx="2"/>
            <a:endCxn id="10" idx="0"/>
          </p:cNvCxnSpPr>
          <p:nvPr/>
        </p:nvCxnSpPr>
        <p:spPr bwMode="auto">
          <a:xfrm flipH="1">
            <a:off x="10217480" y="2555728"/>
            <a:ext cx="419792" cy="305268"/>
          </a:xfrm>
          <a:prstGeom prst="straightConnector1">
            <a:avLst/>
          </a:prstGeom>
          <a:noFill/>
          <a:ln w="28575" cap="flat" cmpd="sng" algn="ctr">
            <a:solidFill>
              <a:schemeClr val="tx1"/>
            </a:solidFill>
            <a:prstDash val="solid"/>
            <a:round/>
            <a:headEnd type="triangle"/>
            <a:tailEnd type="triangle"/>
          </a:ln>
          <a:effectLst/>
        </p:spPr>
      </p:cxnSp>
      <p:sp>
        <p:nvSpPr>
          <p:cNvPr id="2" name="Footer Placeholder 1">
            <a:extLst>
              <a:ext uri="{FF2B5EF4-FFF2-40B4-BE49-F238E27FC236}">
                <a16:creationId xmlns:a16="http://schemas.microsoft.com/office/drawing/2014/main" id="{A937B0A0-A604-4025-9327-F6DD115668F6}"/>
              </a:ext>
            </a:extLst>
          </p:cNvPr>
          <p:cNvSpPr>
            <a:spLocks noGrp="1"/>
          </p:cNvSpPr>
          <p:nvPr>
            <p:ph type="ftr" sz="quarter" idx="3"/>
          </p:nvPr>
        </p:nvSpPr>
        <p:spPr/>
        <p:txBody>
          <a:bodyPr/>
          <a:lstStyle/>
          <a:p>
            <a:r>
              <a:rPr lang="en-US"/>
              <a:t>Copyright © 2025, Oracle and/or its affiliates.</a:t>
            </a:r>
            <a:endParaRPr lang="en-US" dirty="0"/>
          </a:p>
        </p:txBody>
      </p:sp>
    </p:spTree>
    <p:extLst>
      <p:ext uri="{BB962C8B-B14F-4D97-AF65-F5344CB8AC3E}">
        <p14:creationId xmlns:p14="http://schemas.microsoft.com/office/powerpoint/2010/main" val="358136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1DD8A2-69EA-4C21-9797-138B88E7FDC7}"/>
              </a:ext>
            </a:extLst>
          </p:cNvPr>
          <p:cNvSpPr>
            <a:spLocks noGrp="1"/>
          </p:cNvSpPr>
          <p:nvPr>
            <p:ph type="sldNum" sz="quarter" idx="12"/>
            <p:custDataLst>
              <p:tags r:id="rId1"/>
            </p:custDataLst>
          </p:nvPr>
        </p:nvSpPr>
        <p:spPr>
          <a:xfrm>
            <a:off x="9811512" y="642397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Tx/>
              <a:buFontTx/>
              <a:buNone/>
              <a:tabLst/>
              <a:defRPr/>
            </a:pPr>
            <a:fld id="{345D60D9-5372-5F40-9443-0F9AE5BDC3C8}" type="slidenum">
              <a:rPr lang="en-US" smtClean="0"/>
              <a:pPr marL="0" marR="0" lvl="0" indent="0" algn="l" defTabSz="914400" rtl="0" eaLnBrk="1" fontAlgn="auto" latinLnBrk="0" hangingPunct="1">
                <a:lnSpc>
                  <a:spcPct val="100000"/>
                </a:lnSpc>
                <a:spcBef>
                  <a:spcPct val="0"/>
                </a:spcBef>
                <a:spcAft>
                  <a:spcPct val="0"/>
                </a:spcAft>
                <a:buClrTx/>
                <a:buSzTx/>
                <a:buFontTx/>
                <a:buNone/>
                <a:tabLst/>
                <a:defRPr/>
              </a:pPr>
              <a:t>32</a:t>
            </a:fld>
            <a:endParaRPr kumimoji="0" lang="en-US" sz="900" b="0" i="0" u="none" strike="noStrike" kern="1200" cap="none" spc="0" normalizeH="0" baseline="0" noProof="0" dirty="0">
              <a:ln>
                <a:noFill/>
              </a:ln>
              <a:solidFill>
                <a:srgbClr val="8B8580"/>
              </a:solidFill>
              <a:effectLst/>
              <a:uLnTx/>
              <a:uFillTx/>
              <a:latin typeface="Oracle Sans Tab"/>
              <a:ea typeface="+mn-ea"/>
              <a:cs typeface="Arial"/>
            </a:endParaRPr>
          </a:p>
        </p:txBody>
      </p:sp>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pic>
        <p:nvPicPr>
          <p:cNvPr id="22" name="OTag">
            <a:extLst>
              <a:ext uri="{FF2B5EF4-FFF2-40B4-BE49-F238E27FC236}">
                <a16:creationId xmlns:a16="http://schemas.microsoft.com/office/drawing/2014/main" id="{B1C33757-51E9-4BDC-9A8C-395757A8E3ED}"/>
              </a:ext>
              <a:ext uri="{C183D7F6-B498-43B3-948B-1728B52AA6E4}">
                <adec:decorative xmlns:adec="http://schemas.microsoft.com/office/drawing/2017/decorative" val="1"/>
              </a:ext>
            </a:extLst>
          </p:cNvPr>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Title 1">
            <a:extLst>
              <a:ext uri="{FF2B5EF4-FFF2-40B4-BE49-F238E27FC236}">
                <a16:creationId xmlns:a16="http://schemas.microsoft.com/office/drawing/2014/main" id="{74A8BC3A-CF76-4790-B585-BF33BEF31F43}"/>
              </a:ext>
            </a:extLst>
          </p:cNvPr>
          <p:cNvSpPr txBox="1"/>
          <p:nvPr>
            <p:custDataLst>
              <p:tags r:id="rId4"/>
            </p:custDataLst>
          </p:nvPr>
        </p:nvSpPr>
        <p:spPr>
          <a:xfrm>
            <a:off x="768873" y="635451"/>
            <a:ext cx="6327251" cy="369911"/>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Load Balancer Components </a:t>
            </a:r>
            <a:r>
              <a:rPr lang="ar-OM" dirty="0">
                <a:solidFill>
                  <a:srgbClr val="594564"/>
                </a:solidFill>
                <a:latin typeface="Oracle Sans" panose="020B0503020204020204" pitchFamily="34" charset="0"/>
                <a:cs typeface="Oracle Sans" panose="020B0503020204020204" pitchFamily="34" charset="0"/>
              </a:rPr>
              <a:t> </a:t>
            </a:r>
            <a:endParaRPr lang="en-US" dirty="0">
              <a:solidFill>
                <a:srgbClr val="594564"/>
              </a:solidFill>
              <a:latin typeface="Oracle Sans" panose="020B0503020204020204" pitchFamily="34" charset="0"/>
              <a:cs typeface="Oracle Sans" panose="020B0503020204020204" pitchFamily="34" charset="0"/>
            </a:endParaRPr>
          </a:p>
        </p:txBody>
      </p:sp>
      <p:sp>
        <p:nvSpPr>
          <p:cNvPr id="8" name="Content Placeholder 27">
            <a:extLst>
              <a:ext uri="{FF2B5EF4-FFF2-40B4-BE49-F238E27FC236}">
                <a16:creationId xmlns:a16="http://schemas.microsoft.com/office/drawing/2014/main" id="{127CE2E3-433E-4343-B7C7-9DB9E1D55A8D}"/>
              </a:ext>
            </a:extLst>
          </p:cNvPr>
          <p:cNvSpPr txBox="1">
            <a:spLocks/>
          </p:cNvSpPr>
          <p:nvPr/>
        </p:nvSpPr>
        <p:spPr>
          <a:xfrm>
            <a:off x="572785" y="5638628"/>
            <a:ext cx="10513816" cy="565816"/>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7190" lvl="1" indent="-285750">
              <a:buClr>
                <a:schemeClr val="tx1"/>
              </a:buClr>
            </a:pPr>
            <a:r>
              <a:rPr lang="en-US" b="1" dirty="0">
                <a:solidFill>
                  <a:schemeClr val="bg1">
                    <a:lumMod val="10000"/>
                  </a:schemeClr>
                </a:solidFill>
              </a:rPr>
              <a:t>Backend Server </a:t>
            </a:r>
            <a:r>
              <a:rPr lang="en-US" dirty="0">
                <a:solidFill>
                  <a:schemeClr val="bg1">
                    <a:lumMod val="10000"/>
                  </a:schemeClr>
                </a:solidFill>
              </a:rPr>
              <a:t>– application server responsible for generating content in reply to the incoming TCP or HTTP traffic</a:t>
            </a:r>
            <a:endParaRPr lang="en-US" dirty="0">
              <a:latin typeface="+mn-lt"/>
              <a:cs typeface="Arial" charset="0"/>
            </a:endParaRPr>
          </a:p>
          <a:p>
            <a:pPr marL="377190" lvl="1" indent="-285750">
              <a:buClr>
                <a:schemeClr val="tx1"/>
              </a:buClr>
            </a:pPr>
            <a:endParaRPr lang="en-US" dirty="0">
              <a:latin typeface="+mn-lt"/>
              <a:cs typeface="Arial" charset="0"/>
            </a:endParaRPr>
          </a:p>
        </p:txBody>
      </p:sp>
      <p:sp>
        <p:nvSpPr>
          <p:cNvPr id="10" name="Rectangle 9">
            <a:extLst>
              <a:ext uri="{FF2B5EF4-FFF2-40B4-BE49-F238E27FC236}">
                <a16:creationId xmlns:a16="http://schemas.microsoft.com/office/drawing/2014/main" id="{11E68C57-588A-487E-BF47-A2158D5B4FE3}"/>
              </a:ext>
            </a:extLst>
          </p:cNvPr>
          <p:cNvSpPr/>
          <p:nvPr/>
        </p:nvSpPr>
        <p:spPr bwMode="auto">
          <a:xfrm>
            <a:off x="9664644" y="2860996"/>
            <a:ext cx="1105671" cy="533400"/>
          </a:xfrm>
          <a:prstGeom prst="rect">
            <a:avLst/>
          </a:prstGeom>
          <a:solidFill>
            <a:schemeClr val="bg1">
              <a:lumMod val="9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228600" eaLnBrk="1" hangingPunct="1">
              <a:spcBef>
                <a:spcPct val="20000"/>
              </a:spcBef>
              <a:buClr>
                <a:srgbClr val="FF0000"/>
              </a:buClr>
            </a:pPr>
            <a:r>
              <a:rPr lang="en-US" sz="1600" dirty="0">
                <a:latin typeface="Arial" pitchFamily="34" charset="0"/>
              </a:rPr>
              <a:t>Load Balancer</a:t>
            </a:r>
          </a:p>
        </p:txBody>
      </p:sp>
      <p:sp>
        <p:nvSpPr>
          <p:cNvPr id="11" name="Freeform 42">
            <a:extLst>
              <a:ext uri="{FF2B5EF4-FFF2-40B4-BE49-F238E27FC236}">
                <a16:creationId xmlns:a16="http://schemas.microsoft.com/office/drawing/2014/main" id="{B16766C7-49E2-4E10-8453-1CEECA7DC50C}"/>
              </a:ext>
            </a:extLst>
          </p:cNvPr>
          <p:cNvSpPr>
            <a:spLocks noChangeAspect="1" noChangeArrowheads="1"/>
          </p:cNvSpPr>
          <p:nvPr/>
        </p:nvSpPr>
        <p:spPr bwMode="auto">
          <a:xfrm>
            <a:off x="9772575" y="3811311"/>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2" name="Freeform 42">
            <a:extLst>
              <a:ext uri="{FF2B5EF4-FFF2-40B4-BE49-F238E27FC236}">
                <a16:creationId xmlns:a16="http://schemas.microsoft.com/office/drawing/2014/main" id="{F8981F94-1EE1-4177-857E-9E9AD3A0331D}"/>
              </a:ext>
            </a:extLst>
          </p:cNvPr>
          <p:cNvSpPr>
            <a:spLocks noChangeAspect="1" noChangeArrowheads="1"/>
          </p:cNvSpPr>
          <p:nvPr/>
        </p:nvSpPr>
        <p:spPr bwMode="auto">
          <a:xfrm>
            <a:off x="9207444" y="3811311"/>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 name="Rectangle 13">
            <a:extLst>
              <a:ext uri="{FF2B5EF4-FFF2-40B4-BE49-F238E27FC236}">
                <a16:creationId xmlns:a16="http://schemas.microsoft.com/office/drawing/2014/main" id="{A02BED80-F362-41A6-89B4-42DA7025A7B6}"/>
              </a:ext>
            </a:extLst>
          </p:cNvPr>
          <p:cNvSpPr/>
          <p:nvPr/>
        </p:nvSpPr>
        <p:spPr>
          <a:xfrm>
            <a:off x="572785" y="3540828"/>
            <a:ext cx="8071882" cy="1308050"/>
          </a:xfrm>
          <a:prstGeom prst="rect">
            <a:avLst/>
          </a:prstGeom>
        </p:spPr>
        <p:txBody>
          <a:bodyPr wrap="square">
            <a:spAutoFit/>
          </a:bodyPr>
          <a:lstStyle/>
          <a:p>
            <a:pPr marL="91440" lvl="1">
              <a:spcBef>
                <a:spcPts val="600"/>
              </a:spcBef>
              <a:buClr>
                <a:schemeClr val="tx1"/>
              </a:buClr>
            </a:pPr>
            <a:endParaRPr lang="en-US" sz="1600" dirty="0"/>
          </a:p>
          <a:p>
            <a:pPr marL="91440" lvl="1">
              <a:spcBef>
                <a:spcPts val="600"/>
              </a:spcBef>
              <a:buClr>
                <a:schemeClr val="tx1"/>
              </a:buClr>
            </a:pPr>
            <a:endParaRPr lang="en-US" sz="1600" dirty="0"/>
          </a:p>
          <a:p>
            <a:pPr marL="91440" lvl="1">
              <a:spcBef>
                <a:spcPts val="600"/>
              </a:spcBef>
              <a:buClr>
                <a:schemeClr val="tx1"/>
              </a:buClr>
            </a:pPr>
            <a:endParaRPr lang="en-US" sz="1600" dirty="0"/>
          </a:p>
          <a:p>
            <a:pPr marL="91440" lvl="1">
              <a:spcBef>
                <a:spcPts val="600"/>
              </a:spcBef>
              <a:buClr>
                <a:schemeClr val="tx1"/>
              </a:buClr>
            </a:pPr>
            <a:endParaRPr lang="en-US" sz="1600" dirty="0"/>
          </a:p>
        </p:txBody>
      </p:sp>
      <p:sp>
        <p:nvSpPr>
          <p:cNvPr id="15" name="Freeform 42">
            <a:extLst>
              <a:ext uri="{FF2B5EF4-FFF2-40B4-BE49-F238E27FC236}">
                <a16:creationId xmlns:a16="http://schemas.microsoft.com/office/drawing/2014/main" id="{7C3E65AF-D507-4B45-B495-77234A364570}"/>
              </a:ext>
            </a:extLst>
          </p:cNvPr>
          <p:cNvSpPr>
            <a:spLocks noChangeAspect="1" noChangeArrowheads="1"/>
          </p:cNvSpPr>
          <p:nvPr/>
        </p:nvSpPr>
        <p:spPr bwMode="auto">
          <a:xfrm>
            <a:off x="10878245" y="3811311"/>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6" name="Freeform 42">
            <a:extLst>
              <a:ext uri="{FF2B5EF4-FFF2-40B4-BE49-F238E27FC236}">
                <a16:creationId xmlns:a16="http://schemas.microsoft.com/office/drawing/2014/main" id="{BD61DC29-3BCD-40EF-A26D-F7E6528C3FB8}"/>
              </a:ext>
            </a:extLst>
          </p:cNvPr>
          <p:cNvSpPr>
            <a:spLocks noChangeAspect="1" noChangeArrowheads="1"/>
          </p:cNvSpPr>
          <p:nvPr/>
        </p:nvSpPr>
        <p:spPr bwMode="auto">
          <a:xfrm>
            <a:off x="10313114" y="3811311"/>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cxnSp>
        <p:nvCxnSpPr>
          <p:cNvPr id="17" name="Straight Arrow Connector 16">
            <a:extLst>
              <a:ext uri="{FF2B5EF4-FFF2-40B4-BE49-F238E27FC236}">
                <a16:creationId xmlns:a16="http://schemas.microsoft.com/office/drawing/2014/main" id="{8B231B7A-CE5C-4647-8A93-5A35396B7B53}"/>
              </a:ext>
            </a:extLst>
          </p:cNvPr>
          <p:cNvCxnSpPr>
            <a:stCxn id="10" idx="2"/>
          </p:cNvCxnSpPr>
          <p:nvPr/>
        </p:nvCxnSpPr>
        <p:spPr bwMode="auto">
          <a:xfrm flipH="1">
            <a:off x="9436045" y="3394397"/>
            <a:ext cx="781434" cy="416915"/>
          </a:xfrm>
          <a:prstGeom prst="straightConnector1">
            <a:avLst/>
          </a:prstGeom>
          <a:noFill/>
          <a:ln w="28575" cap="flat" cmpd="sng" algn="ctr">
            <a:solidFill>
              <a:schemeClr val="tx1"/>
            </a:solidFill>
            <a:prstDash val="solid"/>
            <a:round/>
            <a:headEnd type="triangle"/>
            <a:tailEnd type="triangle"/>
          </a:ln>
          <a:effectLst/>
        </p:spPr>
      </p:cxnSp>
      <p:cxnSp>
        <p:nvCxnSpPr>
          <p:cNvPr id="18" name="Straight Arrow Connector 17">
            <a:extLst>
              <a:ext uri="{FF2B5EF4-FFF2-40B4-BE49-F238E27FC236}">
                <a16:creationId xmlns:a16="http://schemas.microsoft.com/office/drawing/2014/main" id="{A16DC195-BDE1-4AC5-8614-29960D67DB69}"/>
              </a:ext>
            </a:extLst>
          </p:cNvPr>
          <p:cNvCxnSpPr>
            <a:stCxn id="10" idx="2"/>
          </p:cNvCxnSpPr>
          <p:nvPr/>
        </p:nvCxnSpPr>
        <p:spPr bwMode="auto">
          <a:xfrm flipH="1">
            <a:off x="10001175" y="3394396"/>
            <a:ext cx="216304" cy="457200"/>
          </a:xfrm>
          <a:prstGeom prst="straightConnector1">
            <a:avLst/>
          </a:prstGeom>
          <a:noFill/>
          <a:ln w="28575" cap="flat" cmpd="sng" algn="ctr">
            <a:solidFill>
              <a:schemeClr val="tx1"/>
            </a:solidFill>
            <a:prstDash val="solid"/>
            <a:round/>
            <a:headEnd type="triangle"/>
            <a:tailEnd type="triangle"/>
          </a:ln>
          <a:effectLst/>
        </p:spPr>
      </p:cxnSp>
      <p:cxnSp>
        <p:nvCxnSpPr>
          <p:cNvPr id="19" name="Straight Arrow Connector 18">
            <a:extLst>
              <a:ext uri="{FF2B5EF4-FFF2-40B4-BE49-F238E27FC236}">
                <a16:creationId xmlns:a16="http://schemas.microsoft.com/office/drawing/2014/main" id="{BADF17E0-7259-4A44-B173-9E1266D8BD72}"/>
              </a:ext>
            </a:extLst>
          </p:cNvPr>
          <p:cNvCxnSpPr/>
          <p:nvPr/>
        </p:nvCxnSpPr>
        <p:spPr bwMode="auto">
          <a:xfrm>
            <a:off x="10215240" y="3394396"/>
            <a:ext cx="336531" cy="457200"/>
          </a:xfrm>
          <a:prstGeom prst="straightConnector1">
            <a:avLst/>
          </a:prstGeom>
          <a:noFill/>
          <a:ln w="28575" cap="flat" cmpd="sng" algn="ctr">
            <a:solidFill>
              <a:schemeClr val="tx1"/>
            </a:solidFill>
            <a:prstDash val="solid"/>
            <a:round/>
            <a:headEnd type="triangle"/>
            <a:tailEnd type="triangle"/>
          </a:ln>
          <a:effectLst/>
        </p:spPr>
      </p:cxnSp>
      <p:cxnSp>
        <p:nvCxnSpPr>
          <p:cNvPr id="20" name="Straight Arrow Connector 19">
            <a:extLst>
              <a:ext uri="{FF2B5EF4-FFF2-40B4-BE49-F238E27FC236}">
                <a16:creationId xmlns:a16="http://schemas.microsoft.com/office/drawing/2014/main" id="{B54CAA95-8607-41D0-8BA4-186A53B24657}"/>
              </a:ext>
            </a:extLst>
          </p:cNvPr>
          <p:cNvCxnSpPr/>
          <p:nvPr/>
        </p:nvCxnSpPr>
        <p:spPr bwMode="auto">
          <a:xfrm>
            <a:off x="10232801" y="3407169"/>
            <a:ext cx="853800" cy="417655"/>
          </a:xfrm>
          <a:prstGeom prst="straightConnector1">
            <a:avLst/>
          </a:prstGeom>
          <a:noFill/>
          <a:ln w="28575" cap="flat" cmpd="sng" algn="ctr">
            <a:solidFill>
              <a:schemeClr val="tx1"/>
            </a:solidFill>
            <a:prstDash val="solid"/>
            <a:round/>
            <a:headEnd type="triangle"/>
            <a:tailEnd type="triangle"/>
          </a:ln>
          <a:effectLst/>
        </p:spPr>
      </p:cxnSp>
      <p:pic>
        <p:nvPicPr>
          <p:cNvPr id="21" name="Picture 4" descr="Image result for pc  icon">
            <a:extLst>
              <a:ext uri="{FF2B5EF4-FFF2-40B4-BE49-F238E27FC236}">
                <a16:creationId xmlns:a16="http://schemas.microsoft.com/office/drawing/2014/main" id="{9A83DCFD-A237-4DD9-9AC1-78341D54B2C9}"/>
              </a:ext>
            </a:extLst>
          </p:cNvPr>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72545" y="2066405"/>
            <a:ext cx="481949" cy="48194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pc  icon">
            <a:extLst>
              <a:ext uri="{FF2B5EF4-FFF2-40B4-BE49-F238E27FC236}">
                <a16:creationId xmlns:a16="http://schemas.microsoft.com/office/drawing/2014/main" id="{1F2627EA-97A5-43F3-B32F-D87CBC46C1CC}"/>
              </a:ext>
            </a:extLst>
          </p:cNvPr>
          <p:cNvPicPr>
            <a:picLocks noChangeAspect="1" noChangeArrowheads="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96297" y="2073779"/>
            <a:ext cx="481949" cy="481949"/>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F3CF4409-3084-4B6E-99F1-A1D291A06C43}"/>
              </a:ext>
            </a:extLst>
          </p:cNvPr>
          <p:cNvCxnSpPr>
            <a:stCxn id="21" idx="2"/>
            <a:endCxn id="10" idx="0"/>
          </p:cNvCxnSpPr>
          <p:nvPr/>
        </p:nvCxnSpPr>
        <p:spPr bwMode="auto">
          <a:xfrm>
            <a:off x="9813520" y="2548354"/>
            <a:ext cx="403960" cy="312642"/>
          </a:xfrm>
          <a:prstGeom prst="straightConnector1">
            <a:avLst/>
          </a:prstGeom>
          <a:noFill/>
          <a:ln w="28575" cap="flat" cmpd="sng" algn="ctr">
            <a:solidFill>
              <a:schemeClr val="tx1"/>
            </a:solidFill>
            <a:prstDash val="solid"/>
            <a:round/>
            <a:headEnd type="triangle"/>
            <a:tailEnd type="triangle"/>
          </a:ln>
          <a:effectLst/>
        </p:spPr>
      </p:cxnSp>
      <p:cxnSp>
        <p:nvCxnSpPr>
          <p:cNvPr id="25" name="Straight Arrow Connector 24">
            <a:extLst>
              <a:ext uri="{FF2B5EF4-FFF2-40B4-BE49-F238E27FC236}">
                <a16:creationId xmlns:a16="http://schemas.microsoft.com/office/drawing/2014/main" id="{006CF75D-7EA1-4617-A76B-279EB148C3B3}"/>
              </a:ext>
            </a:extLst>
          </p:cNvPr>
          <p:cNvCxnSpPr>
            <a:stCxn id="23" idx="2"/>
            <a:endCxn id="10" idx="0"/>
          </p:cNvCxnSpPr>
          <p:nvPr/>
        </p:nvCxnSpPr>
        <p:spPr bwMode="auto">
          <a:xfrm flipH="1">
            <a:off x="10217480" y="2555728"/>
            <a:ext cx="419792" cy="305268"/>
          </a:xfrm>
          <a:prstGeom prst="straightConnector1">
            <a:avLst/>
          </a:prstGeom>
          <a:noFill/>
          <a:ln w="28575" cap="flat" cmpd="sng" algn="ctr">
            <a:solidFill>
              <a:schemeClr val="tx1"/>
            </a:solidFill>
            <a:prstDash val="solid"/>
            <a:round/>
            <a:headEnd type="triangle"/>
            <a:tailEnd type="triangle"/>
          </a:ln>
          <a:effectLst/>
        </p:spPr>
      </p:cxnSp>
      <p:sp>
        <p:nvSpPr>
          <p:cNvPr id="2" name="Footer Placeholder 1">
            <a:extLst>
              <a:ext uri="{FF2B5EF4-FFF2-40B4-BE49-F238E27FC236}">
                <a16:creationId xmlns:a16="http://schemas.microsoft.com/office/drawing/2014/main" id="{86594848-E7A5-4EED-9D86-F9A17FB488E2}"/>
              </a:ext>
            </a:extLst>
          </p:cNvPr>
          <p:cNvSpPr>
            <a:spLocks noGrp="1"/>
          </p:cNvSpPr>
          <p:nvPr>
            <p:ph type="ftr" sz="quarter" idx="3"/>
          </p:nvPr>
        </p:nvSpPr>
        <p:spPr/>
        <p:txBody>
          <a:bodyPr/>
          <a:lstStyle/>
          <a:p>
            <a:r>
              <a:rPr lang="en-US"/>
              <a:t>Copyright © 2025, Oracle and/or its affiliates.</a:t>
            </a:r>
            <a:endParaRPr lang="en-US" dirty="0"/>
          </a:p>
        </p:txBody>
      </p:sp>
      <p:sp>
        <p:nvSpPr>
          <p:cNvPr id="28" name="TextBox 27">
            <a:extLst>
              <a:ext uri="{FF2B5EF4-FFF2-40B4-BE49-F238E27FC236}">
                <a16:creationId xmlns:a16="http://schemas.microsoft.com/office/drawing/2014/main" id="{6F538FC6-5B89-4AEC-B424-3013DF53A76E}"/>
              </a:ext>
            </a:extLst>
          </p:cNvPr>
          <p:cNvSpPr txBox="1"/>
          <p:nvPr/>
        </p:nvSpPr>
        <p:spPr>
          <a:xfrm>
            <a:off x="572785" y="1358552"/>
            <a:ext cx="6904340" cy="646331"/>
          </a:xfrm>
          <a:prstGeom prst="rect">
            <a:avLst/>
          </a:prstGeom>
          <a:noFill/>
        </p:spPr>
        <p:txBody>
          <a:bodyPr wrap="square">
            <a:spAutoFit/>
          </a:bodyPr>
          <a:lstStyle/>
          <a:p>
            <a:pPr marL="377190" lvl="1" indent="-285750">
              <a:buClr>
                <a:schemeClr val="tx1"/>
              </a:buClr>
              <a:buFont typeface="Arial" panose="020B0604020202020204" pitchFamily="34" charset="0"/>
              <a:buChar char="•"/>
            </a:pPr>
            <a:r>
              <a:rPr lang="en-US" b="1" dirty="0"/>
              <a:t>Listener</a:t>
            </a:r>
            <a:r>
              <a:rPr lang="ar-OM" b="1" dirty="0"/>
              <a:t> </a:t>
            </a:r>
            <a:r>
              <a:rPr lang="en-US" sz="1600" dirty="0">
                <a:latin typeface="+mn-lt"/>
                <a:cs typeface="Arial" charset="0"/>
              </a:rPr>
              <a:t>: </a:t>
            </a:r>
            <a:r>
              <a:rPr lang="en-US" dirty="0"/>
              <a:t>Checks for incoming traffic on the load balancer's IP address, listener should configure for type of traffic.</a:t>
            </a:r>
          </a:p>
        </p:txBody>
      </p:sp>
      <p:pic>
        <p:nvPicPr>
          <p:cNvPr id="29" name="Picture 28">
            <a:extLst>
              <a:ext uri="{FF2B5EF4-FFF2-40B4-BE49-F238E27FC236}">
                <a16:creationId xmlns:a16="http://schemas.microsoft.com/office/drawing/2014/main" id="{7A9EFECD-A2D4-43F5-9B47-A1FDC10C5FAB}"/>
              </a:ext>
            </a:extLst>
          </p:cNvPr>
          <p:cNvPicPr>
            <a:picLocks noChangeAspect="1"/>
          </p:cNvPicPr>
          <p:nvPr/>
        </p:nvPicPr>
        <p:blipFill>
          <a:blip r:embed="rId9"/>
          <a:stretch>
            <a:fillRect/>
          </a:stretch>
        </p:blipFill>
        <p:spPr>
          <a:xfrm>
            <a:off x="1003465" y="2053578"/>
            <a:ext cx="4874124" cy="477777"/>
          </a:xfrm>
          <a:prstGeom prst="rect">
            <a:avLst/>
          </a:prstGeom>
        </p:spPr>
      </p:pic>
      <p:sp>
        <p:nvSpPr>
          <p:cNvPr id="30" name="TextBox 29">
            <a:extLst>
              <a:ext uri="{FF2B5EF4-FFF2-40B4-BE49-F238E27FC236}">
                <a16:creationId xmlns:a16="http://schemas.microsoft.com/office/drawing/2014/main" id="{9F3B95A2-E8A4-4065-9C6B-AEF18751C317}"/>
              </a:ext>
            </a:extLst>
          </p:cNvPr>
          <p:cNvSpPr txBox="1"/>
          <p:nvPr/>
        </p:nvSpPr>
        <p:spPr>
          <a:xfrm>
            <a:off x="600039" y="2641453"/>
            <a:ext cx="6276974" cy="646331"/>
          </a:xfrm>
          <a:prstGeom prst="rect">
            <a:avLst/>
          </a:prstGeom>
          <a:noFill/>
        </p:spPr>
        <p:txBody>
          <a:bodyPr wrap="square">
            <a:spAutoFit/>
          </a:bodyPr>
          <a:lstStyle/>
          <a:p>
            <a:pPr marL="377190" lvl="1" indent="-285750">
              <a:buClr>
                <a:schemeClr val="tx1"/>
              </a:buClr>
              <a:buFont typeface="Arial" panose="020B0604020202020204" pitchFamily="34" charset="0"/>
              <a:buChar char="•"/>
            </a:pPr>
            <a:r>
              <a:rPr lang="en-US" b="1" dirty="0"/>
              <a:t>Load Balancing Policy: </a:t>
            </a:r>
            <a:r>
              <a:rPr lang="en-US" dirty="0"/>
              <a:t>Distribution algorithm of incoming traffic.</a:t>
            </a:r>
          </a:p>
        </p:txBody>
      </p:sp>
      <p:pic>
        <p:nvPicPr>
          <p:cNvPr id="31" name="Picture 30">
            <a:extLst>
              <a:ext uri="{FF2B5EF4-FFF2-40B4-BE49-F238E27FC236}">
                <a16:creationId xmlns:a16="http://schemas.microsoft.com/office/drawing/2014/main" id="{FD329FED-54B5-4C01-9773-D6474A88C0DD}"/>
              </a:ext>
            </a:extLst>
          </p:cNvPr>
          <p:cNvPicPr>
            <a:picLocks noChangeAspect="1"/>
          </p:cNvPicPr>
          <p:nvPr/>
        </p:nvPicPr>
        <p:blipFill>
          <a:blip r:embed="rId10"/>
          <a:stretch>
            <a:fillRect/>
          </a:stretch>
        </p:blipFill>
        <p:spPr>
          <a:xfrm>
            <a:off x="914745" y="3321062"/>
            <a:ext cx="5563723" cy="330012"/>
          </a:xfrm>
          <a:prstGeom prst="rect">
            <a:avLst/>
          </a:prstGeom>
        </p:spPr>
      </p:pic>
      <p:sp>
        <p:nvSpPr>
          <p:cNvPr id="33" name="TextBox 32">
            <a:extLst>
              <a:ext uri="{FF2B5EF4-FFF2-40B4-BE49-F238E27FC236}">
                <a16:creationId xmlns:a16="http://schemas.microsoft.com/office/drawing/2014/main" id="{9458AAE0-9907-4690-A025-D486A66A3204}"/>
              </a:ext>
            </a:extLst>
          </p:cNvPr>
          <p:cNvSpPr txBox="1"/>
          <p:nvPr/>
        </p:nvSpPr>
        <p:spPr>
          <a:xfrm>
            <a:off x="578053" y="3951859"/>
            <a:ext cx="6276974" cy="646331"/>
          </a:xfrm>
          <a:prstGeom prst="rect">
            <a:avLst/>
          </a:prstGeom>
          <a:noFill/>
        </p:spPr>
        <p:txBody>
          <a:bodyPr wrap="square">
            <a:spAutoFit/>
          </a:bodyPr>
          <a:lstStyle/>
          <a:p>
            <a:pPr marL="377190" lvl="1" indent="-285750">
              <a:buClr>
                <a:schemeClr val="tx1"/>
              </a:buClr>
              <a:buFont typeface="Arial" panose="020B0604020202020204" pitchFamily="34" charset="0"/>
              <a:buChar char="•"/>
            </a:pPr>
            <a:r>
              <a:rPr lang="en-US" b="1" dirty="0">
                <a:latin typeface="+mn-lt"/>
                <a:cs typeface="Arial" charset="0"/>
              </a:rPr>
              <a:t>Health Check</a:t>
            </a:r>
            <a:r>
              <a:rPr lang="en-US" dirty="0">
                <a:latin typeface="+mn-lt"/>
                <a:cs typeface="Arial" charset="0"/>
              </a:rPr>
              <a:t>: What backends are currently healthy and available to accept requests? </a:t>
            </a:r>
          </a:p>
        </p:txBody>
      </p:sp>
      <p:sp>
        <p:nvSpPr>
          <p:cNvPr id="35" name="TextBox 34">
            <a:extLst>
              <a:ext uri="{FF2B5EF4-FFF2-40B4-BE49-F238E27FC236}">
                <a16:creationId xmlns:a16="http://schemas.microsoft.com/office/drawing/2014/main" id="{2B248AF0-C990-4058-9E68-C333CAC99CAB}"/>
              </a:ext>
            </a:extLst>
          </p:cNvPr>
          <p:cNvSpPr txBox="1"/>
          <p:nvPr/>
        </p:nvSpPr>
        <p:spPr>
          <a:xfrm>
            <a:off x="600038" y="4741609"/>
            <a:ext cx="8071881" cy="646331"/>
          </a:xfrm>
          <a:prstGeom prst="rect">
            <a:avLst/>
          </a:prstGeom>
          <a:noFill/>
        </p:spPr>
        <p:txBody>
          <a:bodyPr wrap="square">
            <a:spAutoFit/>
          </a:bodyPr>
          <a:lstStyle/>
          <a:p>
            <a:pPr marL="377190" lvl="1" indent="-285750">
              <a:buClr>
                <a:schemeClr val="tx1"/>
              </a:buClr>
              <a:buFont typeface="Arial" panose="020B0604020202020204" pitchFamily="34" charset="0"/>
              <a:buChar char="•"/>
            </a:pPr>
            <a:r>
              <a:rPr lang="en-US" b="1" dirty="0"/>
              <a:t>Backend set  </a:t>
            </a:r>
            <a:r>
              <a:rPr lang="en-US" dirty="0"/>
              <a:t>is a logical entity defined by a load balancing policy, a health check policy, and a list of backend servers. </a:t>
            </a:r>
          </a:p>
        </p:txBody>
      </p:sp>
      <p:sp>
        <p:nvSpPr>
          <p:cNvPr id="36" name="Rectangle 35">
            <a:extLst>
              <a:ext uri="{FF2B5EF4-FFF2-40B4-BE49-F238E27FC236}">
                <a16:creationId xmlns:a16="http://schemas.microsoft.com/office/drawing/2014/main" id="{DC3428EA-C732-4356-8431-D79EAFBCA2A8}"/>
              </a:ext>
            </a:extLst>
          </p:cNvPr>
          <p:cNvSpPr/>
          <p:nvPr/>
        </p:nvSpPr>
        <p:spPr>
          <a:xfrm>
            <a:off x="8896350" y="3602854"/>
            <a:ext cx="2743200" cy="91913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B15DF801-E2D8-4BAF-954D-179F756CC889}"/>
              </a:ext>
            </a:extLst>
          </p:cNvPr>
          <p:cNvSpPr/>
          <p:nvPr/>
        </p:nvSpPr>
        <p:spPr>
          <a:xfrm>
            <a:off x="10820596" y="3693858"/>
            <a:ext cx="613901" cy="6949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91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36"/>
                                        </p:tgtEl>
                                      </p:cBhvr>
                                    </p:animEffect>
                                    <p:set>
                                      <p:cBhvr>
                                        <p:cTn id="36" dur="1" fill="hold">
                                          <p:stCondLst>
                                            <p:cond delay="499"/>
                                          </p:stCondLst>
                                        </p:cTn>
                                        <p:tgtEl>
                                          <p:spTgt spid="3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8" grpId="0"/>
      <p:bldP spid="30" grpId="0"/>
      <p:bldP spid="33" grpId="0"/>
      <p:bldP spid="35" grpId="0"/>
      <p:bldP spid="36" grpId="0" animBg="1"/>
      <p:bldP spid="36" grpId="1" animBg="1"/>
      <p:bldP spid="3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4" y="485775"/>
            <a:ext cx="3565002"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Health Check</a:t>
            </a:r>
          </a:p>
        </p:txBody>
      </p:sp>
      <p:sp>
        <p:nvSpPr>
          <p:cNvPr id="5" name="Rectangle 4">
            <a:extLst>
              <a:ext uri="{FF2B5EF4-FFF2-40B4-BE49-F238E27FC236}">
                <a16:creationId xmlns:a16="http://schemas.microsoft.com/office/drawing/2014/main" id="{53A50495-80ED-49E5-98C7-E16CF3BD4AFF}"/>
              </a:ext>
            </a:extLst>
          </p:cNvPr>
          <p:cNvSpPr/>
          <p:nvPr/>
        </p:nvSpPr>
        <p:spPr>
          <a:xfrm>
            <a:off x="623726" y="1299654"/>
            <a:ext cx="10705873" cy="369332"/>
          </a:xfrm>
          <a:prstGeom prst="rect">
            <a:avLst/>
          </a:prstGeom>
        </p:spPr>
        <p:txBody>
          <a:bodyPr wrap="square">
            <a:spAutoFit/>
          </a:bodyPr>
          <a:lstStyle/>
          <a:p>
            <a:pPr marL="285750" indent="-285750">
              <a:spcBef>
                <a:spcPts val="600"/>
              </a:spcBef>
              <a:spcAft>
                <a:spcPts val="0"/>
              </a:spcAft>
              <a:buFont typeface="Arial" panose="020B0604020202020204" pitchFamily="34" charset="0"/>
              <a:buChar char="•"/>
            </a:pPr>
            <a:r>
              <a:rPr lang="en-US" dirty="0">
                <a:latin typeface="+mn-lt"/>
              </a:rPr>
              <a:t>Health check is a </a:t>
            </a:r>
            <a:r>
              <a:rPr lang="en-US" u="sng" dirty="0">
                <a:latin typeface="+mn-lt"/>
              </a:rPr>
              <a:t>test to confirm the availability of backend servers</a:t>
            </a:r>
            <a:r>
              <a:rPr lang="en-US" dirty="0">
                <a:latin typeface="+mn-lt"/>
              </a:rPr>
              <a:t>. </a:t>
            </a:r>
          </a:p>
        </p:txBody>
      </p:sp>
      <p:sp>
        <p:nvSpPr>
          <p:cNvPr id="7" name="Rectangle 6">
            <a:extLst>
              <a:ext uri="{FF2B5EF4-FFF2-40B4-BE49-F238E27FC236}">
                <a16:creationId xmlns:a16="http://schemas.microsoft.com/office/drawing/2014/main" id="{9D4C2207-2149-43A1-A83F-AD2AD85B4A35}"/>
              </a:ext>
            </a:extLst>
          </p:cNvPr>
          <p:cNvSpPr/>
          <p:nvPr/>
        </p:nvSpPr>
        <p:spPr>
          <a:xfrm>
            <a:off x="633252" y="1725631"/>
            <a:ext cx="9815674" cy="800219"/>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dirty="0">
                <a:latin typeface="+mn-lt"/>
              </a:rPr>
              <a:t>Health API provides a 5-state health status (</a:t>
            </a:r>
            <a:r>
              <a:rPr lang="en-US" b="1" dirty="0">
                <a:latin typeface="+mn-lt"/>
              </a:rPr>
              <a:t>ok</a:t>
            </a:r>
            <a:r>
              <a:rPr lang="en-US" dirty="0">
                <a:latin typeface="+mn-lt"/>
              </a:rPr>
              <a:t>, </a:t>
            </a:r>
            <a:r>
              <a:rPr lang="en-US" b="1" dirty="0">
                <a:latin typeface="+mn-lt"/>
              </a:rPr>
              <a:t>pending</a:t>
            </a:r>
            <a:r>
              <a:rPr lang="en-US" dirty="0">
                <a:latin typeface="+mn-lt"/>
              </a:rPr>
              <a:t>, </a:t>
            </a:r>
            <a:r>
              <a:rPr lang="en-US" b="1" dirty="0">
                <a:latin typeface="+mn-lt"/>
              </a:rPr>
              <a:t>incomplete</a:t>
            </a:r>
            <a:r>
              <a:rPr lang="en-US" dirty="0">
                <a:latin typeface="+mn-lt"/>
              </a:rPr>
              <a:t>, </a:t>
            </a:r>
            <a:r>
              <a:rPr lang="en-US" b="1" dirty="0">
                <a:latin typeface="+mn-lt"/>
              </a:rPr>
              <a:t>warning</a:t>
            </a:r>
            <a:r>
              <a:rPr lang="en-US" dirty="0">
                <a:latin typeface="+mn-lt"/>
              </a:rPr>
              <a:t>, </a:t>
            </a:r>
            <a:r>
              <a:rPr lang="en-US" b="1" dirty="0">
                <a:latin typeface="+mn-lt"/>
              </a:rPr>
              <a:t>critical</a:t>
            </a:r>
            <a:r>
              <a:rPr lang="en-US" dirty="0">
                <a:latin typeface="+mn-lt"/>
              </a:rPr>
              <a:t>)</a:t>
            </a:r>
          </a:p>
          <a:p>
            <a:pPr marL="285750" indent="-285750">
              <a:spcBef>
                <a:spcPts val="600"/>
              </a:spcBef>
              <a:spcAft>
                <a:spcPts val="600"/>
              </a:spcAft>
              <a:buFont typeface="Arial" panose="020B0604020202020204" pitchFamily="34" charset="0"/>
              <a:buChar char="•"/>
            </a:pPr>
            <a:r>
              <a:rPr lang="en-US" dirty="0">
                <a:latin typeface="+mn-lt"/>
              </a:rPr>
              <a:t>Health status is updated </a:t>
            </a:r>
            <a:r>
              <a:rPr lang="en-US" b="1" dirty="0">
                <a:latin typeface="+mn-lt"/>
              </a:rPr>
              <a:t>every three minutes</a:t>
            </a:r>
          </a:p>
        </p:txBody>
      </p:sp>
      <p:sp>
        <p:nvSpPr>
          <p:cNvPr id="8" name="Rounded Rectangle 6">
            <a:extLst>
              <a:ext uri="{FF2B5EF4-FFF2-40B4-BE49-F238E27FC236}">
                <a16:creationId xmlns:a16="http://schemas.microsoft.com/office/drawing/2014/main" id="{D10CD910-DD49-478B-9180-C40FD3481322}"/>
              </a:ext>
            </a:extLst>
          </p:cNvPr>
          <p:cNvSpPr/>
          <p:nvPr/>
        </p:nvSpPr>
        <p:spPr bwMode="auto">
          <a:xfrm>
            <a:off x="4624972" y="4979589"/>
            <a:ext cx="1066800" cy="526190"/>
          </a:xfrm>
          <a:prstGeom prst="roundRect">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228600" eaLnBrk="1" hangingPunct="1">
              <a:spcBef>
                <a:spcPct val="20000"/>
              </a:spcBef>
              <a:buClr>
                <a:srgbClr val="FF0000"/>
              </a:buClr>
            </a:pPr>
            <a:r>
              <a:rPr lang="en-US" sz="1600" dirty="0">
                <a:latin typeface="Arial" pitchFamily="34" charset="0"/>
              </a:rPr>
              <a:t>Listener</a:t>
            </a:r>
          </a:p>
        </p:txBody>
      </p:sp>
      <p:sp>
        <p:nvSpPr>
          <p:cNvPr id="9" name="Rounded Rectangle 8">
            <a:extLst>
              <a:ext uri="{FF2B5EF4-FFF2-40B4-BE49-F238E27FC236}">
                <a16:creationId xmlns:a16="http://schemas.microsoft.com/office/drawing/2014/main" id="{4E1D65FE-B815-410C-9C8D-B88F16840D39}"/>
              </a:ext>
            </a:extLst>
          </p:cNvPr>
          <p:cNvSpPr/>
          <p:nvPr/>
        </p:nvSpPr>
        <p:spPr bwMode="auto">
          <a:xfrm>
            <a:off x="6453772" y="4502747"/>
            <a:ext cx="1600200" cy="427495"/>
          </a:xfrm>
          <a:prstGeom prst="roundRect">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r>
              <a:rPr lang="en-US" sz="1600" dirty="0">
                <a:latin typeface="Arial" pitchFamily="34" charset="0"/>
              </a:rPr>
              <a:t>Server 1</a:t>
            </a:r>
          </a:p>
        </p:txBody>
      </p:sp>
      <p:sp>
        <p:nvSpPr>
          <p:cNvPr id="10" name="Rounded Rectangle 10">
            <a:extLst>
              <a:ext uri="{FF2B5EF4-FFF2-40B4-BE49-F238E27FC236}">
                <a16:creationId xmlns:a16="http://schemas.microsoft.com/office/drawing/2014/main" id="{D2B32129-6D8D-487F-9886-5B288EF1BB6D}"/>
              </a:ext>
            </a:extLst>
          </p:cNvPr>
          <p:cNvSpPr/>
          <p:nvPr/>
        </p:nvSpPr>
        <p:spPr bwMode="auto">
          <a:xfrm>
            <a:off x="6472237" y="5028938"/>
            <a:ext cx="1600200" cy="427495"/>
          </a:xfrm>
          <a:prstGeom prst="roundRect">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r>
              <a:rPr lang="en-US" sz="1600" dirty="0">
                <a:latin typeface="Arial" pitchFamily="34" charset="0"/>
              </a:rPr>
              <a:t>Server 2</a:t>
            </a:r>
          </a:p>
        </p:txBody>
      </p:sp>
      <p:sp>
        <p:nvSpPr>
          <p:cNvPr id="12" name="Rounded Rectangle 11">
            <a:extLst>
              <a:ext uri="{FF2B5EF4-FFF2-40B4-BE49-F238E27FC236}">
                <a16:creationId xmlns:a16="http://schemas.microsoft.com/office/drawing/2014/main" id="{9C010C04-8AF7-483B-95A9-2555AE11900E}"/>
              </a:ext>
            </a:extLst>
          </p:cNvPr>
          <p:cNvSpPr/>
          <p:nvPr/>
        </p:nvSpPr>
        <p:spPr bwMode="auto">
          <a:xfrm>
            <a:off x="6465051" y="5584230"/>
            <a:ext cx="1600200" cy="427495"/>
          </a:xfrm>
          <a:prstGeom prst="roundRect">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r>
              <a:rPr lang="en-US" sz="1600" dirty="0">
                <a:latin typeface="Arial" pitchFamily="34" charset="0"/>
              </a:rPr>
              <a:t>Server 3</a:t>
            </a:r>
          </a:p>
        </p:txBody>
      </p:sp>
      <p:cxnSp>
        <p:nvCxnSpPr>
          <p:cNvPr id="14" name="Straight Arrow Connector 13">
            <a:extLst>
              <a:ext uri="{FF2B5EF4-FFF2-40B4-BE49-F238E27FC236}">
                <a16:creationId xmlns:a16="http://schemas.microsoft.com/office/drawing/2014/main" id="{B671758D-C994-46D8-A28C-89591E0CBDCF}"/>
              </a:ext>
            </a:extLst>
          </p:cNvPr>
          <p:cNvCxnSpPr>
            <a:stCxn id="8" idx="3"/>
            <a:endCxn id="9" idx="1"/>
          </p:cNvCxnSpPr>
          <p:nvPr/>
        </p:nvCxnSpPr>
        <p:spPr bwMode="auto">
          <a:xfrm flipV="1">
            <a:off x="5691772" y="4716494"/>
            <a:ext cx="762000" cy="526190"/>
          </a:xfrm>
          <a:prstGeom prst="straightConnector1">
            <a:avLst/>
          </a:prstGeom>
          <a:noFill/>
          <a:ln w="28575" cap="flat" cmpd="sng" algn="ctr">
            <a:solidFill>
              <a:schemeClr val="tx1"/>
            </a:solidFill>
            <a:prstDash val="solid"/>
            <a:round/>
            <a:headEnd type="triangle"/>
            <a:tailEnd type="triangle"/>
          </a:ln>
          <a:effectLst/>
        </p:spPr>
      </p:cxnSp>
      <p:cxnSp>
        <p:nvCxnSpPr>
          <p:cNvPr id="15" name="Straight Arrow Connector 14">
            <a:extLst>
              <a:ext uri="{FF2B5EF4-FFF2-40B4-BE49-F238E27FC236}">
                <a16:creationId xmlns:a16="http://schemas.microsoft.com/office/drawing/2014/main" id="{833F8E21-0707-4DFB-ADD6-7A7CE6FB4E2C}"/>
              </a:ext>
            </a:extLst>
          </p:cNvPr>
          <p:cNvCxnSpPr>
            <a:stCxn id="8" idx="3"/>
            <a:endCxn id="12" idx="1"/>
          </p:cNvCxnSpPr>
          <p:nvPr/>
        </p:nvCxnSpPr>
        <p:spPr bwMode="auto">
          <a:xfrm>
            <a:off x="5691773" y="5242685"/>
            <a:ext cx="773279" cy="555293"/>
          </a:xfrm>
          <a:prstGeom prst="straightConnector1">
            <a:avLst/>
          </a:prstGeom>
          <a:noFill/>
          <a:ln w="28575" cap="flat" cmpd="sng" algn="ctr">
            <a:solidFill>
              <a:schemeClr val="tx1"/>
            </a:solidFill>
            <a:prstDash val="solid"/>
            <a:round/>
            <a:headEnd type="triangle"/>
            <a:tailEnd type="triangle"/>
          </a:ln>
          <a:effectLst/>
        </p:spPr>
      </p:cxnSp>
      <p:cxnSp>
        <p:nvCxnSpPr>
          <p:cNvPr id="16" name="Straight Arrow Connector 15">
            <a:extLst>
              <a:ext uri="{FF2B5EF4-FFF2-40B4-BE49-F238E27FC236}">
                <a16:creationId xmlns:a16="http://schemas.microsoft.com/office/drawing/2014/main" id="{72082267-D854-43D0-92D2-720F3050E9A2}"/>
              </a:ext>
            </a:extLst>
          </p:cNvPr>
          <p:cNvCxnSpPr>
            <a:stCxn id="8" idx="3"/>
            <a:endCxn id="10" idx="1"/>
          </p:cNvCxnSpPr>
          <p:nvPr/>
        </p:nvCxnSpPr>
        <p:spPr bwMode="auto">
          <a:xfrm>
            <a:off x="5691773" y="5242685"/>
            <a:ext cx="780465" cy="1"/>
          </a:xfrm>
          <a:prstGeom prst="straightConnector1">
            <a:avLst/>
          </a:prstGeom>
          <a:noFill/>
          <a:ln w="28575" cap="flat" cmpd="sng" algn="ctr">
            <a:solidFill>
              <a:schemeClr val="tx1"/>
            </a:solidFill>
            <a:prstDash val="solid"/>
            <a:round/>
            <a:headEnd type="triangle"/>
            <a:tailEnd type="triangle"/>
          </a:ln>
          <a:effectLst/>
        </p:spPr>
      </p:cxnSp>
      <p:cxnSp>
        <p:nvCxnSpPr>
          <p:cNvPr id="17" name="Straight Arrow Connector 16">
            <a:extLst>
              <a:ext uri="{FF2B5EF4-FFF2-40B4-BE49-F238E27FC236}">
                <a16:creationId xmlns:a16="http://schemas.microsoft.com/office/drawing/2014/main" id="{895C8873-22DE-4204-8729-AFD5FF517CB5}"/>
              </a:ext>
            </a:extLst>
          </p:cNvPr>
          <p:cNvCxnSpPr>
            <a:endCxn id="8" idx="1"/>
          </p:cNvCxnSpPr>
          <p:nvPr/>
        </p:nvCxnSpPr>
        <p:spPr bwMode="auto">
          <a:xfrm>
            <a:off x="3786772" y="5242684"/>
            <a:ext cx="838200" cy="0"/>
          </a:xfrm>
          <a:prstGeom prst="straightConnector1">
            <a:avLst/>
          </a:prstGeom>
          <a:noFill/>
          <a:ln w="28575" cap="flat" cmpd="sng" algn="ctr">
            <a:solidFill>
              <a:schemeClr val="tx1"/>
            </a:solidFill>
            <a:prstDash val="solid"/>
            <a:round/>
            <a:headEnd type="triangle"/>
            <a:tailEnd type="triangle"/>
          </a:ln>
          <a:effectLst/>
        </p:spPr>
      </p:cxnSp>
      <p:sp>
        <p:nvSpPr>
          <p:cNvPr id="18" name="TextBox 17">
            <a:extLst>
              <a:ext uri="{FF2B5EF4-FFF2-40B4-BE49-F238E27FC236}">
                <a16:creationId xmlns:a16="http://schemas.microsoft.com/office/drawing/2014/main" id="{DB8ECB63-DB8E-40C1-BAE7-E6DBFB3BDD20}"/>
              </a:ext>
            </a:extLst>
          </p:cNvPr>
          <p:cNvSpPr txBox="1"/>
          <p:nvPr/>
        </p:nvSpPr>
        <p:spPr>
          <a:xfrm>
            <a:off x="2438400" y="4930242"/>
            <a:ext cx="1447800" cy="584775"/>
          </a:xfrm>
          <a:prstGeom prst="rect">
            <a:avLst/>
          </a:prstGeom>
          <a:noFill/>
        </p:spPr>
        <p:txBody>
          <a:bodyPr wrap="square" rtlCol="0" anchor="ctr">
            <a:spAutoFit/>
          </a:bodyPr>
          <a:lstStyle/>
          <a:p>
            <a:pPr algn="ctr"/>
            <a:r>
              <a:rPr lang="en-US" sz="1600" dirty="0"/>
              <a:t>Load Balancer IP</a:t>
            </a:r>
          </a:p>
        </p:txBody>
      </p:sp>
      <p:sp>
        <p:nvSpPr>
          <p:cNvPr id="19" name="TextBox 18">
            <a:extLst>
              <a:ext uri="{FF2B5EF4-FFF2-40B4-BE49-F238E27FC236}">
                <a16:creationId xmlns:a16="http://schemas.microsoft.com/office/drawing/2014/main" id="{7CA0418F-15D5-4445-ACB7-71ADBD20C860}"/>
              </a:ext>
            </a:extLst>
          </p:cNvPr>
          <p:cNvSpPr txBox="1"/>
          <p:nvPr/>
        </p:nvSpPr>
        <p:spPr>
          <a:xfrm rot="5400000">
            <a:off x="7565281" y="5075009"/>
            <a:ext cx="1605446" cy="369332"/>
          </a:xfrm>
          <a:prstGeom prst="rect">
            <a:avLst/>
          </a:prstGeom>
          <a:noFill/>
        </p:spPr>
        <p:txBody>
          <a:bodyPr wrap="square" rtlCol="0" anchor="ctr">
            <a:spAutoFit/>
          </a:bodyPr>
          <a:lstStyle/>
          <a:p>
            <a:pPr algn="ctr"/>
            <a:r>
              <a:rPr lang="en-US" dirty="0"/>
              <a:t>Backend set</a:t>
            </a:r>
          </a:p>
        </p:txBody>
      </p:sp>
      <p:sp>
        <p:nvSpPr>
          <p:cNvPr id="20" name="Rounded Rectangle 24">
            <a:extLst>
              <a:ext uri="{FF2B5EF4-FFF2-40B4-BE49-F238E27FC236}">
                <a16:creationId xmlns:a16="http://schemas.microsoft.com/office/drawing/2014/main" id="{34CE5649-50F5-488A-AF1B-0887FBBCEEC6}"/>
              </a:ext>
            </a:extLst>
          </p:cNvPr>
          <p:cNvSpPr/>
          <p:nvPr/>
        </p:nvSpPr>
        <p:spPr bwMode="auto">
          <a:xfrm>
            <a:off x="4613096" y="5691919"/>
            <a:ext cx="1066800" cy="526190"/>
          </a:xfrm>
          <a:prstGeom prst="roundRect">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228600" eaLnBrk="1" hangingPunct="1">
              <a:spcBef>
                <a:spcPct val="20000"/>
              </a:spcBef>
              <a:buClr>
                <a:srgbClr val="FF0000"/>
              </a:buClr>
            </a:pPr>
            <a:r>
              <a:rPr lang="en-US" sz="1600" dirty="0">
                <a:latin typeface="Arial" pitchFamily="34" charset="0"/>
              </a:rPr>
              <a:t>Listener</a:t>
            </a:r>
          </a:p>
        </p:txBody>
      </p:sp>
      <p:sp>
        <p:nvSpPr>
          <p:cNvPr id="2" name="Footer Placeholder 1">
            <a:extLst>
              <a:ext uri="{FF2B5EF4-FFF2-40B4-BE49-F238E27FC236}">
                <a16:creationId xmlns:a16="http://schemas.microsoft.com/office/drawing/2014/main" id="{7ECE8707-884B-4D4E-90FD-2CACF6C8E6B3}"/>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89AB1758-DBB6-4DCD-B5BB-719ED481FF1F}"/>
              </a:ext>
            </a:extLst>
          </p:cNvPr>
          <p:cNvSpPr>
            <a:spLocks noGrp="1"/>
          </p:cNvSpPr>
          <p:nvPr>
            <p:ph type="sldNum" sz="quarter" idx="4"/>
          </p:nvPr>
        </p:nvSpPr>
        <p:spPr/>
        <p:txBody>
          <a:bodyPr/>
          <a:lstStyle/>
          <a:p>
            <a:fld id="{345D60D9-5372-5F40-9443-0F9AE5BDC3C8}" type="slidenum">
              <a:rPr lang="en-US" smtClean="0"/>
              <a:pPr/>
              <a:t>33</a:t>
            </a:fld>
            <a:endParaRPr lang="en-US" dirty="0"/>
          </a:p>
        </p:txBody>
      </p:sp>
      <p:sp>
        <p:nvSpPr>
          <p:cNvPr id="21" name="TextBox 20">
            <a:extLst>
              <a:ext uri="{FF2B5EF4-FFF2-40B4-BE49-F238E27FC236}">
                <a16:creationId xmlns:a16="http://schemas.microsoft.com/office/drawing/2014/main" id="{D9793623-1775-46D5-B7AF-B43801687C2F}"/>
              </a:ext>
            </a:extLst>
          </p:cNvPr>
          <p:cNvSpPr txBox="1"/>
          <p:nvPr/>
        </p:nvSpPr>
        <p:spPr>
          <a:xfrm>
            <a:off x="633252" y="3539381"/>
            <a:ext cx="11349198" cy="646331"/>
          </a:xfrm>
          <a:prstGeom prst="rect">
            <a:avLst/>
          </a:prstGeom>
          <a:noFill/>
        </p:spPr>
        <p:txBody>
          <a:bodyPr wrap="square">
            <a:spAutoFit/>
          </a:bodyPr>
          <a:lstStyle/>
          <a:p>
            <a:pPr marL="285750" indent="-285750">
              <a:spcBef>
                <a:spcPts val="600"/>
              </a:spcBef>
              <a:spcAft>
                <a:spcPts val="0"/>
              </a:spcAft>
              <a:buFont typeface="Arial" panose="020B0604020202020204" pitchFamily="34" charset="0"/>
              <a:buChar char="•"/>
            </a:pPr>
            <a:r>
              <a:rPr lang="en-US" dirty="0">
                <a:latin typeface="+mn-lt"/>
              </a:rPr>
              <a:t>A Load </a:t>
            </a:r>
            <a:r>
              <a:rPr lang="en-US" dirty="0"/>
              <a:t>B</a:t>
            </a:r>
            <a:r>
              <a:rPr lang="en-US" dirty="0">
                <a:latin typeface="+mn-lt"/>
              </a:rPr>
              <a:t>alancer IP can have </a:t>
            </a:r>
            <a:r>
              <a:rPr lang="en-US" b="1" dirty="0">
                <a:latin typeface="+mn-lt"/>
              </a:rPr>
              <a:t>up to 16 listeners </a:t>
            </a:r>
            <a:r>
              <a:rPr lang="en-US" dirty="0">
                <a:latin typeface="+mn-lt"/>
              </a:rPr>
              <a:t>(port numbers). Each listener has a backend set that can have 1 to N backend servers</a:t>
            </a:r>
          </a:p>
        </p:txBody>
      </p:sp>
      <p:cxnSp>
        <p:nvCxnSpPr>
          <p:cNvPr id="22" name="Accent Mark">
            <a:extLst>
              <a:ext uri="{FF2B5EF4-FFF2-40B4-BE49-F238E27FC236}">
                <a16:creationId xmlns:a16="http://schemas.microsoft.com/office/drawing/2014/main" id="{5859A6EA-1F71-435B-A68E-760564D4B6E1}"/>
              </a:ext>
              <a:ext uri="{C183D7F6-B498-43B3-948B-1728B52AA6E4}">
                <adec:decorative xmlns:adec="http://schemas.microsoft.com/office/drawing/2017/decorative" val="1"/>
              </a:ext>
            </a:extLst>
          </p:cNvPr>
          <p:cNvCxnSpPr/>
          <p:nvPr>
            <p:custDataLst>
              <p:tags r:id="rId3"/>
            </p:custDataLst>
          </p:nvPr>
        </p:nvCxnSpPr>
        <p:spPr>
          <a:xfrm flipH="1" flipV="1">
            <a:off x="762001" y="336751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E722FF00-B8E3-480D-8B2D-5178EA4E4377}"/>
              </a:ext>
            </a:extLst>
          </p:cNvPr>
          <p:cNvSpPr txBox="1"/>
          <p:nvPr>
            <p:custDataLst>
              <p:tags r:id="rId4"/>
            </p:custDataLst>
          </p:nvPr>
        </p:nvSpPr>
        <p:spPr>
          <a:xfrm>
            <a:off x="762000" y="2727455"/>
            <a:ext cx="3565002"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Listeners</a:t>
            </a:r>
          </a:p>
        </p:txBody>
      </p:sp>
    </p:spTree>
    <p:extLst>
      <p:ext uri="{BB962C8B-B14F-4D97-AF65-F5344CB8AC3E}">
        <p14:creationId xmlns:p14="http://schemas.microsoft.com/office/powerpoint/2010/main" val="134216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920700-2FF0-4B86-8E66-5A2B16E931DE}"/>
              </a:ext>
            </a:extLst>
          </p:cNvPr>
          <p:cNvSpPr>
            <a:spLocks noGrp="1"/>
          </p:cNvSpPr>
          <p:nvPr>
            <p:ph type="sldNum" sz="quarter" idx="4"/>
          </p:nvPr>
        </p:nvSpPr>
        <p:spPr/>
        <p:txBody>
          <a:bodyPr/>
          <a:lstStyle/>
          <a:p>
            <a:fld id="{345D60D9-5372-5F40-9443-0F9AE5BDC3C8}" type="slidenum">
              <a:rPr lang="en-US" smtClean="0"/>
              <a:pPr/>
              <a:t>34</a:t>
            </a:fld>
            <a:endParaRPr lang="en-US" dirty="0"/>
          </a:p>
        </p:txBody>
      </p:sp>
      <p:sp>
        <p:nvSpPr>
          <p:cNvPr id="3" name="Footer Placeholder 2">
            <a:extLst>
              <a:ext uri="{FF2B5EF4-FFF2-40B4-BE49-F238E27FC236}">
                <a16:creationId xmlns:a16="http://schemas.microsoft.com/office/drawing/2014/main" id="{CD5EE3CF-65E5-4A71-8285-55628F86576B}"/>
              </a:ext>
            </a:extLst>
          </p:cNvPr>
          <p:cNvSpPr>
            <a:spLocks noGrp="1"/>
          </p:cNvSpPr>
          <p:nvPr>
            <p:ph type="ftr" sz="quarter" idx="3"/>
          </p:nvPr>
        </p:nvSpPr>
        <p:spPr/>
        <p:txBody>
          <a:bodyPr/>
          <a:lstStyle/>
          <a:p>
            <a:r>
              <a:rPr lang="en-US"/>
              <a:t>Copyright © 2025, Oracle and/or its affiliates.</a:t>
            </a:r>
            <a:endParaRPr lang="en-US" dirty="0"/>
          </a:p>
        </p:txBody>
      </p:sp>
      <p:pic>
        <p:nvPicPr>
          <p:cNvPr id="8" name="Picture 7">
            <a:extLst>
              <a:ext uri="{FF2B5EF4-FFF2-40B4-BE49-F238E27FC236}">
                <a16:creationId xmlns:a16="http://schemas.microsoft.com/office/drawing/2014/main" id="{4BAF0D72-5BCE-59EA-E83C-618FB8869469}"/>
              </a:ext>
            </a:extLst>
          </p:cNvPr>
          <p:cNvPicPr>
            <a:picLocks noChangeAspect="1"/>
          </p:cNvPicPr>
          <p:nvPr/>
        </p:nvPicPr>
        <p:blipFill>
          <a:blip r:embed="rId2"/>
          <a:stretch>
            <a:fillRect/>
          </a:stretch>
        </p:blipFill>
        <p:spPr>
          <a:xfrm>
            <a:off x="1227753" y="602474"/>
            <a:ext cx="9580289" cy="5882037"/>
          </a:xfrm>
          <a:prstGeom prst="rect">
            <a:avLst/>
          </a:prstGeom>
        </p:spPr>
      </p:pic>
    </p:spTree>
    <p:extLst>
      <p:ext uri="{BB962C8B-B14F-4D97-AF65-F5344CB8AC3E}">
        <p14:creationId xmlns:p14="http://schemas.microsoft.com/office/powerpoint/2010/main" val="345783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4" y="504825"/>
            <a:ext cx="3565002"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Load Balancing Policies</a:t>
            </a:r>
          </a:p>
        </p:txBody>
      </p:sp>
      <p:sp>
        <p:nvSpPr>
          <p:cNvPr id="11" name="Content Placeholder 2">
            <a:extLst>
              <a:ext uri="{FF2B5EF4-FFF2-40B4-BE49-F238E27FC236}">
                <a16:creationId xmlns:a16="http://schemas.microsoft.com/office/drawing/2014/main" id="{0C2D9FC9-2924-4397-9EC5-82F60EAAEF14}"/>
              </a:ext>
            </a:extLst>
          </p:cNvPr>
          <p:cNvSpPr txBox="1">
            <a:spLocks/>
          </p:cNvSpPr>
          <p:nvPr/>
        </p:nvSpPr>
        <p:spPr>
          <a:xfrm>
            <a:off x="533424" y="1216202"/>
            <a:ext cx="8322252" cy="4922126"/>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Clr>
                <a:schemeClr val="tx1"/>
              </a:buClr>
              <a:buFont typeface="Arial" panose="020B0604020202020204" pitchFamily="34" charset="0"/>
              <a:buChar char="•"/>
            </a:pPr>
            <a:r>
              <a:rPr lang="en-US" sz="1600" b="1" dirty="0"/>
              <a:t>Round Robin</a:t>
            </a:r>
            <a:r>
              <a:rPr lang="en-US" sz="1600" dirty="0"/>
              <a:t>: </a:t>
            </a:r>
            <a:r>
              <a:rPr lang="en-US" sz="1600" u="sng" dirty="0"/>
              <a:t>default policy</a:t>
            </a:r>
            <a:r>
              <a:rPr lang="en-US" sz="1600" dirty="0"/>
              <a:t>, distributes incoming traffic sequentially to each server in a backend set. After each server has received a connection, the load balancer repeats the list in the same order.</a:t>
            </a:r>
          </a:p>
          <a:p>
            <a:pPr algn="just">
              <a:buClr>
                <a:schemeClr val="tx1"/>
              </a:buClr>
            </a:pPr>
            <a:endParaRPr lang="en-US" sz="1600" dirty="0"/>
          </a:p>
          <a:p>
            <a:pPr marL="342900" indent="-342900" algn="just">
              <a:buClr>
                <a:schemeClr val="tx1"/>
              </a:buClr>
              <a:buFont typeface="Arial" panose="020B0604020202020204" pitchFamily="34" charset="0"/>
              <a:buChar char="•"/>
            </a:pPr>
            <a:r>
              <a:rPr lang="en-US" sz="1600" b="1" dirty="0"/>
              <a:t>IP Hash</a:t>
            </a:r>
            <a:r>
              <a:rPr lang="en-US" sz="1600" dirty="0"/>
              <a:t>: uses an incoming request's source IP address as a hashing key to route non-sticky traffic to the same backend server.</a:t>
            </a:r>
          </a:p>
          <a:p>
            <a:pPr marL="342900" indent="-342900" algn="just">
              <a:buClr>
                <a:schemeClr val="tx1"/>
              </a:buClr>
              <a:buFont typeface="Arial" panose="020B0604020202020204" pitchFamily="34" charset="0"/>
              <a:buChar char="•"/>
            </a:pPr>
            <a:endParaRPr lang="en-US" sz="1600" b="1" dirty="0"/>
          </a:p>
          <a:p>
            <a:pPr marL="342900" indent="-342900" algn="just">
              <a:buClr>
                <a:schemeClr val="tx1"/>
              </a:buClr>
              <a:buFont typeface="Arial" panose="020B0604020202020204" pitchFamily="34" charset="0"/>
              <a:buChar char="•"/>
            </a:pPr>
            <a:r>
              <a:rPr lang="en-US" sz="1600" b="1" dirty="0"/>
              <a:t>Least Connection</a:t>
            </a:r>
            <a:r>
              <a:rPr lang="en-US" sz="1600" dirty="0"/>
              <a:t>: routes incoming non-sticky request traffic to the backend server with the fewest active connections.</a:t>
            </a:r>
          </a:p>
          <a:p>
            <a:pPr marL="342900" indent="-342900" algn="just">
              <a:buClr>
                <a:schemeClr val="tx1"/>
              </a:buClr>
              <a:buFont typeface="Arial" panose="020B0604020202020204" pitchFamily="34" charset="0"/>
              <a:buChar char="•"/>
            </a:pPr>
            <a:endParaRPr lang="en-US" sz="1600" dirty="0"/>
          </a:p>
          <a:p>
            <a:pPr marL="342900" indent="-342900" algn="just">
              <a:buClr>
                <a:schemeClr val="tx1"/>
              </a:buClr>
              <a:buFont typeface="Arial" panose="020B0604020202020204" pitchFamily="34" charset="0"/>
              <a:buChar char="•"/>
            </a:pPr>
            <a:r>
              <a:rPr lang="en-US" sz="1600" dirty="0">
                <a:latin typeface="Oracle Sans" panose="020B0503020204020204" pitchFamily="34" charset="0"/>
                <a:cs typeface="Oracle Sans" panose="020B0503020204020204" pitchFamily="34" charset="0"/>
              </a:rPr>
              <a:t>Load balancer policy decisions apply differently to TCP load balancer, cookie-based session persistent HTTP requests (sticky requests), and non-sticky HTTP requests</a:t>
            </a:r>
          </a:p>
          <a:p>
            <a:pPr marL="925830" lvl="2" indent="-285750" algn="just">
              <a:buClr>
                <a:schemeClr val="tx1"/>
              </a:buClr>
              <a:buFont typeface="Wingdings" panose="05000000000000000000" pitchFamily="2" charset="2"/>
              <a:buChar char="§"/>
            </a:pPr>
            <a:r>
              <a:rPr lang="en-US" dirty="0">
                <a:latin typeface="Oracle Sans" panose="020B0503020204020204" pitchFamily="34" charset="0"/>
                <a:cs typeface="Oracle Sans" panose="020B0503020204020204" pitchFamily="34" charset="0"/>
              </a:rPr>
              <a:t>A TCP load balancer considers policy and weight criteria.</a:t>
            </a:r>
          </a:p>
          <a:p>
            <a:pPr marL="925830" lvl="2" indent="-285750" algn="just">
              <a:buClr>
                <a:schemeClr val="tx1"/>
              </a:buClr>
              <a:buFont typeface="Wingdings" panose="05000000000000000000" pitchFamily="2" charset="2"/>
              <a:buChar char="§"/>
            </a:pPr>
            <a:r>
              <a:rPr lang="en-US" dirty="0">
                <a:latin typeface="Oracle Sans" panose="020B0503020204020204" pitchFamily="34" charset="0"/>
                <a:cs typeface="Oracle Sans" panose="020B0503020204020204" pitchFamily="34" charset="0"/>
              </a:rPr>
              <a:t>An HTTP load balancer w/ cookie-based session persistence forwards requests using cookie's session info.</a:t>
            </a:r>
          </a:p>
          <a:p>
            <a:pPr marL="925830" lvl="2" indent="-285750" algn="just">
              <a:buClr>
                <a:schemeClr val="tx1"/>
              </a:buClr>
              <a:buFont typeface="Wingdings" panose="05000000000000000000" pitchFamily="2" charset="2"/>
              <a:buChar char="§"/>
            </a:pPr>
            <a:r>
              <a:rPr lang="en-US" dirty="0">
                <a:latin typeface="Oracle Sans" panose="020B0503020204020204" pitchFamily="34" charset="0"/>
                <a:cs typeface="Oracle Sans" panose="020B0503020204020204" pitchFamily="34" charset="0"/>
              </a:rPr>
              <a:t>For non-sticky HTTP requests, the load balancer applies policy and weight criteria.</a:t>
            </a:r>
          </a:p>
          <a:p>
            <a:pPr marL="342900" indent="-342900">
              <a:buClr>
                <a:schemeClr val="tx1"/>
              </a:buClr>
              <a:buFont typeface="Arial" panose="020B0604020202020204" pitchFamily="34" charset="0"/>
              <a:buChar char="•"/>
            </a:pPr>
            <a:endParaRPr lang="en-US" sz="1600" dirty="0"/>
          </a:p>
        </p:txBody>
      </p:sp>
      <p:sp>
        <p:nvSpPr>
          <p:cNvPr id="2" name="Footer Placeholder 1">
            <a:extLst>
              <a:ext uri="{FF2B5EF4-FFF2-40B4-BE49-F238E27FC236}">
                <a16:creationId xmlns:a16="http://schemas.microsoft.com/office/drawing/2014/main" id="{1ED4DCBC-5531-4401-BD51-0FACA00FA0F2}"/>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ED281281-95B9-47EB-8B11-3D235E0B64B1}"/>
              </a:ext>
            </a:extLst>
          </p:cNvPr>
          <p:cNvSpPr>
            <a:spLocks noGrp="1"/>
          </p:cNvSpPr>
          <p:nvPr>
            <p:ph type="sldNum" sz="quarter" idx="4"/>
          </p:nvPr>
        </p:nvSpPr>
        <p:spPr/>
        <p:txBody>
          <a:bodyPr/>
          <a:lstStyle/>
          <a:p>
            <a:fld id="{345D60D9-5372-5F40-9443-0F9AE5BDC3C8}" type="slidenum">
              <a:rPr lang="en-US" smtClean="0"/>
              <a:pPr/>
              <a:t>35</a:t>
            </a:fld>
            <a:endParaRPr lang="en-US" dirty="0"/>
          </a:p>
        </p:txBody>
      </p:sp>
      <p:sp>
        <p:nvSpPr>
          <p:cNvPr id="22" name="Rectangle 21">
            <a:extLst>
              <a:ext uri="{FF2B5EF4-FFF2-40B4-BE49-F238E27FC236}">
                <a16:creationId xmlns:a16="http://schemas.microsoft.com/office/drawing/2014/main" id="{B8A1D253-3A25-4465-87C3-3468864B1F28}"/>
              </a:ext>
            </a:extLst>
          </p:cNvPr>
          <p:cNvSpPr/>
          <p:nvPr/>
        </p:nvSpPr>
        <p:spPr bwMode="auto">
          <a:xfrm>
            <a:off x="9987775" y="2456827"/>
            <a:ext cx="1105671" cy="533400"/>
          </a:xfrm>
          <a:prstGeom prst="rect">
            <a:avLst/>
          </a:prstGeom>
          <a:solidFill>
            <a:schemeClr val="bg1">
              <a:lumMod val="9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228600" eaLnBrk="1" hangingPunct="1">
              <a:spcBef>
                <a:spcPct val="20000"/>
              </a:spcBef>
              <a:buClr>
                <a:srgbClr val="FF0000"/>
              </a:buClr>
            </a:pPr>
            <a:r>
              <a:rPr lang="en-US" sz="1600" dirty="0">
                <a:latin typeface="Arial" pitchFamily="34" charset="0"/>
              </a:rPr>
              <a:t>Load Balancer</a:t>
            </a:r>
          </a:p>
        </p:txBody>
      </p:sp>
      <p:sp>
        <p:nvSpPr>
          <p:cNvPr id="23" name="Freeform 42">
            <a:extLst>
              <a:ext uri="{FF2B5EF4-FFF2-40B4-BE49-F238E27FC236}">
                <a16:creationId xmlns:a16="http://schemas.microsoft.com/office/drawing/2014/main" id="{381D23C5-0574-41AA-B018-60EDD0FECA7C}"/>
              </a:ext>
            </a:extLst>
          </p:cNvPr>
          <p:cNvSpPr>
            <a:spLocks noChangeAspect="1" noChangeArrowheads="1"/>
          </p:cNvSpPr>
          <p:nvPr/>
        </p:nvSpPr>
        <p:spPr bwMode="auto">
          <a:xfrm>
            <a:off x="10095706" y="3407142"/>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 name="Freeform 42">
            <a:extLst>
              <a:ext uri="{FF2B5EF4-FFF2-40B4-BE49-F238E27FC236}">
                <a16:creationId xmlns:a16="http://schemas.microsoft.com/office/drawing/2014/main" id="{BFC20B8C-2ACF-4C7C-BE57-2F9FEC41193F}"/>
              </a:ext>
            </a:extLst>
          </p:cNvPr>
          <p:cNvSpPr>
            <a:spLocks noChangeAspect="1" noChangeArrowheads="1"/>
          </p:cNvSpPr>
          <p:nvPr/>
        </p:nvSpPr>
        <p:spPr bwMode="auto">
          <a:xfrm>
            <a:off x="9530575" y="3407142"/>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5" name="Freeform 42">
            <a:extLst>
              <a:ext uri="{FF2B5EF4-FFF2-40B4-BE49-F238E27FC236}">
                <a16:creationId xmlns:a16="http://schemas.microsoft.com/office/drawing/2014/main" id="{A26F17C3-2636-4777-9ABD-7AE833C1DF57}"/>
              </a:ext>
            </a:extLst>
          </p:cNvPr>
          <p:cNvSpPr>
            <a:spLocks noChangeAspect="1" noChangeArrowheads="1"/>
          </p:cNvSpPr>
          <p:nvPr/>
        </p:nvSpPr>
        <p:spPr bwMode="auto">
          <a:xfrm>
            <a:off x="11201376" y="3407142"/>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6" name="Freeform 42">
            <a:extLst>
              <a:ext uri="{FF2B5EF4-FFF2-40B4-BE49-F238E27FC236}">
                <a16:creationId xmlns:a16="http://schemas.microsoft.com/office/drawing/2014/main" id="{54BF49BD-D28F-42BD-A6F4-50482DFCAE2D}"/>
              </a:ext>
            </a:extLst>
          </p:cNvPr>
          <p:cNvSpPr>
            <a:spLocks noChangeAspect="1" noChangeArrowheads="1"/>
          </p:cNvSpPr>
          <p:nvPr/>
        </p:nvSpPr>
        <p:spPr bwMode="auto">
          <a:xfrm>
            <a:off x="10636245" y="3407142"/>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cxnSp>
        <p:nvCxnSpPr>
          <p:cNvPr id="27" name="Straight Arrow Connector 26">
            <a:extLst>
              <a:ext uri="{FF2B5EF4-FFF2-40B4-BE49-F238E27FC236}">
                <a16:creationId xmlns:a16="http://schemas.microsoft.com/office/drawing/2014/main" id="{4E9CEAE7-5F58-451E-8A75-091B9FB4000D}"/>
              </a:ext>
            </a:extLst>
          </p:cNvPr>
          <p:cNvCxnSpPr>
            <a:stCxn id="22" idx="2"/>
          </p:cNvCxnSpPr>
          <p:nvPr/>
        </p:nvCxnSpPr>
        <p:spPr bwMode="auto">
          <a:xfrm flipH="1">
            <a:off x="9759176" y="2990228"/>
            <a:ext cx="781434" cy="416915"/>
          </a:xfrm>
          <a:prstGeom prst="straightConnector1">
            <a:avLst/>
          </a:prstGeom>
          <a:noFill/>
          <a:ln w="28575" cap="flat" cmpd="sng" algn="ctr">
            <a:solidFill>
              <a:srgbClr val="FF0000"/>
            </a:solidFill>
            <a:prstDash val="solid"/>
            <a:round/>
            <a:headEnd type="triangle"/>
            <a:tailEnd type="triangle"/>
          </a:ln>
          <a:effectLst/>
        </p:spPr>
      </p:cxnSp>
      <p:cxnSp>
        <p:nvCxnSpPr>
          <p:cNvPr id="28" name="Straight Arrow Connector 27">
            <a:extLst>
              <a:ext uri="{FF2B5EF4-FFF2-40B4-BE49-F238E27FC236}">
                <a16:creationId xmlns:a16="http://schemas.microsoft.com/office/drawing/2014/main" id="{DF99FFB4-FC29-4AD3-838F-B29C3C157C94}"/>
              </a:ext>
            </a:extLst>
          </p:cNvPr>
          <p:cNvCxnSpPr>
            <a:stCxn id="22" idx="2"/>
          </p:cNvCxnSpPr>
          <p:nvPr/>
        </p:nvCxnSpPr>
        <p:spPr bwMode="auto">
          <a:xfrm flipH="1">
            <a:off x="10324306" y="2990227"/>
            <a:ext cx="216304" cy="457200"/>
          </a:xfrm>
          <a:prstGeom prst="straightConnector1">
            <a:avLst/>
          </a:prstGeom>
          <a:noFill/>
          <a:ln w="28575" cap="flat" cmpd="sng" algn="ctr">
            <a:solidFill>
              <a:srgbClr val="FF0000"/>
            </a:solidFill>
            <a:prstDash val="solid"/>
            <a:round/>
            <a:headEnd type="triangle"/>
            <a:tailEnd type="triangle"/>
          </a:ln>
          <a:effectLst/>
        </p:spPr>
      </p:cxnSp>
      <p:cxnSp>
        <p:nvCxnSpPr>
          <p:cNvPr id="29" name="Straight Arrow Connector 28">
            <a:extLst>
              <a:ext uri="{FF2B5EF4-FFF2-40B4-BE49-F238E27FC236}">
                <a16:creationId xmlns:a16="http://schemas.microsoft.com/office/drawing/2014/main" id="{7D79CADA-C548-401C-ABC7-FC2288D7457D}"/>
              </a:ext>
            </a:extLst>
          </p:cNvPr>
          <p:cNvCxnSpPr/>
          <p:nvPr/>
        </p:nvCxnSpPr>
        <p:spPr bwMode="auto">
          <a:xfrm>
            <a:off x="10538371" y="2990227"/>
            <a:ext cx="336531" cy="457200"/>
          </a:xfrm>
          <a:prstGeom prst="straightConnector1">
            <a:avLst/>
          </a:prstGeom>
          <a:noFill/>
          <a:ln w="28575" cap="flat" cmpd="sng" algn="ctr">
            <a:solidFill>
              <a:srgbClr val="FF0000"/>
            </a:solidFill>
            <a:prstDash val="solid"/>
            <a:round/>
            <a:headEnd type="triangle"/>
            <a:tailEnd type="triangle"/>
          </a:ln>
          <a:effectLst/>
        </p:spPr>
      </p:cxnSp>
      <p:cxnSp>
        <p:nvCxnSpPr>
          <p:cNvPr id="30" name="Straight Arrow Connector 29">
            <a:extLst>
              <a:ext uri="{FF2B5EF4-FFF2-40B4-BE49-F238E27FC236}">
                <a16:creationId xmlns:a16="http://schemas.microsoft.com/office/drawing/2014/main" id="{A6424D47-2AB4-439A-AAD1-9296F9B3506D}"/>
              </a:ext>
            </a:extLst>
          </p:cNvPr>
          <p:cNvCxnSpPr/>
          <p:nvPr/>
        </p:nvCxnSpPr>
        <p:spPr bwMode="auto">
          <a:xfrm>
            <a:off x="10555932" y="3003000"/>
            <a:ext cx="853800" cy="417655"/>
          </a:xfrm>
          <a:prstGeom prst="straightConnector1">
            <a:avLst/>
          </a:prstGeom>
          <a:noFill/>
          <a:ln w="28575" cap="flat" cmpd="sng" algn="ctr">
            <a:solidFill>
              <a:srgbClr val="FF0000"/>
            </a:solidFill>
            <a:prstDash val="solid"/>
            <a:round/>
            <a:headEnd type="triangle"/>
            <a:tailEnd type="triangle"/>
          </a:ln>
          <a:effectLst/>
        </p:spPr>
      </p:cxnSp>
      <p:pic>
        <p:nvPicPr>
          <p:cNvPr id="31" name="Picture 4" descr="Image result for pc  icon">
            <a:extLst>
              <a:ext uri="{FF2B5EF4-FFF2-40B4-BE49-F238E27FC236}">
                <a16:creationId xmlns:a16="http://schemas.microsoft.com/office/drawing/2014/main" id="{9A1C1E6F-BC28-4E35-A22A-74B65B0DCFCD}"/>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95676" y="1662236"/>
            <a:ext cx="481949" cy="48194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pc  icon">
            <a:extLst>
              <a:ext uri="{FF2B5EF4-FFF2-40B4-BE49-F238E27FC236}">
                <a16:creationId xmlns:a16="http://schemas.microsoft.com/office/drawing/2014/main" id="{0C921988-32EF-4245-BF3D-4B05AFEF96C3}"/>
              </a:ext>
            </a:extLst>
          </p:cNvPr>
          <p:cNvPicPr>
            <a:picLocks noChangeAspect="1" noChangeArrowheads="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719428" y="1669610"/>
            <a:ext cx="481949" cy="481949"/>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11AA53B5-08C4-4092-8AE1-887D21DA75E1}"/>
              </a:ext>
            </a:extLst>
          </p:cNvPr>
          <p:cNvCxnSpPr>
            <a:stCxn id="31" idx="2"/>
            <a:endCxn id="22" idx="0"/>
          </p:cNvCxnSpPr>
          <p:nvPr/>
        </p:nvCxnSpPr>
        <p:spPr bwMode="auto">
          <a:xfrm>
            <a:off x="10136651" y="2144185"/>
            <a:ext cx="403960" cy="312642"/>
          </a:xfrm>
          <a:prstGeom prst="straightConnector1">
            <a:avLst/>
          </a:prstGeom>
          <a:noFill/>
          <a:ln w="28575" cap="flat" cmpd="sng" algn="ctr">
            <a:solidFill>
              <a:schemeClr val="tx1"/>
            </a:solidFill>
            <a:prstDash val="solid"/>
            <a:round/>
            <a:headEnd type="triangle"/>
            <a:tailEnd type="triangle"/>
          </a:ln>
          <a:effectLst/>
        </p:spPr>
      </p:cxnSp>
      <p:cxnSp>
        <p:nvCxnSpPr>
          <p:cNvPr id="34" name="Straight Arrow Connector 33">
            <a:extLst>
              <a:ext uri="{FF2B5EF4-FFF2-40B4-BE49-F238E27FC236}">
                <a16:creationId xmlns:a16="http://schemas.microsoft.com/office/drawing/2014/main" id="{A49E8F35-4254-4B8B-9719-CC5B732CF5E9}"/>
              </a:ext>
            </a:extLst>
          </p:cNvPr>
          <p:cNvCxnSpPr>
            <a:stCxn id="32" idx="2"/>
            <a:endCxn id="22" idx="0"/>
          </p:cNvCxnSpPr>
          <p:nvPr/>
        </p:nvCxnSpPr>
        <p:spPr bwMode="auto">
          <a:xfrm flipH="1">
            <a:off x="10540611" y="2151559"/>
            <a:ext cx="419792" cy="305268"/>
          </a:xfrm>
          <a:prstGeom prst="straightConnector1">
            <a:avLst/>
          </a:prstGeom>
          <a:noFill/>
          <a:ln w="28575" cap="flat" cmpd="sng" algn="ctr">
            <a:solidFill>
              <a:schemeClr val="tx1"/>
            </a:solidFill>
            <a:prstDash val="solid"/>
            <a:round/>
            <a:headEnd type="triangle"/>
            <a:tailEnd type="triangle"/>
          </a:ln>
          <a:effectLst/>
        </p:spPr>
      </p:cxnSp>
      <p:sp>
        <p:nvSpPr>
          <p:cNvPr id="4" name="Oval 3">
            <a:extLst>
              <a:ext uri="{FF2B5EF4-FFF2-40B4-BE49-F238E27FC236}">
                <a16:creationId xmlns:a16="http://schemas.microsoft.com/office/drawing/2014/main" id="{65EC5CE4-5D8E-4ED8-97FA-3B83D704B712}"/>
              </a:ext>
            </a:extLst>
          </p:cNvPr>
          <p:cNvSpPr/>
          <p:nvPr/>
        </p:nvSpPr>
        <p:spPr>
          <a:xfrm>
            <a:off x="10403580" y="2950436"/>
            <a:ext cx="298651" cy="14890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971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7"/>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up)">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2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up)">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81D513-0AF6-4FC0-A6C7-06AAADF22C35}"/>
              </a:ext>
            </a:extLst>
          </p:cNvPr>
          <p:cNvSpPr>
            <a:spLocks noGrp="1"/>
          </p:cNvSpPr>
          <p:nvPr>
            <p:ph type="sldNum" sz="quarter" idx="4"/>
          </p:nvPr>
        </p:nvSpPr>
        <p:spPr/>
        <p:txBody>
          <a:bodyPr/>
          <a:lstStyle/>
          <a:p>
            <a:fld id="{345D60D9-5372-5F40-9443-0F9AE5BDC3C8}" type="slidenum">
              <a:rPr lang="en-US" smtClean="0"/>
              <a:pPr/>
              <a:t>36</a:t>
            </a:fld>
            <a:endParaRPr lang="en-US" dirty="0"/>
          </a:p>
        </p:txBody>
      </p:sp>
      <p:sp>
        <p:nvSpPr>
          <p:cNvPr id="3" name="Footer Placeholder 2">
            <a:extLst>
              <a:ext uri="{FF2B5EF4-FFF2-40B4-BE49-F238E27FC236}">
                <a16:creationId xmlns:a16="http://schemas.microsoft.com/office/drawing/2014/main" id="{3A5E4F75-7C7F-45B5-B131-874EEE53C69B}"/>
              </a:ext>
            </a:extLst>
          </p:cNvPr>
          <p:cNvSpPr>
            <a:spLocks noGrp="1"/>
          </p:cNvSpPr>
          <p:nvPr>
            <p:ph type="ftr" sz="quarter" idx="3"/>
          </p:nvPr>
        </p:nvSpPr>
        <p:spPr/>
        <p:txBody>
          <a:bodyPr/>
          <a:lstStyle/>
          <a:p>
            <a:r>
              <a:rPr lang="en-US"/>
              <a:t>Copyright © 2025, Oracle and/or its affiliates.</a:t>
            </a:r>
            <a:endParaRPr lang="en-US" dirty="0"/>
          </a:p>
        </p:txBody>
      </p:sp>
      <p:pic>
        <p:nvPicPr>
          <p:cNvPr id="7" name="Picture 6">
            <a:extLst>
              <a:ext uri="{FF2B5EF4-FFF2-40B4-BE49-F238E27FC236}">
                <a16:creationId xmlns:a16="http://schemas.microsoft.com/office/drawing/2014/main" id="{E5D292CA-8AA6-486F-B0B1-7FB8AE71F5CF}"/>
              </a:ext>
            </a:extLst>
          </p:cNvPr>
          <p:cNvPicPr>
            <a:picLocks noChangeAspect="1"/>
          </p:cNvPicPr>
          <p:nvPr/>
        </p:nvPicPr>
        <p:blipFill>
          <a:blip r:embed="rId5"/>
          <a:stretch>
            <a:fillRect/>
          </a:stretch>
        </p:blipFill>
        <p:spPr>
          <a:xfrm>
            <a:off x="4053016" y="391273"/>
            <a:ext cx="7928544" cy="6215267"/>
          </a:xfrm>
          <a:prstGeom prst="rect">
            <a:avLst/>
          </a:prstGeom>
        </p:spPr>
      </p:pic>
      <p:sp>
        <p:nvSpPr>
          <p:cNvPr id="4" name="Title 1">
            <a:extLst>
              <a:ext uri="{FF2B5EF4-FFF2-40B4-BE49-F238E27FC236}">
                <a16:creationId xmlns:a16="http://schemas.microsoft.com/office/drawing/2014/main" id="{21690771-8C0D-7189-D370-2DB1892BB106}"/>
              </a:ext>
            </a:extLst>
          </p:cNvPr>
          <p:cNvSpPr txBox="1"/>
          <p:nvPr>
            <p:custDataLst>
              <p:tags r:id="rId1"/>
            </p:custDataLst>
          </p:nvPr>
        </p:nvSpPr>
        <p:spPr>
          <a:xfrm>
            <a:off x="768874" y="504825"/>
            <a:ext cx="3565002"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s-ES" dirty="0">
                <a:solidFill>
                  <a:srgbClr val="594564"/>
                </a:solidFill>
                <a:latin typeface="Oracle Sans" panose="020B0503020204020204" pitchFamily="34" charset="0"/>
                <a:cs typeface="Oracle Sans" panose="020B0503020204020204" pitchFamily="34" charset="0"/>
              </a:rPr>
              <a:t>B</a:t>
            </a:r>
            <a:r>
              <a:rPr lang="en-US" dirty="0">
                <a:solidFill>
                  <a:srgbClr val="594564"/>
                </a:solidFill>
                <a:latin typeface="Oracle Sans" panose="020B0503020204020204" pitchFamily="34" charset="0"/>
                <a:cs typeface="Oracle Sans" panose="020B0503020204020204" pitchFamily="34" charset="0"/>
              </a:rPr>
              <a:t>ackend Health Status</a:t>
            </a:r>
            <a:endPar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endParaRPr>
          </a:p>
        </p:txBody>
      </p:sp>
      <p:cxnSp>
        <p:nvCxnSpPr>
          <p:cNvPr id="5" name="Accent Mark">
            <a:extLst>
              <a:ext uri="{FF2B5EF4-FFF2-40B4-BE49-F238E27FC236}">
                <a16:creationId xmlns:a16="http://schemas.microsoft.com/office/drawing/2014/main" id="{C9984661-102C-0804-B9B1-DDE5419A347F}"/>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2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4" y="504825"/>
            <a:ext cx="3565002"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Flexible Load Balancer</a:t>
            </a:r>
          </a:p>
        </p:txBody>
      </p:sp>
      <p:sp>
        <p:nvSpPr>
          <p:cNvPr id="11" name="Content Placeholder 2">
            <a:extLst>
              <a:ext uri="{FF2B5EF4-FFF2-40B4-BE49-F238E27FC236}">
                <a16:creationId xmlns:a16="http://schemas.microsoft.com/office/drawing/2014/main" id="{0C2D9FC9-2924-4397-9EC5-82F60EAAEF14}"/>
              </a:ext>
            </a:extLst>
          </p:cNvPr>
          <p:cNvSpPr txBox="1">
            <a:spLocks/>
          </p:cNvSpPr>
          <p:nvPr/>
        </p:nvSpPr>
        <p:spPr>
          <a:xfrm>
            <a:off x="533423" y="1216202"/>
            <a:ext cx="11133643" cy="1913711"/>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Customer just defines the minimum and maximum bandwidth:</a:t>
            </a:r>
          </a:p>
          <a:p>
            <a:pPr marL="285750" indent="-285750">
              <a:buFont typeface="Arial" panose="020B0604020202020204" pitchFamily="34" charset="0"/>
              <a:buChar char="•"/>
            </a:pPr>
            <a:r>
              <a:rPr lang="en-US" sz="1600" dirty="0"/>
              <a:t>Minimum bandwidth provides instant readiness for the load balancer.</a:t>
            </a:r>
          </a:p>
          <a:p>
            <a:pPr marL="285750" indent="-285750">
              <a:buFont typeface="Arial" panose="020B0604020202020204" pitchFamily="34" charset="0"/>
              <a:buChar char="•"/>
            </a:pPr>
            <a:r>
              <a:rPr lang="en-US" sz="1600" dirty="0"/>
              <a:t>Maximum bandwidth allows control of maximum cost.</a:t>
            </a:r>
          </a:p>
          <a:p>
            <a:pPr marL="285750" indent="-285750">
              <a:buFont typeface="Arial" panose="020B0604020202020204" pitchFamily="34" charset="0"/>
              <a:buChar char="•"/>
            </a:pPr>
            <a:r>
              <a:rPr lang="en-US" sz="1600" dirty="0"/>
              <a:t>Customer pays a minimal base cost for the load balancer and then pays a simple single rate.</a:t>
            </a:r>
          </a:p>
          <a:p>
            <a:r>
              <a:rPr lang="en-US" sz="1600" dirty="0"/>
              <a:t>For the larger of the reserved bandwidth or the maximum bandwidth actually used each </a:t>
            </a:r>
            <a:r>
              <a:rPr lang="it-IT" sz="1600" dirty="0"/>
              <a:t>minute.</a:t>
            </a:r>
          </a:p>
        </p:txBody>
      </p:sp>
      <p:sp>
        <p:nvSpPr>
          <p:cNvPr id="2" name="Footer Placeholder 1">
            <a:extLst>
              <a:ext uri="{FF2B5EF4-FFF2-40B4-BE49-F238E27FC236}">
                <a16:creationId xmlns:a16="http://schemas.microsoft.com/office/drawing/2014/main" id="{1ED4DCBC-5531-4401-BD51-0FACA00FA0F2}"/>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ED281281-95B9-47EB-8B11-3D235E0B64B1}"/>
              </a:ext>
            </a:extLst>
          </p:cNvPr>
          <p:cNvSpPr>
            <a:spLocks noGrp="1"/>
          </p:cNvSpPr>
          <p:nvPr>
            <p:ph type="sldNum" sz="quarter" idx="4"/>
          </p:nvPr>
        </p:nvSpPr>
        <p:spPr/>
        <p:txBody>
          <a:bodyPr/>
          <a:lstStyle/>
          <a:p>
            <a:fld id="{345D60D9-5372-5F40-9443-0F9AE5BDC3C8}" type="slidenum">
              <a:rPr lang="en-US" smtClean="0"/>
              <a:pPr/>
              <a:t>37</a:t>
            </a:fld>
            <a:endParaRPr lang="en-US" dirty="0"/>
          </a:p>
        </p:txBody>
      </p:sp>
      <p:pic>
        <p:nvPicPr>
          <p:cNvPr id="8" name="Picture 7">
            <a:extLst>
              <a:ext uri="{FF2B5EF4-FFF2-40B4-BE49-F238E27FC236}">
                <a16:creationId xmlns:a16="http://schemas.microsoft.com/office/drawing/2014/main" id="{83ADA492-E9A5-5881-BBD8-63EEC23D4E6B}"/>
              </a:ext>
            </a:extLst>
          </p:cNvPr>
          <p:cNvPicPr>
            <a:picLocks noChangeAspect="1"/>
          </p:cNvPicPr>
          <p:nvPr/>
        </p:nvPicPr>
        <p:blipFill>
          <a:blip r:embed="rId5"/>
          <a:stretch>
            <a:fillRect/>
          </a:stretch>
        </p:blipFill>
        <p:spPr>
          <a:xfrm>
            <a:off x="1625600" y="2837028"/>
            <a:ext cx="9017000" cy="3395026"/>
          </a:xfrm>
          <a:prstGeom prst="rect">
            <a:avLst/>
          </a:prstGeom>
        </p:spPr>
      </p:pic>
      <p:sp>
        <p:nvSpPr>
          <p:cNvPr id="9" name="Rectangle 8">
            <a:extLst>
              <a:ext uri="{FF2B5EF4-FFF2-40B4-BE49-F238E27FC236}">
                <a16:creationId xmlns:a16="http://schemas.microsoft.com/office/drawing/2014/main" id="{47A0BD2C-230F-6E0A-CE22-1C92B5234D2A}"/>
              </a:ext>
            </a:extLst>
          </p:cNvPr>
          <p:cNvSpPr/>
          <p:nvPr/>
        </p:nvSpPr>
        <p:spPr>
          <a:xfrm>
            <a:off x="3115733" y="4902200"/>
            <a:ext cx="7078134" cy="12361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611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a:cxnSpLocks/>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pic>
        <p:nvPicPr>
          <p:cNvPr id="22" name="OTag">
            <a:extLst>
              <a:ext uri="{FF2B5EF4-FFF2-40B4-BE49-F238E27FC236}">
                <a16:creationId xmlns:a16="http://schemas.microsoft.com/office/drawing/2014/main" id="{B1C33757-51E9-4BDC-9A8C-395757A8E3ED}"/>
              </a:ext>
              <a:ext uri="{C183D7F6-B498-43B3-948B-1728B52AA6E4}">
                <adec:decorative xmlns:adec="http://schemas.microsoft.com/office/drawing/2017/decorative" val="1"/>
              </a:ext>
            </a:extLst>
          </p:cNvPr>
          <p:cNvPicPr>
            <a:picLocks noChangeAspect="1"/>
          </p:cNvPicPr>
          <p:nvPr>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Title 1">
            <a:extLst>
              <a:ext uri="{FF2B5EF4-FFF2-40B4-BE49-F238E27FC236}">
                <a16:creationId xmlns:a16="http://schemas.microsoft.com/office/drawing/2014/main" id="{74A8BC3A-CF76-4790-B585-BF33BEF31F43}"/>
              </a:ext>
            </a:extLst>
          </p:cNvPr>
          <p:cNvSpPr txBox="1"/>
          <p:nvPr>
            <p:custDataLst>
              <p:tags r:id="rId3"/>
            </p:custDataLst>
          </p:nvPr>
        </p:nvSpPr>
        <p:spPr>
          <a:xfrm>
            <a:off x="768874" y="542925"/>
            <a:ext cx="8841851"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Public Load Balancer </a:t>
            </a:r>
            <a:r>
              <a:rPr kumimoji="0" lang="en-US" sz="16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(Regional Subnets </a:t>
            </a:r>
            <a:r>
              <a:rPr lang="en-US" sz="1600" dirty="0">
                <a:solidFill>
                  <a:srgbClr val="594564"/>
                </a:solidFill>
                <a:latin typeface="Oracle Sans" panose="020B0503020204020204" pitchFamily="34" charset="0"/>
                <a:cs typeface="Oracle Sans" panose="020B0503020204020204" pitchFamily="34" charset="0"/>
              </a:rPr>
              <a:t>-</a:t>
            </a:r>
            <a:r>
              <a:rPr kumimoji="0" lang="en-US" sz="16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Recommended- vs. AD Specific Subnets)</a:t>
            </a:r>
            <a:endPar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endParaRPr>
          </a:p>
        </p:txBody>
      </p:sp>
      <p:pic>
        <p:nvPicPr>
          <p:cNvPr id="139" name="Picture 138">
            <a:extLst>
              <a:ext uri="{FF2B5EF4-FFF2-40B4-BE49-F238E27FC236}">
                <a16:creationId xmlns:a16="http://schemas.microsoft.com/office/drawing/2014/main" id="{A88904F4-E0CC-44C9-AF61-EF3C2D476410}"/>
              </a:ext>
            </a:extLst>
          </p:cNvPr>
          <p:cNvPicPr>
            <a:picLocks noChangeAspect="1"/>
          </p:cNvPicPr>
          <p:nvPr/>
        </p:nvPicPr>
        <p:blipFill>
          <a:blip r:embed="rId7"/>
          <a:stretch>
            <a:fillRect/>
          </a:stretch>
        </p:blipFill>
        <p:spPr>
          <a:xfrm>
            <a:off x="-32753" y="1202434"/>
            <a:ext cx="6096002" cy="5049399"/>
          </a:xfrm>
          <a:prstGeom prst="rect">
            <a:avLst/>
          </a:prstGeom>
        </p:spPr>
      </p:pic>
      <p:pic>
        <p:nvPicPr>
          <p:cNvPr id="141" name="Picture 140">
            <a:extLst>
              <a:ext uri="{FF2B5EF4-FFF2-40B4-BE49-F238E27FC236}">
                <a16:creationId xmlns:a16="http://schemas.microsoft.com/office/drawing/2014/main" id="{4542065C-72E5-4863-873D-7D0AE35BA2CB}"/>
              </a:ext>
            </a:extLst>
          </p:cNvPr>
          <p:cNvPicPr>
            <a:picLocks noChangeAspect="1"/>
          </p:cNvPicPr>
          <p:nvPr/>
        </p:nvPicPr>
        <p:blipFill>
          <a:blip r:embed="rId8"/>
          <a:stretch>
            <a:fillRect/>
          </a:stretch>
        </p:blipFill>
        <p:spPr>
          <a:xfrm>
            <a:off x="6237908" y="1202434"/>
            <a:ext cx="5995190" cy="5070742"/>
          </a:xfrm>
          <a:prstGeom prst="rect">
            <a:avLst/>
          </a:prstGeom>
        </p:spPr>
      </p:pic>
      <p:cxnSp>
        <p:nvCxnSpPr>
          <p:cNvPr id="143" name="Straight Arrow Connector 142">
            <a:extLst>
              <a:ext uri="{FF2B5EF4-FFF2-40B4-BE49-F238E27FC236}">
                <a16:creationId xmlns:a16="http://schemas.microsoft.com/office/drawing/2014/main" id="{372A24F3-C7D7-4102-B388-3AF96D9AC44A}"/>
              </a:ext>
            </a:extLst>
          </p:cNvPr>
          <p:cNvCxnSpPr/>
          <p:nvPr/>
        </p:nvCxnSpPr>
        <p:spPr>
          <a:xfrm flipH="1">
            <a:off x="4325420" y="1031203"/>
            <a:ext cx="256854" cy="230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290A8DD0-8877-4FBC-8F03-1E2D3DBD8B6C}"/>
              </a:ext>
            </a:extLst>
          </p:cNvPr>
          <p:cNvCxnSpPr>
            <a:cxnSpLocks/>
          </p:cNvCxnSpPr>
          <p:nvPr/>
        </p:nvCxnSpPr>
        <p:spPr>
          <a:xfrm>
            <a:off x="8630292" y="1036748"/>
            <a:ext cx="184935" cy="23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D46189F-9BDF-4E04-9B8A-16C3F5F2D0E6}"/>
              </a:ext>
            </a:extLst>
          </p:cNvPr>
          <p:cNvCxnSpPr/>
          <p:nvPr/>
        </p:nvCxnSpPr>
        <p:spPr>
          <a:xfrm>
            <a:off x="6063249" y="1253448"/>
            <a:ext cx="0" cy="5101632"/>
          </a:xfrm>
          <a:prstGeom prst="line">
            <a:avLst/>
          </a:prstGeom>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6D616F6B-449D-4D47-AF6F-B8AD0474E11D}"/>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161B8887-3F93-4FB2-A713-B1CD1AA790CC}"/>
              </a:ext>
            </a:extLst>
          </p:cNvPr>
          <p:cNvSpPr>
            <a:spLocks noGrp="1"/>
          </p:cNvSpPr>
          <p:nvPr>
            <p:ph type="sldNum" sz="quarter" idx="4"/>
          </p:nvPr>
        </p:nvSpPr>
        <p:spPr/>
        <p:txBody>
          <a:bodyPr/>
          <a:lstStyle/>
          <a:p>
            <a:fld id="{345D60D9-5372-5F40-9443-0F9AE5BDC3C8}" type="slidenum">
              <a:rPr lang="en-US" smtClean="0"/>
              <a:pPr/>
              <a:t>38</a:t>
            </a:fld>
            <a:endParaRPr lang="en-US" dirty="0"/>
          </a:p>
        </p:txBody>
      </p:sp>
    </p:spTree>
    <p:extLst>
      <p:ext uri="{BB962C8B-B14F-4D97-AF65-F5344CB8AC3E}">
        <p14:creationId xmlns:p14="http://schemas.microsoft.com/office/powerpoint/2010/main" val="809855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42925"/>
            <a:ext cx="11190245"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Private Load Balancer </a:t>
            </a:r>
            <a:r>
              <a:rPr kumimoji="0" lang="en-US" sz="16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(Regional Subnets </a:t>
            </a:r>
            <a:r>
              <a:rPr lang="en-US" sz="1600" dirty="0">
                <a:solidFill>
                  <a:srgbClr val="594564"/>
                </a:solidFill>
                <a:latin typeface="Oracle Sans" panose="020B0503020204020204" pitchFamily="34" charset="0"/>
                <a:cs typeface="Oracle Sans" panose="020B0503020204020204" pitchFamily="34" charset="0"/>
              </a:rPr>
              <a:t>-</a:t>
            </a:r>
            <a:r>
              <a:rPr kumimoji="0" lang="en-US" sz="16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Recommended- vs. AD Specific Subnets)</a:t>
            </a:r>
            <a:endPar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endParaRPr>
          </a:p>
        </p:txBody>
      </p:sp>
      <p:pic>
        <p:nvPicPr>
          <p:cNvPr id="3" name="Picture 2">
            <a:extLst>
              <a:ext uri="{FF2B5EF4-FFF2-40B4-BE49-F238E27FC236}">
                <a16:creationId xmlns:a16="http://schemas.microsoft.com/office/drawing/2014/main" id="{35B99483-7E47-437C-8D46-B3B52DE2F425}"/>
              </a:ext>
            </a:extLst>
          </p:cNvPr>
          <p:cNvPicPr>
            <a:picLocks noChangeAspect="1"/>
          </p:cNvPicPr>
          <p:nvPr/>
        </p:nvPicPr>
        <p:blipFill>
          <a:blip r:embed="rId5"/>
          <a:stretch>
            <a:fillRect/>
          </a:stretch>
        </p:blipFill>
        <p:spPr>
          <a:xfrm>
            <a:off x="-1" y="1339500"/>
            <a:ext cx="5815173" cy="4742557"/>
          </a:xfrm>
          <a:prstGeom prst="rect">
            <a:avLst/>
          </a:prstGeom>
        </p:spPr>
      </p:pic>
      <p:pic>
        <p:nvPicPr>
          <p:cNvPr id="7" name="Picture 6">
            <a:extLst>
              <a:ext uri="{FF2B5EF4-FFF2-40B4-BE49-F238E27FC236}">
                <a16:creationId xmlns:a16="http://schemas.microsoft.com/office/drawing/2014/main" id="{52E8D7A7-4793-42D3-AD56-1BD6769D026A}"/>
              </a:ext>
            </a:extLst>
          </p:cNvPr>
          <p:cNvPicPr>
            <a:picLocks noChangeAspect="1"/>
          </p:cNvPicPr>
          <p:nvPr/>
        </p:nvPicPr>
        <p:blipFill>
          <a:blip r:embed="rId6"/>
          <a:stretch>
            <a:fillRect/>
          </a:stretch>
        </p:blipFill>
        <p:spPr>
          <a:xfrm>
            <a:off x="6185043" y="1480983"/>
            <a:ext cx="6006957" cy="4601074"/>
          </a:xfrm>
          <a:prstGeom prst="rect">
            <a:avLst/>
          </a:prstGeom>
        </p:spPr>
      </p:pic>
      <p:cxnSp>
        <p:nvCxnSpPr>
          <p:cNvPr id="62" name="Straight Arrow Connector 61">
            <a:extLst>
              <a:ext uri="{FF2B5EF4-FFF2-40B4-BE49-F238E27FC236}">
                <a16:creationId xmlns:a16="http://schemas.microsoft.com/office/drawing/2014/main" id="{F152DEB9-DBD1-409A-81AB-75BDA5EEA7B0}"/>
              </a:ext>
            </a:extLst>
          </p:cNvPr>
          <p:cNvCxnSpPr/>
          <p:nvPr/>
        </p:nvCxnSpPr>
        <p:spPr>
          <a:xfrm flipH="1">
            <a:off x="4325420" y="1031203"/>
            <a:ext cx="256854" cy="230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E7201B6-B2AC-433F-9C41-30D1D1F4CF66}"/>
              </a:ext>
            </a:extLst>
          </p:cNvPr>
          <p:cNvCxnSpPr>
            <a:cxnSpLocks/>
          </p:cNvCxnSpPr>
          <p:nvPr/>
        </p:nvCxnSpPr>
        <p:spPr>
          <a:xfrm>
            <a:off x="8630292" y="1036748"/>
            <a:ext cx="184935" cy="237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0174AFD-1829-4453-BF09-643B27B30EBF}"/>
              </a:ext>
            </a:extLst>
          </p:cNvPr>
          <p:cNvCxnSpPr/>
          <p:nvPr/>
        </p:nvCxnSpPr>
        <p:spPr>
          <a:xfrm>
            <a:off x="5929687" y="1253448"/>
            <a:ext cx="0" cy="5101632"/>
          </a:xfrm>
          <a:prstGeom prst="line">
            <a:avLst/>
          </a:prstGeom>
        </p:spPr>
        <p:style>
          <a:lnRef idx="1">
            <a:schemeClr val="dk1"/>
          </a:lnRef>
          <a:fillRef idx="0">
            <a:schemeClr val="dk1"/>
          </a:fillRef>
          <a:effectRef idx="0">
            <a:schemeClr val="dk1"/>
          </a:effectRef>
          <a:fontRef idx="minor">
            <a:schemeClr val="tx1"/>
          </a:fontRef>
        </p:style>
      </p:cxnSp>
      <p:sp>
        <p:nvSpPr>
          <p:cNvPr id="2" name="Footer Placeholder 1">
            <a:extLst>
              <a:ext uri="{FF2B5EF4-FFF2-40B4-BE49-F238E27FC236}">
                <a16:creationId xmlns:a16="http://schemas.microsoft.com/office/drawing/2014/main" id="{9B659C6C-D87C-47B3-92E0-D3D8EDA1E2B5}"/>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1FC487C-F9BB-4AD2-8425-13789FF788BA}"/>
              </a:ext>
            </a:extLst>
          </p:cNvPr>
          <p:cNvSpPr>
            <a:spLocks noGrp="1"/>
          </p:cNvSpPr>
          <p:nvPr>
            <p:ph type="sldNum" sz="quarter" idx="4"/>
          </p:nvPr>
        </p:nvSpPr>
        <p:spPr/>
        <p:txBody>
          <a:bodyPr/>
          <a:lstStyle/>
          <a:p>
            <a:fld id="{345D60D9-5372-5F40-9443-0F9AE5BDC3C8}" type="slidenum">
              <a:rPr lang="en-US" smtClean="0"/>
              <a:pPr/>
              <a:t>39</a:t>
            </a:fld>
            <a:endParaRPr lang="en-US" dirty="0"/>
          </a:p>
        </p:txBody>
      </p:sp>
    </p:spTree>
    <p:extLst>
      <p:ext uri="{BB962C8B-B14F-4D97-AF65-F5344CB8AC3E}">
        <p14:creationId xmlns:p14="http://schemas.microsoft.com/office/powerpoint/2010/main" val="74795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2CC070-6200-43A9-80F6-0FC60D4593AC}"/>
              </a:ext>
            </a:extLst>
          </p:cNvPr>
          <p:cNvSpPr>
            <a:spLocks noGrp="1"/>
          </p:cNvSpPr>
          <p:nvPr>
            <p:ph type="ftr" sz="quarter" idx="11"/>
          </p:nvPr>
        </p:nvSpPr>
        <p:spPr/>
        <p:txBody>
          <a:bodyPr/>
          <a:lstStyle/>
          <a:p>
            <a:r>
              <a:rPr lang="en-US"/>
              <a:t>Copyright © 2025, Oracle and/or its affiliates.</a:t>
            </a:r>
          </a:p>
        </p:txBody>
      </p:sp>
      <p:sp>
        <p:nvSpPr>
          <p:cNvPr id="3" name="Slide Number Placeholder 2">
            <a:extLst>
              <a:ext uri="{FF2B5EF4-FFF2-40B4-BE49-F238E27FC236}">
                <a16:creationId xmlns:a16="http://schemas.microsoft.com/office/drawing/2014/main" id="{7A06F596-B512-4AFE-9722-81D7AB6541CD}"/>
              </a:ext>
            </a:extLst>
          </p:cNvPr>
          <p:cNvSpPr>
            <a:spLocks noGrp="1"/>
          </p:cNvSpPr>
          <p:nvPr>
            <p:ph type="sldNum" sz="quarter" idx="12"/>
          </p:nvPr>
        </p:nvSpPr>
        <p:spPr/>
        <p:txBody>
          <a:bodyPr/>
          <a:lstStyle/>
          <a:p>
            <a:fld id="{345D60D9-5372-5F40-9443-0F9AE5BDC3C8}" type="slidenum">
              <a:rPr lang="en-US" smtClean="0"/>
              <a:t>4</a:t>
            </a:fld>
            <a:endParaRPr lang="en-US"/>
          </a:p>
        </p:txBody>
      </p:sp>
      <p:sp>
        <p:nvSpPr>
          <p:cNvPr id="4" name="Title 3">
            <a:extLst>
              <a:ext uri="{FF2B5EF4-FFF2-40B4-BE49-F238E27FC236}">
                <a16:creationId xmlns:a16="http://schemas.microsoft.com/office/drawing/2014/main" id="{945B38E0-BFB2-41E7-9728-12A1978AFC5F}"/>
              </a:ext>
            </a:extLst>
          </p:cNvPr>
          <p:cNvSpPr>
            <a:spLocks noGrp="1"/>
          </p:cNvSpPr>
          <p:nvPr>
            <p:ph type="title"/>
          </p:nvPr>
        </p:nvSpPr>
        <p:spPr/>
        <p:txBody>
          <a:bodyPr/>
          <a:lstStyle/>
          <a:p>
            <a:r>
              <a:rPr lang="en-US" dirty="0"/>
              <a:t>Overview on VCN</a:t>
            </a:r>
          </a:p>
        </p:txBody>
      </p:sp>
    </p:spTree>
    <p:extLst>
      <p:ext uri="{BB962C8B-B14F-4D97-AF65-F5344CB8AC3E}">
        <p14:creationId xmlns:p14="http://schemas.microsoft.com/office/powerpoint/2010/main" val="87000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4" y="504825"/>
            <a:ext cx="3565002"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SSL Handling</a:t>
            </a:r>
          </a:p>
        </p:txBody>
      </p:sp>
      <p:sp>
        <p:nvSpPr>
          <p:cNvPr id="21" name="Content Placeholder 2">
            <a:extLst>
              <a:ext uri="{FF2B5EF4-FFF2-40B4-BE49-F238E27FC236}">
                <a16:creationId xmlns:a16="http://schemas.microsoft.com/office/drawing/2014/main" id="{5A1F6AA9-8CBD-4F7D-9CFB-4C4ED5BBDDC2}"/>
              </a:ext>
            </a:extLst>
          </p:cNvPr>
          <p:cNvSpPr txBox="1">
            <a:spLocks/>
          </p:cNvSpPr>
          <p:nvPr/>
        </p:nvSpPr>
        <p:spPr>
          <a:xfrm>
            <a:off x="331985" y="1301335"/>
            <a:ext cx="10944549" cy="241553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b="1" dirty="0">
                <a:latin typeface="+mn-lt"/>
                <a:cs typeface="+mn-cs"/>
              </a:rPr>
              <a:t>Terminate SSL at the load balancer</a:t>
            </a:r>
            <a:r>
              <a:rPr lang="en-US" sz="1600" dirty="0">
                <a:latin typeface="+mn-lt"/>
                <a:cs typeface="+mn-cs"/>
              </a:rPr>
              <a:t>. This configuration is </a:t>
            </a:r>
            <a:r>
              <a:rPr lang="en-US" sz="1600" i="1" dirty="0">
                <a:latin typeface="+mn-lt"/>
                <a:cs typeface="+mn-cs"/>
              </a:rPr>
              <a:t>frontend SSL</a:t>
            </a:r>
            <a:r>
              <a:rPr lang="en-US" sz="1600" dirty="0">
                <a:latin typeface="+mn-lt"/>
                <a:cs typeface="+mn-cs"/>
              </a:rPr>
              <a:t>. Your load balancer can accept encrypted traffic from a client. No encryption of traffic exists between the load balancer and the backend servers.</a:t>
            </a:r>
          </a:p>
          <a:p>
            <a:pPr marL="285750" indent="-285750">
              <a:buFont typeface="Arial" panose="020B0604020202020204" pitchFamily="34" charset="0"/>
              <a:buChar char="•"/>
            </a:pPr>
            <a:r>
              <a:rPr lang="en-US" sz="1600" b="1" dirty="0">
                <a:latin typeface="+mn-lt"/>
                <a:cs typeface="+mn-cs"/>
              </a:rPr>
              <a:t>Implement SSL between the load balancer and your backend servers</a:t>
            </a:r>
            <a:r>
              <a:rPr lang="en-US" sz="1600" dirty="0">
                <a:latin typeface="+mn-lt"/>
                <a:cs typeface="+mn-cs"/>
              </a:rPr>
              <a:t>. This configuration is </a:t>
            </a:r>
            <a:r>
              <a:rPr lang="en-US" sz="1600" i="1" dirty="0">
                <a:latin typeface="+mn-lt"/>
                <a:cs typeface="+mn-cs"/>
              </a:rPr>
              <a:t>backend SSL</a:t>
            </a:r>
            <a:r>
              <a:rPr lang="en-US" sz="1600" dirty="0">
                <a:latin typeface="+mn-lt"/>
                <a:cs typeface="+mn-cs"/>
              </a:rPr>
              <a:t>. Your load balancer does not accept encrypted traffic from client servers. Traffic between the load balancer and the backend servers is encrypted.</a:t>
            </a:r>
          </a:p>
          <a:p>
            <a:pPr marL="285750" indent="-285750">
              <a:buFont typeface="Arial" panose="020B0604020202020204" pitchFamily="34" charset="0"/>
              <a:buChar char="•"/>
            </a:pPr>
            <a:r>
              <a:rPr lang="en-US" sz="1600" b="1" dirty="0">
                <a:latin typeface="+mn-lt"/>
                <a:cs typeface="+mn-cs"/>
              </a:rPr>
              <a:t>Implement point-to-point SSL</a:t>
            </a:r>
            <a:r>
              <a:rPr lang="en-US" sz="1600" dirty="0">
                <a:latin typeface="+mn-lt"/>
                <a:cs typeface="+mn-cs"/>
              </a:rPr>
              <a:t>. Your load balancer can accept SSL encrypted traffic from clients and encrypts traffic to the backend servers.</a:t>
            </a:r>
          </a:p>
          <a:p>
            <a:pPr lvl="2">
              <a:buClr>
                <a:schemeClr val="tx1"/>
              </a:buClr>
            </a:pPr>
            <a:r>
              <a:rPr lang="en-US" sz="1400" dirty="0">
                <a:latin typeface="+mn-lt"/>
                <a:cs typeface="+mn-cs"/>
              </a:rPr>
              <a:t>To use SSL with your load balancer, you must add one or more certificate bundles to your system.</a:t>
            </a:r>
          </a:p>
          <a:p>
            <a:pPr lvl="2">
              <a:buClr>
                <a:schemeClr val="tx1"/>
              </a:buClr>
            </a:pPr>
            <a:r>
              <a:rPr lang="en-US" sz="1400" dirty="0">
                <a:latin typeface="+mn-lt"/>
                <a:cs typeface="+mn-cs"/>
              </a:rPr>
              <a:t>Oracle Cloud Infrastructure accepts x.509 type certificates in PEM format only.</a:t>
            </a:r>
          </a:p>
        </p:txBody>
      </p:sp>
      <p:pic>
        <p:nvPicPr>
          <p:cNvPr id="3" name="Picture 2">
            <a:extLst>
              <a:ext uri="{FF2B5EF4-FFF2-40B4-BE49-F238E27FC236}">
                <a16:creationId xmlns:a16="http://schemas.microsoft.com/office/drawing/2014/main" id="{51A8CBC9-CFF6-4ADB-8062-8B76889E5D6D}"/>
              </a:ext>
            </a:extLst>
          </p:cNvPr>
          <p:cNvPicPr>
            <a:picLocks noChangeAspect="1"/>
          </p:cNvPicPr>
          <p:nvPr/>
        </p:nvPicPr>
        <p:blipFill>
          <a:blip r:embed="rId5"/>
          <a:stretch>
            <a:fillRect/>
          </a:stretch>
        </p:blipFill>
        <p:spPr>
          <a:xfrm>
            <a:off x="2454712" y="3769342"/>
            <a:ext cx="7282576" cy="2654318"/>
          </a:xfrm>
          <a:prstGeom prst="rect">
            <a:avLst/>
          </a:prstGeom>
        </p:spPr>
      </p:pic>
      <p:sp>
        <p:nvSpPr>
          <p:cNvPr id="2" name="Footer Placeholder 1">
            <a:extLst>
              <a:ext uri="{FF2B5EF4-FFF2-40B4-BE49-F238E27FC236}">
                <a16:creationId xmlns:a16="http://schemas.microsoft.com/office/drawing/2014/main" id="{11B7A9A5-EC80-4421-A3B6-280D59666DC8}"/>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CEDAA62-1B88-499B-A4D8-250E93FFB71D}"/>
              </a:ext>
            </a:extLst>
          </p:cNvPr>
          <p:cNvSpPr>
            <a:spLocks noGrp="1"/>
          </p:cNvSpPr>
          <p:nvPr>
            <p:ph type="sldNum" sz="quarter" idx="4"/>
          </p:nvPr>
        </p:nvSpPr>
        <p:spPr/>
        <p:txBody>
          <a:bodyPr/>
          <a:lstStyle/>
          <a:p>
            <a:fld id="{345D60D9-5372-5F40-9443-0F9AE5BDC3C8}" type="slidenum">
              <a:rPr lang="en-US" smtClean="0"/>
              <a:pPr/>
              <a:t>40</a:t>
            </a:fld>
            <a:endParaRPr lang="en-US" dirty="0"/>
          </a:p>
        </p:txBody>
      </p:sp>
    </p:spTree>
    <p:extLst>
      <p:ext uri="{BB962C8B-B14F-4D97-AF65-F5344CB8AC3E}">
        <p14:creationId xmlns:p14="http://schemas.microsoft.com/office/powerpoint/2010/main" val="252646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5453251"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Network Load Balancer (Layer 4)</a:t>
            </a:r>
          </a:p>
        </p:txBody>
      </p:sp>
      <p:sp>
        <p:nvSpPr>
          <p:cNvPr id="8" name="Rectangle 7">
            <a:extLst>
              <a:ext uri="{FF2B5EF4-FFF2-40B4-BE49-F238E27FC236}">
                <a16:creationId xmlns:a16="http://schemas.microsoft.com/office/drawing/2014/main" id="{CBB8B8E5-8647-453B-B889-F6E9FF21EDD8}"/>
              </a:ext>
            </a:extLst>
          </p:cNvPr>
          <p:cNvSpPr/>
          <p:nvPr/>
        </p:nvSpPr>
        <p:spPr>
          <a:xfrm>
            <a:off x="448985" y="1330636"/>
            <a:ext cx="10605193" cy="33855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404040"/>
                </a:solidFill>
              </a:rPr>
              <a:t>The Network Load Balancer load balance </a:t>
            </a:r>
            <a:r>
              <a:rPr lang="en-US" sz="1600" b="1" u="sng" dirty="0">
                <a:solidFill>
                  <a:srgbClr val="404040"/>
                </a:solidFill>
              </a:rPr>
              <a:t>layer 3 and layer 4</a:t>
            </a:r>
            <a:r>
              <a:rPr lang="en-US" sz="1600" b="1" dirty="0">
                <a:solidFill>
                  <a:srgbClr val="404040"/>
                </a:solidFill>
              </a:rPr>
              <a:t> (TCP/UDP/ICMP) workloads</a:t>
            </a:r>
            <a:endParaRPr lang="it-IT" sz="1600" b="1" dirty="0"/>
          </a:p>
        </p:txBody>
      </p:sp>
      <p:sp>
        <p:nvSpPr>
          <p:cNvPr id="9" name="Rectangle 8">
            <a:extLst>
              <a:ext uri="{FF2B5EF4-FFF2-40B4-BE49-F238E27FC236}">
                <a16:creationId xmlns:a16="http://schemas.microsoft.com/office/drawing/2014/main" id="{FA85D4E1-8F4F-4534-A96D-1ECD5012323E}"/>
              </a:ext>
            </a:extLst>
          </p:cNvPr>
          <p:cNvSpPr/>
          <p:nvPr/>
        </p:nvSpPr>
        <p:spPr>
          <a:xfrm>
            <a:off x="448984" y="1928406"/>
            <a:ext cx="11475205" cy="584775"/>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404040"/>
                </a:solidFill>
              </a:rPr>
              <a:t>It’s designed to handle volatile traffic patterns and millions of flows, offering high throughput while maintaining </a:t>
            </a:r>
            <a:r>
              <a:rPr lang="en-US" sz="1600" b="1" dirty="0">
                <a:solidFill>
                  <a:srgbClr val="404040"/>
                </a:solidFill>
              </a:rPr>
              <a:t>ultra-low latency.</a:t>
            </a:r>
            <a:endParaRPr lang="it-IT" sz="1600" b="1" dirty="0"/>
          </a:p>
        </p:txBody>
      </p:sp>
      <p:sp>
        <p:nvSpPr>
          <p:cNvPr id="10" name="Rectangle 9">
            <a:extLst>
              <a:ext uri="{FF2B5EF4-FFF2-40B4-BE49-F238E27FC236}">
                <a16:creationId xmlns:a16="http://schemas.microsoft.com/office/drawing/2014/main" id="{2D281C83-4006-4ABD-BD97-C9BBFC6797DF}"/>
              </a:ext>
            </a:extLst>
          </p:cNvPr>
          <p:cNvSpPr/>
          <p:nvPr/>
        </p:nvSpPr>
        <p:spPr>
          <a:xfrm>
            <a:off x="448985" y="2619956"/>
            <a:ext cx="11475204" cy="584775"/>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404040"/>
                </a:solidFill>
              </a:rPr>
              <a:t>Ideal load balancing solution for </a:t>
            </a:r>
            <a:r>
              <a:rPr lang="en-US" sz="1600" b="1" dirty="0">
                <a:solidFill>
                  <a:srgbClr val="404040"/>
                </a:solidFill>
              </a:rPr>
              <a:t>latency-sensitive workloads</a:t>
            </a:r>
            <a:r>
              <a:rPr lang="en-US" sz="1600" dirty="0">
                <a:solidFill>
                  <a:srgbClr val="404040"/>
                </a:solidFill>
              </a:rPr>
              <a:t> includes real-time streaming, VoIP, Internet of Things, HA scenarios and trading platforms.</a:t>
            </a:r>
            <a:endParaRPr lang="it-IT" sz="1600" dirty="0"/>
          </a:p>
        </p:txBody>
      </p:sp>
      <p:sp>
        <p:nvSpPr>
          <p:cNvPr id="14" name="Rectangle 13">
            <a:extLst>
              <a:ext uri="{FF2B5EF4-FFF2-40B4-BE49-F238E27FC236}">
                <a16:creationId xmlns:a16="http://schemas.microsoft.com/office/drawing/2014/main" id="{E3C8EFE0-9F01-4F66-82C3-E71E10AF8D78}"/>
              </a:ext>
            </a:extLst>
          </p:cNvPr>
          <p:cNvSpPr/>
          <p:nvPr/>
        </p:nvSpPr>
        <p:spPr>
          <a:xfrm>
            <a:off x="446924" y="3307176"/>
            <a:ext cx="5304657" cy="338554"/>
          </a:xfrm>
          <a:prstGeom prst="rect">
            <a:avLst/>
          </a:prstGeom>
        </p:spPr>
        <p:txBody>
          <a:bodyPr wrap="none">
            <a:spAutoFit/>
          </a:bodyPr>
          <a:lstStyle/>
          <a:p>
            <a:pPr marL="285750" indent="-285750">
              <a:buFont typeface="Arial" panose="020B0604020202020204" pitchFamily="34" charset="0"/>
              <a:buChar char="•"/>
            </a:pPr>
            <a:r>
              <a:rPr lang="en-US" sz="1600" dirty="0">
                <a:solidFill>
                  <a:srgbClr val="404040"/>
                </a:solidFill>
              </a:rPr>
              <a:t>OCI Network Load Balancer can be public or private.</a:t>
            </a:r>
            <a:endParaRPr lang="it-IT" sz="1600" dirty="0"/>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41</a:t>
            </a:fld>
            <a:endParaRPr lang="en-US" dirty="0"/>
          </a:p>
        </p:txBody>
      </p:sp>
      <p:sp>
        <p:nvSpPr>
          <p:cNvPr id="4" name="Rectangle 3">
            <a:extLst>
              <a:ext uri="{FF2B5EF4-FFF2-40B4-BE49-F238E27FC236}">
                <a16:creationId xmlns:a16="http://schemas.microsoft.com/office/drawing/2014/main" id="{BDD733CE-59E2-738A-8206-F5071FE108BD}"/>
              </a:ext>
            </a:extLst>
          </p:cNvPr>
          <p:cNvSpPr/>
          <p:nvPr/>
        </p:nvSpPr>
        <p:spPr>
          <a:xfrm>
            <a:off x="446924" y="3803426"/>
            <a:ext cx="6204006" cy="338554"/>
          </a:xfrm>
          <a:prstGeom prst="rect">
            <a:avLst/>
          </a:prstGeom>
        </p:spPr>
        <p:txBody>
          <a:bodyPr wrap="none">
            <a:spAutoFit/>
          </a:bodyPr>
          <a:lstStyle/>
          <a:p>
            <a:pPr marL="285750" indent="-285750">
              <a:buFont typeface="Arial" panose="020B0604020202020204" pitchFamily="34" charset="0"/>
              <a:buChar char="•"/>
            </a:pPr>
            <a:r>
              <a:rPr lang="en-US" sz="1600" b="1" dirty="0">
                <a:solidFill>
                  <a:srgbClr val="404040"/>
                </a:solidFill>
              </a:rPr>
              <a:t>Symmetric Hashing </a:t>
            </a:r>
            <a:r>
              <a:rPr lang="en-US" sz="1600" dirty="0">
                <a:solidFill>
                  <a:srgbClr val="404040"/>
                </a:solidFill>
              </a:rPr>
              <a:t>support for Active/Active configurations. </a:t>
            </a:r>
            <a:endParaRPr lang="it-IT" sz="1600" dirty="0"/>
          </a:p>
        </p:txBody>
      </p:sp>
      <p:sp>
        <p:nvSpPr>
          <p:cNvPr id="5" name="Rectangle 4">
            <a:extLst>
              <a:ext uri="{FF2B5EF4-FFF2-40B4-BE49-F238E27FC236}">
                <a16:creationId xmlns:a16="http://schemas.microsoft.com/office/drawing/2014/main" id="{1499B5E3-F8FE-3908-38C0-EFB13C3A38DB}"/>
              </a:ext>
            </a:extLst>
          </p:cNvPr>
          <p:cNvSpPr/>
          <p:nvPr/>
        </p:nvSpPr>
        <p:spPr>
          <a:xfrm>
            <a:off x="426435" y="4299676"/>
            <a:ext cx="11339130" cy="338554"/>
          </a:xfrm>
          <a:prstGeom prst="rect">
            <a:avLst/>
          </a:prstGeom>
        </p:spPr>
        <p:txBody>
          <a:bodyPr wrap="none">
            <a:spAutoFit/>
          </a:bodyPr>
          <a:lstStyle/>
          <a:p>
            <a:pPr marL="285750" indent="-285750">
              <a:buFont typeface="Arial" panose="020B0604020202020204" pitchFamily="34" charset="0"/>
              <a:buChar char="•"/>
            </a:pPr>
            <a:r>
              <a:rPr lang="en-US" sz="1600" dirty="0">
                <a:solidFill>
                  <a:srgbClr val="404040"/>
                </a:solidFill>
              </a:rPr>
              <a:t>Full NAT</a:t>
            </a:r>
            <a:r>
              <a:rPr lang="en-US" sz="1600" b="1" dirty="0">
                <a:solidFill>
                  <a:srgbClr val="404040"/>
                </a:solidFill>
              </a:rPr>
              <a:t>, </a:t>
            </a:r>
            <a:r>
              <a:rPr lang="fr-FR" sz="1600" dirty="0"/>
              <a:t>Source/Destination Header (IP/Port) Preservation (</a:t>
            </a:r>
            <a:r>
              <a:rPr lang="fr-FR" sz="1600" dirty="0" err="1"/>
              <a:t>Bump</a:t>
            </a:r>
            <a:r>
              <a:rPr lang="fr-FR" sz="1600" dirty="0"/>
              <a:t>-in-the-</a:t>
            </a:r>
            <a:r>
              <a:rPr lang="fr-FR" sz="1600" dirty="0" err="1"/>
              <a:t>wire</a:t>
            </a:r>
            <a:r>
              <a:rPr lang="fr-FR" sz="1600" dirty="0"/>
              <a:t>),</a:t>
            </a:r>
            <a:r>
              <a:rPr lang="en-US" sz="1600" dirty="0"/>
              <a:t> Source Header (IP/Port) Preservation.</a:t>
            </a:r>
            <a:r>
              <a:rPr lang="fr-FR" sz="1600" dirty="0"/>
              <a:t> </a:t>
            </a:r>
            <a:endParaRPr lang="it-IT" sz="1600" dirty="0"/>
          </a:p>
        </p:txBody>
      </p:sp>
    </p:spTree>
    <p:extLst>
      <p:ext uri="{BB962C8B-B14F-4D97-AF65-F5344CB8AC3E}">
        <p14:creationId xmlns:p14="http://schemas.microsoft.com/office/powerpoint/2010/main" val="27663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5260451"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Network Load Balancer - Policies</a:t>
            </a:r>
          </a:p>
        </p:txBody>
      </p:sp>
      <p:sp>
        <p:nvSpPr>
          <p:cNvPr id="16" name="Rectangle 15">
            <a:extLst>
              <a:ext uri="{FF2B5EF4-FFF2-40B4-BE49-F238E27FC236}">
                <a16:creationId xmlns:a16="http://schemas.microsoft.com/office/drawing/2014/main" id="{70E8B8FC-0AAA-4E95-9F86-10FEA7D4F102}"/>
              </a:ext>
            </a:extLst>
          </p:cNvPr>
          <p:cNvSpPr/>
          <p:nvPr/>
        </p:nvSpPr>
        <p:spPr>
          <a:xfrm>
            <a:off x="721461" y="2461271"/>
            <a:ext cx="10615725" cy="1754326"/>
          </a:xfrm>
          <a:prstGeom prst="rect">
            <a:avLst/>
          </a:prstGeom>
        </p:spPr>
        <p:txBody>
          <a:bodyPr wrap="square">
            <a:spAutoFit/>
          </a:bodyPr>
          <a:lstStyle/>
          <a:p>
            <a:r>
              <a:rPr lang="en-US" b="1" dirty="0">
                <a:solidFill>
                  <a:schemeClr val="accent1"/>
                </a:solidFill>
              </a:rPr>
              <a:t>5-Tuple Hash</a:t>
            </a:r>
            <a:r>
              <a:rPr lang="en-US" dirty="0">
                <a:solidFill>
                  <a:schemeClr val="accent1"/>
                </a:solidFill>
              </a:rPr>
              <a:t>: </a:t>
            </a:r>
            <a:r>
              <a:rPr lang="en-US" dirty="0">
                <a:solidFill>
                  <a:schemeClr val="tx2"/>
                </a:solidFill>
              </a:rPr>
              <a:t>Routes incoming traffic based on 5-Tuple (source IP and port, destination IP and port, protocol) Hash. This is the default network load balancer policy.</a:t>
            </a:r>
          </a:p>
          <a:p>
            <a:endParaRPr lang="en-US" dirty="0">
              <a:solidFill>
                <a:schemeClr val="tx2"/>
              </a:solidFill>
            </a:endParaRPr>
          </a:p>
          <a:p>
            <a:r>
              <a:rPr lang="en-US" b="1" dirty="0">
                <a:solidFill>
                  <a:schemeClr val="accent1"/>
                </a:solidFill>
              </a:rPr>
              <a:t>3-Tuple Hash</a:t>
            </a:r>
            <a:r>
              <a:rPr lang="en-US" dirty="0">
                <a:solidFill>
                  <a:schemeClr val="accent1"/>
                </a:solidFill>
              </a:rPr>
              <a:t>: </a:t>
            </a:r>
            <a:r>
              <a:rPr lang="en-US" dirty="0">
                <a:solidFill>
                  <a:schemeClr val="tx2"/>
                </a:solidFill>
              </a:rPr>
              <a:t>Routs incoming traffic based on 3-Tuple (source IP, destination IP, protocol) Hash.</a:t>
            </a:r>
          </a:p>
          <a:p>
            <a:endParaRPr lang="en-US" b="1" dirty="0">
              <a:solidFill>
                <a:schemeClr val="accent1"/>
              </a:solidFill>
            </a:endParaRPr>
          </a:p>
          <a:p>
            <a:r>
              <a:rPr lang="en-US" b="1" dirty="0">
                <a:solidFill>
                  <a:schemeClr val="accent1"/>
                </a:solidFill>
              </a:rPr>
              <a:t>2-Tuple Hash</a:t>
            </a:r>
            <a:r>
              <a:rPr lang="en-US" dirty="0">
                <a:solidFill>
                  <a:schemeClr val="accent1"/>
                </a:solidFill>
              </a:rPr>
              <a:t>: </a:t>
            </a:r>
            <a:r>
              <a:rPr lang="en-US" dirty="0">
                <a:solidFill>
                  <a:schemeClr val="tx2"/>
                </a:solidFill>
              </a:rPr>
              <a:t>Routs incoming traffic based on 2-Tuple (source IP Destination, destination IP) Hash.</a:t>
            </a:r>
          </a:p>
        </p:txBody>
      </p:sp>
      <p:sp>
        <p:nvSpPr>
          <p:cNvPr id="2" name="Footer Placeholder 1">
            <a:extLst>
              <a:ext uri="{FF2B5EF4-FFF2-40B4-BE49-F238E27FC236}">
                <a16:creationId xmlns:a16="http://schemas.microsoft.com/office/drawing/2014/main" id="{92EA648A-86C5-4D75-B596-F2A05E529327}"/>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663C1FB-4B42-47F2-8A75-81C947FFE263}"/>
              </a:ext>
            </a:extLst>
          </p:cNvPr>
          <p:cNvSpPr>
            <a:spLocks noGrp="1"/>
          </p:cNvSpPr>
          <p:nvPr>
            <p:ph type="sldNum" sz="quarter" idx="4"/>
          </p:nvPr>
        </p:nvSpPr>
        <p:spPr/>
        <p:txBody>
          <a:bodyPr/>
          <a:lstStyle/>
          <a:p>
            <a:fld id="{345D60D9-5372-5F40-9443-0F9AE5BDC3C8}" type="slidenum">
              <a:rPr lang="en-US" smtClean="0"/>
              <a:pPr/>
              <a:t>42</a:t>
            </a:fld>
            <a:endParaRPr lang="en-US" dirty="0"/>
          </a:p>
        </p:txBody>
      </p:sp>
    </p:spTree>
    <p:extLst>
      <p:ext uri="{BB962C8B-B14F-4D97-AF65-F5344CB8AC3E}">
        <p14:creationId xmlns:p14="http://schemas.microsoft.com/office/powerpoint/2010/main" val="417620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2CC070-6200-43A9-80F6-0FC60D4593AC}"/>
              </a:ext>
            </a:extLst>
          </p:cNvPr>
          <p:cNvSpPr>
            <a:spLocks noGrp="1"/>
          </p:cNvSpPr>
          <p:nvPr>
            <p:ph type="ftr" sz="quarter" idx="11"/>
          </p:nvPr>
        </p:nvSpPr>
        <p:spPr/>
        <p:txBody>
          <a:bodyPr/>
          <a:lstStyle/>
          <a:p>
            <a:r>
              <a:rPr lang="en-US"/>
              <a:t>Copyright © 2025, Oracle and/or its affiliates.</a:t>
            </a:r>
          </a:p>
        </p:txBody>
      </p:sp>
      <p:sp>
        <p:nvSpPr>
          <p:cNvPr id="3" name="Slide Number Placeholder 2">
            <a:extLst>
              <a:ext uri="{FF2B5EF4-FFF2-40B4-BE49-F238E27FC236}">
                <a16:creationId xmlns:a16="http://schemas.microsoft.com/office/drawing/2014/main" id="{7A06F596-B512-4AFE-9722-81D7AB6541CD}"/>
              </a:ext>
            </a:extLst>
          </p:cNvPr>
          <p:cNvSpPr>
            <a:spLocks noGrp="1"/>
          </p:cNvSpPr>
          <p:nvPr>
            <p:ph type="sldNum" sz="quarter" idx="12"/>
          </p:nvPr>
        </p:nvSpPr>
        <p:spPr/>
        <p:txBody>
          <a:bodyPr/>
          <a:lstStyle/>
          <a:p>
            <a:fld id="{345D60D9-5372-5F40-9443-0F9AE5BDC3C8}" type="slidenum">
              <a:rPr lang="en-US" smtClean="0"/>
              <a:t>43</a:t>
            </a:fld>
            <a:endParaRPr lang="en-US"/>
          </a:p>
        </p:txBody>
      </p:sp>
      <p:sp>
        <p:nvSpPr>
          <p:cNvPr id="4" name="Title 3">
            <a:extLst>
              <a:ext uri="{FF2B5EF4-FFF2-40B4-BE49-F238E27FC236}">
                <a16:creationId xmlns:a16="http://schemas.microsoft.com/office/drawing/2014/main" id="{945B38E0-BFB2-41E7-9728-12A1978AFC5F}"/>
              </a:ext>
            </a:extLst>
          </p:cNvPr>
          <p:cNvSpPr>
            <a:spLocks noGrp="1"/>
          </p:cNvSpPr>
          <p:nvPr>
            <p:ph type="title"/>
          </p:nvPr>
        </p:nvSpPr>
        <p:spPr>
          <a:xfrm>
            <a:off x="768871" y="2337132"/>
            <a:ext cx="9103098" cy="1280160"/>
          </a:xfrm>
        </p:spPr>
        <p:txBody>
          <a:bodyPr/>
          <a:lstStyle/>
          <a:p>
            <a:r>
              <a:rPr lang="en-US" dirty="0"/>
              <a:t>OCI Web Application Firewall (WAF)</a:t>
            </a:r>
          </a:p>
        </p:txBody>
      </p:sp>
    </p:spTree>
    <p:extLst>
      <p:ext uri="{BB962C8B-B14F-4D97-AF65-F5344CB8AC3E}">
        <p14:creationId xmlns:p14="http://schemas.microsoft.com/office/powerpoint/2010/main" val="361397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96000" y="-1"/>
            <a:ext cx="6096000" cy="6858000"/>
            <a:chOff x="6096000" y="-1"/>
            <a:chExt cx="6096000" cy="6858000"/>
          </a:xfrm>
        </p:grpSpPr>
        <p:pic>
          <p:nvPicPr>
            <p:cNvPr id="3" name="object 3"/>
            <p:cNvPicPr/>
            <p:nvPr/>
          </p:nvPicPr>
          <p:blipFill>
            <a:blip r:embed="rId2" cstate="print"/>
            <a:stretch>
              <a:fillRect/>
            </a:stretch>
          </p:blipFill>
          <p:spPr>
            <a:xfrm>
              <a:off x="6096000" y="-1"/>
              <a:ext cx="6096000" cy="6858000"/>
            </a:xfrm>
            <a:prstGeom prst="rect">
              <a:avLst/>
            </a:prstGeom>
          </p:spPr>
        </p:pic>
        <p:sp>
          <p:nvSpPr>
            <p:cNvPr id="4" name="object 4"/>
            <p:cNvSpPr/>
            <p:nvPr/>
          </p:nvSpPr>
          <p:spPr>
            <a:xfrm>
              <a:off x="11183111" y="6353161"/>
              <a:ext cx="505459" cy="504825"/>
            </a:xfrm>
            <a:custGeom>
              <a:avLst/>
              <a:gdLst/>
              <a:ahLst/>
              <a:cxnLst/>
              <a:rect l="l" t="t" r="r" b="b"/>
              <a:pathLst>
                <a:path w="505459" h="504825">
                  <a:moveTo>
                    <a:pt x="505014" y="0"/>
                  </a:moveTo>
                  <a:lnTo>
                    <a:pt x="0" y="0"/>
                  </a:lnTo>
                  <a:lnTo>
                    <a:pt x="0" y="504387"/>
                  </a:lnTo>
                  <a:lnTo>
                    <a:pt x="505015" y="504387"/>
                  </a:lnTo>
                  <a:lnTo>
                    <a:pt x="505014" y="0"/>
                  </a:lnTo>
                  <a:close/>
                </a:path>
              </a:pathLst>
            </a:custGeom>
            <a:solidFill>
              <a:srgbClr val="C7352F"/>
            </a:solidFill>
          </p:spPr>
          <p:txBody>
            <a:bodyPr wrap="square" lIns="0" tIns="0" rIns="0" bIns="0" rtlCol="0"/>
            <a:lstStyle/>
            <a:p>
              <a:endParaRPr/>
            </a:p>
          </p:txBody>
        </p:sp>
        <p:sp>
          <p:nvSpPr>
            <p:cNvPr id="5" name="object 5"/>
            <p:cNvSpPr/>
            <p:nvPr/>
          </p:nvSpPr>
          <p:spPr>
            <a:xfrm>
              <a:off x="11294352" y="6514974"/>
              <a:ext cx="282575" cy="180340"/>
            </a:xfrm>
            <a:custGeom>
              <a:avLst/>
              <a:gdLst/>
              <a:ahLst/>
              <a:cxnLst/>
              <a:rect l="l" t="t" r="r" b="b"/>
              <a:pathLst>
                <a:path w="282575" h="180340">
                  <a:moveTo>
                    <a:pt x="193410" y="0"/>
                  </a:moveTo>
                  <a:lnTo>
                    <a:pt x="89123" y="0"/>
                  </a:lnTo>
                  <a:lnTo>
                    <a:pt x="54398" y="7089"/>
                  </a:lnTo>
                  <a:lnTo>
                    <a:pt x="26073" y="26385"/>
                  </a:lnTo>
                  <a:lnTo>
                    <a:pt x="6992" y="54924"/>
                  </a:lnTo>
                  <a:lnTo>
                    <a:pt x="0" y="89746"/>
                  </a:lnTo>
                  <a:lnTo>
                    <a:pt x="6992" y="124935"/>
                  </a:lnTo>
                  <a:lnTo>
                    <a:pt x="26073" y="153665"/>
                  </a:lnTo>
                  <a:lnTo>
                    <a:pt x="54399" y="173032"/>
                  </a:lnTo>
                  <a:lnTo>
                    <a:pt x="89123" y="180133"/>
                  </a:lnTo>
                  <a:lnTo>
                    <a:pt x="193410" y="180133"/>
                  </a:lnTo>
                  <a:lnTo>
                    <a:pt x="228135" y="173032"/>
                  </a:lnTo>
                  <a:lnTo>
                    <a:pt x="256460" y="153665"/>
                  </a:lnTo>
                  <a:lnTo>
                    <a:pt x="260291" y="147896"/>
                  </a:lnTo>
                  <a:lnTo>
                    <a:pt x="91649" y="147896"/>
                  </a:lnTo>
                  <a:lnTo>
                    <a:pt x="68963" y="143344"/>
                  </a:lnTo>
                  <a:lnTo>
                    <a:pt x="50485" y="130910"/>
                  </a:lnTo>
                  <a:lnTo>
                    <a:pt x="38052" y="112432"/>
                  </a:lnTo>
                  <a:lnTo>
                    <a:pt x="33499" y="89746"/>
                  </a:lnTo>
                  <a:lnTo>
                    <a:pt x="38051" y="67330"/>
                  </a:lnTo>
                  <a:lnTo>
                    <a:pt x="50485" y="48822"/>
                  </a:lnTo>
                  <a:lnTo>
                    <a:pt x="68963" y="36239"/>
                  </a:lnTo>
                  <a:lnTo>
                    <a:pt x="91649" y="31596"/>
                  </a:lnTo>
                  <a:lnTo>
                    <a:pt x="259944" y="31596"/>
                  </a:lnTo>
                  <a:lnTo>
                    <a:pt x="256460" y="26385"/>
                  </a:lnTo>
                  <a:lnTo>
                    <a:pt x="228134" y="7089"/>
                  </a:lnTo>
                  <a:lnTo>
                    <a:pt x="193410" y="0"/>
                  </a:lnTo>
                  <a:close/>
                </a:path>
                <a:path w="282575" h="180340">
                  <a:moveTo>
                    <a:pt x="259944" y="31596"/>
                  </a:moveTo>
                  <a:lnTo>
                    <a:pt x="190884" y="31596"/>
                  </a:lnTo>
                  <a:lnTo>
                    <a:pt x="213570" y="36239"/>
                  </a:lnTo>
                  <a:lnTo>
                    <a:pt x="232048" y="48822"/>
                  </a:lnTo>
                  <a:lnTo>
                    <a:pt x="244481" y="67330"/>
                  </a:lnTo>
                  <a:lnTo>
                    <a:pt x="249034" y="89746"/>
                  </a:lnTo>
                  <a:lnTo>
                    <a:pt x="244481" y="112432"/>
                  </a:lnTo>
                  <a:lnTo>
                    <a:pt x="232048" y="130910"/>
                  </a:lnTo>
                  <a:lnTo>
                    <a:pt x="213570" y="143344"/>
                  </a:lnTo>
                  <a:lnTo>
                    <a:pt x="190884" y="147896"/>
                  </a:lnTo>
                  <a:lnTo>
                    <a:pt x="260291" y="147896"/>
                  </a:lnTo>
                  <a:lnTo>
                    <a:pt x="275541" y="124935"/>
                  </a:lnTo>
                  <a:lnTo>
                    <a:pt x="282533" y="89746"/>
                  </a:lnTo>
                  <a:lnTo>
                    <a:pt x="275541" y="54924"/>
                  </a:lnTo>
                  <a:lnTo>
                    <a:pt x="259944" y="31596"/>
                  </a:lnTo>
                  <a:close/>
                </a:path>
              </a:pathLst>
            </a:custGeom>
            <a:solidFill>
              <a:srgbClr val="FDFDFD"/>
            </a:solidFill>
          </p:spPr>
          <p:txBody>
            <a:bodyPr wrap="square" lIns="0" tIns="0" rIns="0" bIns="0" rtlCol="0"/>
            <a:lstStyle/>
            <a:p>
              <a:endParaRPr/>
            </a:p>
          </p:txBody>
        </p:sp>
      </p:grpSp>
      <p:sp>
        <p:nvSpPr>
          <p:cNvPr id="6" name="object 6"/>
          <p:cNvSpPr txBox="1"/>
          <p:nvPr/>
        </p:nvSpPr>
        <p:spPr>
          <a:xfrm>
            <a:off x="749300" y="1435654"/>
            <a:ext cx="4173854" cy="2242820"/>
          </a:xfrm>
          <a:prstGeom prst="rect">
            <a:avLst/>
          </a:prstGeom>
        </p:spPr>
        <p:txBody>
          <a:bodyPr vert="horz" wrap="square" lIns="0" tIns="120650" rIns="0" bIns="0" rtlCol="0">
            <a:spAutoFit/>
          </a:bodyPr>
          <a:lstStyle/>
          <a:p>
            <a:pPr marL="12700">
              <a:lnSpc>
                <a:spcPct val="100000"/>
              </a:lnSpc>
              <a:spcBef>
                <a:spcPts val="950"/>
              </a:spcBef>
            </a:pPr>
            <a:r>
              <a:rPr sz="5400" b="1" spc="-20" dirty="0">
                <a:solidFill>
                  <a:srgbClr val="33543B"/>
                </a:solidFill>
                <a:latin typeface="Calibri"/>
                <a:cs typeface="Calibri"/>
              </a:rPr>
              <a:t>&lt;50</a:t>
            </a:r>
            <a:r>
              <a:rPr sz="3600" spc="-20" dirty="0">
                <a:solidFill>
                  <a:srgbClr val="33543B"/>
                </a:solidFill>
                <a:latin typeface="Calibri"/>
                <a:cs typeface="Calibri"/>
              </a:rPr>
              <a:t>%</a:t>
            </a:r>
            <a:endParaRPr sz="3600" dirty="0">
              <a:latin typeface="Calibri"/>
              <a:cs typeface="Calibri"/>
            </a:endParaRPr>
          </a:p>
          <a:p>
            <a:pPr marL="12700" marR="5080">
              <a:lnSpc>
                <a:spcPct val="100000"/>
              </a:lnSpc>
              <a:spcBef>
                <a:spcPts val="250"/>
              </a:spcBef>
            </a:pPr>
            <a:r>
              <a:rPr sz="1600" dirty="0">
                <a:solidFill>
                  <a:srgbClr val="302C2A"/>
                </a:solidFill>
                <a:latin typeface="Calibri"/>
                <a:cs typeface="Calibri"/>
              </a:rPr>
              <a:t>of</a:t>
            </a:r>
            <a:r>
              <a:rPr sz="1600" spc="-15" dirty="0">
                <a:solidFill>
                  <a:srgbClr val="302C2A"/>
                </a:solidFill>
                <a:latin typeface="Calibri"/>
                <a:cs typeface="Calibri"/>
              </a:rPr>
              <a:t> </a:t>
            </a:r>
            <a:r>
              <a:rPr sz="1600" dirty="0">
                <a:solidFill>
                  <a:srgbClr val="302C2A"/>
                </a:solidFill>
                <a:latin typeface="Calibri"/>
                <a:cs typeface="Calibri"/>
              </a:rPr>
              <a:t>companies</a:t>
            </a:r>
            <a:r>
              <a:rPr sz="1600" spc="-25" dirty="0">
                <a:solidFill>
                  <a:srgbClr val="302C2A"/>
                </a:solidFill>
                <a:latin typeface="Calibri"/>
                <a:cs typeface="Calibri"/>
              </a:rPr>
              <a:t> </a:t>
            </a:r>
            <a:r>
              <a:rPr sz="1600" dirty="0">
                <a:solidFill>
                  <a:srgbClr val="302C2A"/>
                </a:solidFill>
                <a:latin typeface="Calibri"/>
                <a:cs typeface="Calibri"/>
              </a:rPr>
              <a:t>globally</a:t>
            </a:r>
            <a:r>
              <a:rPr sz="1600" spc="-50" dirty="0">
                <a:solidFill>
                  <a:srgbClr val="302C2A"/>
                </a:solidFill>
                <a:latin typeface="Calibri"/>
                <a:cs typeface="Calibri"/>
              </a:rPr>
              <a:t> </a:t>
            </a:r>
            <a:r>
              <a:rPr sz="1600" dirty="0">
                <a:solidFill>
                  <a:srgbClr val="302C2A"/>
                </a:solidFill>
                <a:latin typeface="Calibri"/>
                <a:cs typeface="Calibri"/>
              </a:rPr>
              <a:t>are</a:t>
            </a:r>
            <a:r>
              <a:rPr sz="1600" spc="-5" dirty="0">
                <a:solidFill>
                  <a:srgbClr val="302C2A"/>
                </a:solidFill>
                <a:latin typeface="Calibri"/>
                <a:cs typeface="Calibri"/>
              </a:rPr>
              <a:t> </a:t>
            </a:r>
            <a:r>
              <a:rPr sz="1600" spc="-10" dirty="0">
                <a:solidFill>
                  <a:srgbClr val="302C2A"/>
                </a:solidFill>
                <a:latin typeface="Calibri"/>
                <a:cs typeface="Calibri"/>
              </a:rPr>
              <a:t>sufficiently</a:t>
            </a:r>
            <a:r>
              <a:rPr sz="1600" spc="-65" dirty="0">
                <a:solidFill>
                  <a:srgbClr val="302C2A"/>
                </a:solidFill>
                <a:latin typeface="Calibri"/>
                <a:cs typeface="Calibri"/>
              </a:rPr>
              <a:t> </a:t>
            </a:r>
            <a:r>
              <a:rPr sz="1600" dirty="0">
                <a:solidFill>
                  <a:srgbClr val="302C2A"/>
                </a:solidFill>
                <a:latin typeface="Calibri"/>
                <a:cs typeface="Calibri"/>
              </a:rPr>
              <a:t>prepared</a:t>
            </a:r>
            <a:r>
              <a:rPr sz="1600" spc="10" dirty="0">
                <a:solidFill>
                  <a:srgbClr val="302C2A"/>
                </a:solidFill>
                <a:latin typeface="Calibri"/>
                <a:cs typeface="Calibri"/>
              </a:rPr>
              <a:t> </a:t>
            </a:r>
            <a:r>
              <a:rPr sz="1600" spc="-25" dirty="0">
                <a:solidFill>
                  <a:srgbClr val="302C2A"/>
                </a:solidFill>
                <a:latin typeface="Calibri"/>
                <a:cs typeface="Calibri"/>
              </a:rPr>
              <a:t>for </a:t>
            </a:r>
            <a:r>
              <a:rPr sz="1600" dirty="0">
                <a:solidFill>
                  <a:srgbClr val="302C2A"/>
                </a:solidFill>
                <a:latin typeface="Calibri"/>
                <a:cs typeface="Calibri"/>
              </a:rPr>
              <a:t>a</a:t>
            </a:r>
            <a:r>
              <a:rPr sz="1600" spc="-55" dirty="0">
                <a:solidFill>
                  <a:srgbClr val="302C2A"/>
                </a:solidFill>
                <a:latin typeface="Calibri"/>
                <a:cs typeface="Calibri"/>
              </a:rPr>
              <a:t> </a:t>
            </a:r>
            <a:r>
              <a:rPr sz="1600" dirty="0">
                <a:solidFill>
                  <a:srgbClr val="302C2A"/>
                </a:solidFill>
                <a:latin typeface="Calibri"/>
                <a:cs typeface="Calibri"/>
              </a:rPr>
              <a:t>cybersecurity</a:t>
            </a:r>
            <a:r>
              <a:rPr sz="1600" spc="-30" dirty="0">
                <a:solidFill>
                  <a:srgbClr val="302C2A"/>
                </a:solidFill>
                <a:latin typeface="Calibri"/>
                <a:cs typeface="Calibri"/>
              </a:rPr>
              <a:t> </a:t>
            </a:r>
            <a:r>
              <a:rPr sz="1600" spc="-10" dirty="0">
                <a:solidFill>
                  <a:srgbClr val="302C2A"/>
                </a:solidFill>
                <a:latin typeface="Calibri"/>
                <a:cs typeface="Calibri"/>
              </a:rPr>
              <a:t>attack,</a:t>
            </a:r>
            <a:endParaRPr sz="1600" dirty="0">
              <a:latin typeface="Calibri"/>
              <a:cs typeface="Calibri"/>
            </a:endParaRPr>
          </a:p>
          <a:p>
            <a:pPr marL="12700" marR="770255">
              <a:lnSpc>
                <a:spcPct val="100000"/>
              </a:lnSpc>
            </a:pPr>
            <a:r>
              <a:rPr sz="1600" dirty="0">
                <a:solidFill>
                  <a:srgbClr val="302C2A"/>
                </a:solidFill>
                <a:latin typeface="Calibri"/>
                <a:cs typeface="Calibri"/>
              </a:rPr>
              <a:t>according</a:t>
            </a:r>
            <a:r>
              <a:rPr sz="1600" spc="-25" dirty="0">
                <a:solidFill>
                  <a:srgbClr val="302C2A"/>
                </a:solidFill>
                <a:latin typeface="Calibri"/>
                <a:cs typeface="Calibri"/>
              </a:rPr>
              <a:t> </a:t>
            </a:r>
            <a:r>
              <a:rPr sz="1600" dirty="0">
                <a:solidFill>
                  <a:srgbClr val="302C2A"/>
                </a:solidFill>
                <a:latin typeface="Calibri"/>
                <a:cs typeface="Calibri"/>
              </a:rPr>
              <a:t>to</a:t>
            </a:r>
            <a:r>
              <a:rPr sz="1600" spc="-15" dirty="0">
                <a:solidFill>
                  <a:srgbClr val="302C2A"/>
                </a:solidFill>
                <a:latin typeface="Calibri"/>
                <a:cs typeface="Calibri"/>
              </a:rPr>
              <a:t> </a:t>
            </a:r>
            <a:r>
              <a:rPr sz="1600" dirty="0">
                <a:solidFill>
                  <a:srgbClr val="302C2A"/>
                </a:solidFill>
                <a:latin typeface="Calibri"/>
                <a:cs typeface="Calibri"/>
              </a:rPr>
              <a:t>a</a:t>
            </a:r>
            <a:r>
              <a:rPr sz="1600" spc="-25" dirty="0">
                <a:solidFill>
                  <a:srgbClr val="302C2A"/>
                </a:solidFill>
                <a:latin typeface="Calibri"/>
                <a:cs typeface="Calibri"/>
              </a:rPr>
              <a:t> </a:t>
            </a:r>
            <a:r>
              <a:rPr sz="1600" dirty="0">
                <a:solidFill>
                  <a:srgbClr val="302C2A"/>
                </a:solidFill>
                <a:latin typeface="Calibri"/>
                <a:cs typeface="Calibri"/>
              </a:rPr>
              <a:t>report</a:t>
            </a:r>
            <a:r>
              <a:rPr sz="1600" spc="5" dirty="0">
                <a:solidFill>
                  <a:srgbClr val="302C2A"/>
                </a:solidFill>
                <a:latin typeface="Calibri"/>
                <a:cs typeface="Calibri"/>
              </a:rPr>
              <a:t> </a:t>
            </a:r>
            <a:r>
              <a:rPr sz="1600" dirty="0">
                <a:solidFill>
                  <a:srgbClr val="302C2A"/>
                </a:solidFill>
                <a:latin typeface="Calibri"/>
                <a:cs typeface="Calibri"/>
              </a:rPr>
              <a:t>that</a:t>
            </a:r>
            <a:r>
              <a:rPr sz="1600" spc="-40" dirty="0">
                <a:solidFill>
                  <a:srgbClr val="302C2A"/>
                </a:solidFill>
                <a:latin typeface="Calibri"/>
                <a:cs typeface="Calibri"/>
              </a:rPr>
              <a:t> </a:t>
            </a:r>
            <a:r>
              <a:rPr sz="1600" spc="-10" dirty="0">
                <a:solidFill>
                  <a:srgbClr val="302C2A"/>
                </a:solidFill>
                <a:latin typeface="Calibri"/>
                <a:cs typeface="Calibri"/>
              </a:rPr>
              <a:t>surveyed</a:t>
            </a:r>
            <a:r>
              <a:rPr sz="1600" spc="500" dirty="0">
                <a:solidFill>
                  <a:srgbClr val="302C2A"/>
                </a:solidFill>
                <a:latin typeface="Calibri"/>
                <a:cs typeface="Calibri"/>
              </a:rPr>
              <a:t> </a:t>
            </a:r>
            <a:r>
              <a:rPr sz="1600" dirty="0">
                <a:solidFill>
                  <a:srgbClr val="302C2A"/>
                </a:solidFill>
                <a:latin typeface="Calibri"/>
                <a:cs typeface="Calibri"/>
              </a:rPr>
              <a:t>3,000</a:t>
            </a:r>
            <a:r>
              <a:rPr sz="1600" spc="-20" dirty="0">
                <a:solidFill>
                  <a:srgbClr val="302C2A"/>
                </a:solidFill>
                <a:latin typeface="Calibri"/>
                <a:cs typeface="Calibri"/>
              </a:rPr>
              <a:t> </a:t>
            </a:r>
            <a:r>
              <a:rPr sz="1600" dirty="0">
                <a:solidFill>
                  <a:srgbClr val="302C2A"/>
                </a:solidFill>
                <a:latin typeface="Calibri"/>
                <a:cs typeface="Calibri"/>
              </a:rPr>
              <a:t>business</a:t>
            </a:r>
            <a:r>
              <a:rPr sz="1600" spc="-45" dirty="0">
                <a:solidFill>
                  <a:srgbClr val="302C2A"/>
                </a:solidFill>
                <a:latin typeface="Calibri"/>
                <a:cs typeface="Calibri"/>
              </a:rPr>
              <a:t> </a:t>
            </a:r>
            <a:r>
              <a:rPr sz="1600" dirty="0">
                <a:solidFill>
                  <a:srgbClr val="302C2A"/>
                </a:solidFill>
                <a:latin typeface="Calibri"/>
                <a:cs typeface="Calibri"/>
              </a:rPr>
              <a:t>leaders</a:t>
            </a:r>
            <a:r>
              <a:rPr sz="1600" spc="-35" dirty="0">
                <a:solidFill>
                  <a:srgbClr val="302C2A"/>
                </a:solidFill>
                <a:latin typeface="Calibri"/>
                <a:cs typeface="Calibri"/>
              </a:rPr>
              <a:t> </a:t>
            </a:r>
            <a:r>
              <a:rPr sz="1600" dirty="0">
                <a:solidFill>
                  <a:srgbClr val="302C2A"/>
                </a:solidFill>
                <a:latin typeface="Calibri"/>
                <a:cs typeface="Calibri"/>
              </a:rPr>
              <a:t>from</a:t>
            </a:r>
            <a:r>
              <a:rPr sz="1600" spc="-25" dirty="0">
                <a:solidFill>
                  <a:srgbClr val="302C2A"/>
                </a:solidFill>
                <a:latin typeface="Calibri"/>
                <a:cs typeface="Calibri"/>
              </a:rPr>
              <a:t> </a:t>
            </a:r>
            <a:r>
              <a:rPr sz="1600" dirty="0">
                <a:solidFill>
                  <a:srgbClr val="302C2A"/>
                </a:solidFill>
                <a:latin typeface="Calibri"/>
                <a:cs typeface="Calibri"/>
              </a:rPr>
              <a:t>80</a:t>
            </a:r>
            <a:r>
              <a:rPr sz="1600" spc="-25" dirty="0">
                <a:solidFill>
                  <a:srgbClr val="302C2A"/>
                </a:solidFill>
                <a:latin typeface="Calibri"/>
                <a:cs typeface="Calibri"/>
              </a:rPr>
              <a:t> </a:t>
            </a:r>
            <a:r>
              <a:rPr sz="1600" spc="-10" dirty="0">
                <a:solidFill>
                  <a:srgbClr val="302C2A"/>
                </a:solidFill>
                <a:latin typeface="Calibri"/>
                <a:cs typeface="Calibri"/>
              </a:rPr>
              <a:t>countries</a:t>
            </a:r>
            <a:endParaRPr sz="1600" dirty="0">
              <a:latin typeface="Calibri"/>
              <a:cs typeface="Calibri"/>
            </a:endParaRPr>
          </a:p>
          <a:p>
            <a:pPr marL="12700">
              <a:lnSpc>
                <a:spcPct val="100000"/>
              </a:lnSpc>
              <a:spcBef>
                <a:spcPts val="994"/>
              </a:spcBef>
            </a:pPr>
            <a:r>
              <a:rPr sz="1000" dirty="0">
                <a:solidFill>
                  <a:srgbClr val="302C2A"/>
                </a:solidFill>
                <a:latin typeface="Calibri"/>
                <a:cs typeface="Calibri"/>
              </a:rPr>
              <a:t>Source:</a:t>
            </a:r>
            <a:r>
              <a:rPr sz="1000" spc="-25" dirty="0">
                <a:solidFill>
                  <a:srgbClr val="302C2A"/>
                </a:solidFill>
                <a:latin typeface="Calibri"/>
                <a:cs typeface="Calibri"/>
              </a:rPr>
              <a:t> </a:t>
            </a:r>
            <a:r>
              <a:rPr sz="1000" dirty="0">
                <a:solidFill>
                  <a:srgbClr val="302C2A"/>
                </a:solidFill>
                <a:latin typeface="Calibri"/>
                <a:cs typeface="Calibri"/>
              </a:rPr>
              <a:t>Eurasia</a:t>
            </a:r>
            <a:r>
              <a:rPr sz="1000" spc="-50" dirty="0">
                <a:solidFill>
                  <a:srgbClr val="302C2A"/>
                </a:solidFill>
                <a:latin typeface="Calibri"/>
                <a:cs typeface="Calibri"/>
              </a:rPr>
              <a:t> </a:t>
            </a:r>
            <a:r>
              <a:rPr sz="1000" dirty="0">
                <a:solidFill>
                  <a:srgbClr val="302C2A"/>
                </a:solidFill>
                <a:latin typeface="Calibri"/>
                <a:cs typeface="Calibri"/>
              </a:rPr>
              <a:t>Group,</a:t>
            </a:r>
            <a:r>
              <a:rPr sz="1000" spc="-45" dirty="0">
                <a:solidFill>
                  <a:srgbClr val="302C2A"/>
                </a:solidFill>
                <a:latin typeface="Calibri"/>
                <a:cs typeface="Calibri"/>
              </a:rPr>
              <a:t> </a:t>
            </a:r>
            <a:r>
              <a:rPr sz="1000" spc="-20" dirty="0">
                <a:solidFill>
                  <a:srgbClr val="302C2A"/>
                </a:solidFill>
                <a:latin typeface="Calibri"/>
                <a:cs typeface="Calibri"/>
              </a:rPr>
              <a:t>2019</a:t>
            </a:r>
            <a:endParaRPr sz="1000" dirty="0">
              <a:latin typeface="Calibri"/>
              <a:cs typeface="Calibri"/>
            </a:endParaRPr>
          </a:p>
        </p:txBody>
      </p:sp>
      <p:sp>
        <p:nvSpPr>
          <p:cNvPr id="7" name="object 7"/>
          <p:cNvSpPr txBox="1"/>
          <p:nvPr/>
        </p:nvSpPr>
        <p:spPr>
          <a:xfrm>
            <a:off x="757224" y="604850"/>
            <a:ext cx="3039110" cy="391795"/>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302C2A"/>
                </a:solidFill>
                <a:latin typeface="Calibri"/>
                <a:cs typeface="Calibri"/>
              </a:rPr>
              <a:t>Increasing</a:t>
            </a:r>
            <a:r>
              <a:rPr sz="2400" b="1" spc="-50" dirty="0">
                <a:solidFill>
                  <a:srgbClr val="302C2A"/>
                </a:solidFill>
                <a:latin typeface="Calibri"/>
                <a:cs typeface="Calibri"/>
              </a:rPr>
              <a:t> </a:t>
            </a:r>
            <a:r>
              <a:rPr sz="2400" b="1" dirty="0">
                <a:solidFill>
                  <a:srgbClr val="302C2A"/>
                </a:solidFill>
                <a:latin typeface="Calibri"/>
                <a:cs typeface="Calibri"/>
              </a:rPr>
              <a:t>cyber</a:t>
            </a:r>
            <a:r>
              <a:rPr sz="2400" b="1" spc="-45" dirty="0">
                <a:solidFill>
                  <a:srgbClr val="302C2A"/>
                </a:solidFill>
                <a:latin typeface="Calibri"/>
                <a:cs typeface="Calibri"/>
              </a:rPr>
              <a:t> </a:t>
            </a:r>
            <a:r>
              <a:rPr sz="2400" b="1" spc="-10" dirty="0">
                <a:solidFill>
                  <a:srgbClr val="302C2A"/>
                </a:solidFill>
                <a:latin typeface="Calibri"/>
                <a:cs typeface="Calibri"/>
              </a:rPr>
              <a:t>attacks</a:t>
            </a:r>
            <a:endParaRPr sz="2400">
              <a:latin typeface="Calibri"/>
              <a:cs typeface="Calibri"/>
            </a:endParaRPr>
          </a:p>
        </p:txBody>
      </p:sp>
      <p:sp>
        <p:nvSpPr>
          <p:cNvPr id="8" name="object 8"/>
          <p:cNvSpPr txBox="1"/>
          <p:nvPr/>
        </p:nvSpPr>
        <p:spPr>
          <a:xfrm>
            <a:off x="751128" y="3991891"/>
            <a:ext cx="4035425" cy="2004060"/>
          </a:xfrm>
          <a:prstGeom prst="rect">
            <a:avLst/>
          </a:prstGeom>
        </p:spPr>
        <p:txBody>
          <a:bodyPr vert="horz" wrap="square" lIns="0" tIns="120650" rIns="0" bIns="0" rtlCol="0">
            <a:spAutoFit/>
          </a:bodyPr>
          <a:lstStyle/>
          <a:p>
            <a:pPr marL="14604">
              <a:lnSpc>
                <a:spcPct val="100000"/>
              </a:lnSpc>
              <a:spcBef>
                <a:spcPts val="950"/>
              </a:spcBef>
            </a:pPr>
            <a:r>
              <a:rPr sz="5400" b="1" spc="-25" dirty="0">
                <a:solidFill>
                  <a:srgbClr val="33543B"/>
                </a:solidFill>
                <a:latin typeface="Calibri"/>
                <a:cs typeface="Calibri"/>
              </a:rPr>
              <a:t>92</a:t>
            </a:r>
            <a:r>
              <a:rPr sz="3600" spc="-25" dirty="0">
                <a:solidFill>
                  <a:srgbClr val="33543B"/>
                </a:solidFill>
                <a:latin typeface="Calibri"/>
                <a:cs typeface="Calibri"/>
              </a:rPr>
              <a:t>%</a:t>
            </a:r>
            <a:endParaRPr sz="3600">
              <a:latin typeface="Calibri"/>
              <a:cs typeface="Calibri"/>
            </a:endParaRPr>
          </a:p>
          <a:p>
            <a:pPr marL="14604" marR="5080">
              <a:lnSpc>
                <a:spcPct val="100000"/>
              </a:lnSpc>
              <a:spcBef>
                <a:spcPts val="250"/>
              </a:spcBef>
            </a:pPr>
            <a:r>
              <a:rPr sz="1600" dirty="0">
                <a:solidFill>
                  <a:srgbClr val="302C2A"/>
                </a:solidFill>
                <a:latin typeface="Calibri"/>
                <a:cs typeface="Calibri"/>
              </a:rPr>
              <a:t>of</a:t>
            </a:r>
            <a:r>
              <a:rPr sz="1600" spc="-30" dirty="0">
                <a:solidFill>
                  <a:srgbClr val="302C2A"/>
                </a:solidFill>
                <a:latin typeface="Calibri"/>
                <a:cs typeface="Calibri"/>
              </a:rPr>
              <a:t> </a:t>
            </a:r>
            <a:r>
              <a:rPr sz="1600" dirty="0">
                <a:solidFill>
                  <a:srgbClr val="302C2A"/>
                </a:solidFill>
                <a:latin typeface="Calibri"/>
                <a:cs typeface="Calibri"/>
              </a:rPr>
              <a:t>IT</a:t>
            </a:r>
            <a:r>
              <a:rPr sz="1600" spc="-50" dirty="0">
                <a:solidFill>
                  <a:srgbClr val="302C2A"/>
                </a:solidFill>
                <a:latin typeface="Calibri"/>
                <a:cs typeface="Calibri"/>
              </a:rPr>
              <a:t> </a:t>
            </a:r>
            <a:r>
              <a:rPr sz="1600" dirty="0">
                <a:solidFill>
                  <a:srgbClr val="302C2A"/>
                </a:solidFill>
                <a:latin typeface="Calibri"/>
                <a:cs typeface="Calibri"/>
              </a:rPr>
              <a:t>professionals</a:t>
            </a:r>
            <a:r>
              <a:rPr sz="1600" spc="-25" dirty="0">
                <a:solidFill>
                  <a:srgbClr val="302C2A"/>
                </a:solidFill>
                <a:latin typeface="Calibri"/>
                <a:cs typeface="Calibri"/>
              </a:rPr>
              <a:t> </a:t>
            </a:r>
            <a:r>
              <a:rPr sz="1600" dirty="0">
                <a:solidFill>
                  <a:srgbClr val="302C2A"/>
                </a:solidFill>
                <a:latin typeface="Calibri"/>
                <a:cs typeface="Calibri"/>
              </a:rPr>
              <a:t>surveyed</a:t>
            </a:r>
            <a:r>
              <a:rPr sz="1600" spc="-5" dirty="0">
                <a:solidFill>
                  <a:srgbClr val="302C2A"/>
                </a:solidFill>
                <a:latin typeface="Calibri"/>
                <a:cs typeface="Calibri"/>
              </a:rPr>
              <a:t> </a:t>
            </a:r>
            <a:r>
              <a:rPr sz="1600" dirty="0">
                <a:solidFill>
                  <a:srgbClr val="302C2A"/>
                </a:solidFill>
                <a:latin typeface="Calibri"/>
                <a:cs typeface="Calibri"/>
              </a:rPr>
              <a:t>feel</a:t>
            </a:r>
            <a:r>
              <a:rPr sz="1600" spc="-40" dirty="0">
                <a:solidFill>
                  <a:srgbClr val="302C2A"/>
                </a:solidFill>
                <a:latin typeface="Calibri"/>
                <a:cs typeface="Calibri"/>
              </a:rPr>
              <a:t> </a:t>
            </a:r>
            <a:r>
              <a:rPr sz="1600" dirty="0">
                <a:solidFill>
                  <a:srgbClr val="302C2A"/>
                </a:solidFill>
                <a:latin typeface="Calibri"/>
                <a:cs typeface="Calibri"/>
              </a:rPr>
              <a:t>that</a:t>
            </a:r>
            <a:r>
              <a:rPr sz="1600" spc="-45" dirty="0">
                <a:solidFill>
                  <a:srgbClr val="302C2A"/>
                </a:solidFill>
                <a:latin typeface="Calibri"/>
                <a:cs typeface="Calibri"/>
              </a:rPr>
              <a:t> </a:t>
            </a:r>
            <a:r>
              <a:rPr sz="1600" spc="-10" dirty="0">
                <a:solidFill>
                  <a:srgbClr val="302C2A"/>
                </a:solidFill>
                <a:latin typeface="Calibri"/>
                <a:cs typeface="Calibri"/>
              </a:rPr>
              <a:t>immaturity </a:t>
            </a:r>
            <a:r>
              <a:rPr sz="1600" dirty="0">
                <a:solidFill>
                  <a:srgbClr val="302C2A"/>
                </a:solidFill>
                <a:latin typeface="Calibri"/>
                <a:cs typeface="Calibri"/>
              </a:rPr>
              <a:t>in</a:t>
            </a:r>
            <a:r>
              <a:rPr sz="1600" spc="-45" dirty="0">
                <a:solidFill>
                  <a:srgbClr val="302C2A"/>
                </a:solidFill>
                <a:latin typeface="Calibri"/>
                <a:cs typeface="Calibri"/>
              </a:rPr>
              <a:t> </a:t>
            </a:r>
            <a:r>
              <a:rPr sz="1600" dirty="0">
                <a:solidFill>
                  <a:srgbClr val="302C2A"/>
                </a:solidFill>
                <a:latin typeface="Calibri"/>
                <a:cs typeface="Calibri"/>
              </a:rPr>
              <a:t>their</a:t>
            </a:r>
            <a:r>
              <a:rPr sz="1600" spc="-25" dirty="0">
                <a:solidFill>
                  <a:srgbClr val="302C2A"/>
                </a:solidFill>
                <a:latin typeface="Calibri"/>
                <a:cs typeface="Calibri"/>
              </a:rPr>
              <a:t> </a:t>
            </a:r>
            <a:r>
              <a:rPr sz="1600" dirty="0">
                <a:solidFill>
                  <a:srgbClr val="302C2A"/>
                </a:solidFill>
                <a:latin typeface="Calibri"/>
                <a:cs typeface="Calibri"/>
              </a:rPr>
              <a:t>cloud</a:t>
            </a:r>
            <a:r>
              <a:rPr sz="1600" spc="-25" dirty="0">
                <a:solidFill>
                  <a:srgbClr val="302C2A"/>
                </a:solidFill>
                <a:latin typeface="Calibri"/>
                <a:cs typeface="Calibri"/>
              </a:rPr>
              <a:t> </a:t>
            </a:r>
            <a:r>
              <a:rPr sz="1600" spc="-10" dirty="0">
                <a:solidFill>
                  <a:srgbClr val="302C2A"/>
                </a:solidFill>
                <a:latin typeface="Calibri"/>
                <a:cs typeface="Calibri"/>
              </a:rPr>
              <a:t>security</a:t>
            </a:r>
            <a:endParaRPr sz="1600">
              <a:latin typeface="Calibri"/>
              <a:cs typeface="Calibri"/>
            </a:endParaRPr>
          </a:p>
          <a:p>
            <a:pPr marL="14604">
              <a:lnSpc>
                <a:spcPct val="100000"/>
              </a:lnSpc>
            </a:pPr>
            <a:r>
              <a:rPr sz="1600" dirty="0">
                <a:solidFill>
                  <a:srgbClr val="302C2A"/>
                </a:solidFill>
                <a:latin typeface="Calibri"/>
                <a:cs typeface="Calibri"/>
              </a:rPr>
              <a:t>programs</a:t>
            </a:r>
            <a:r>
              <a:rPr sz="1600" spc="-30" dirty="0">
                <a:solidFill>
                  <a:srgbClr val="302C2A"/>
                </a:solidFill>
                <a:latin typeface="Calibri"/>
                <a:cs typeface="Calibri"/>
              </a:rPr>
              <a:t> </a:t>
            </a:r>
            <a:r>
              <a:rPr sz="1600" dirty="0">
                <a:solidFill>
                  <a:srgbClr val="302C2A"/>
                </a:solidFill>
                <a:latin typeface="Calibri"/>
                <a:cs typeface="Calibri"/>
              </a:rPr>
              <a:t>is</a:t>
            </a:r>
            <a:r>
              <a:rPr sz="1600" spc="-55" dirty="0">
                <a:solidFill>
                  <a:srgbClr val="302C2A"/>
                </a:solidFill>
                <a:latin typeface="Calibri"/>
                <a:cs typeface="Calibri"/>
              </a:rPr>
              <a:t> </a:t>
            </a:r>
            <a:r>
              <a:rPr sz="1600" dirty="0">
                <a:solidFill>
                  <a:srgbClr val="302C2A"/>
                </a:solidFill>
                <a:latin typeface="Calibri"/>
                <a:cs typeface="Calibri"/>
              </a:rPr>
              <a:t>creating</a:t>
            </a:r>
            <a:r>
              <a:rPr sz="1600" spc="-45" dirty="0">
                <a:solidFill>
                  <a:srgbClr val="302C2A"/>
                </a:solidFill>
                <a:latin typeface="Calibri"/>
                <a:cs typeface="Calibri"/>
              </a:rPr>
              <a:t> </a:t>
            </a:r>
            <a:r>
              <a:rPr sz="1600" dirty="0">
                <a:solidFill>
                  <a:srgbClr val="302C2A"/>
                </a:solidFill>
                <a:latin typeface="Calibri"/>
                <a:cs typeface="Calibri"/>
              </a:rPr>
              <a:t>a</a:t>
            </a:r>
            <a:r>
              <a:rPr sz="1600" spc="-45" dirty="0">
                <a:solidFill>
                  <a:srgbClr val="302C2A"/>
                </a:solidFill>
                <a:latin typeface="Calibri"/>
                <a:cs typeface="Calibri"/>
              </a:rPr>
              <a:t> </a:t>
            </a:r>
            <a:r>
              <a:rPr sz="1600" dirty="0">
                <a:solidFill>
                  <a:srgbClr val="302C2A"/>
                </a:solidFill>
                <a:latin typeface="Calibri"/>
                <a:cs typeface="Calibri"/>
              </a:rPr>
              <a:t>readiness</a:t>
            </a:r>
            <a:r>
              <a:rPr sz="1600" spc="-35" dirty="0">
                <a:solidFill>
                  <a:srgbClr val="302C2A"/>
                </a:solidFill>
                <a:latin typeface="Calibri"/>
                <a:cs typeface="Calibri"/>
              </a:rPr>
              <a:t> </a:t>
            </a:r>
            <a:r>
              <a:rPr sz="1600" spc="-25" dirty="0">
                <a:solidFill>
                  <a:srgbClr val="302C2A"/>
                </a:solidFill>
                <a:latin typeface="Calibri"/>
                <a:cs typeface="Calibri"/>
              </a:rPr>
              <a:t>gap</a:t>
            </a:r>
            <a:endParaRPr sz="1600">
              <a:latin typeface="Calibri"/>
              <a:cs typeface="Calibri"/>
            </a:endParaRPr>
          </a:p>
          <a:p>
            <a:pPr marL="12700">
              <a:lnSpc>
                <a:spcPct val="100000"/>
              </a:lnSpc>
              <a:spcBef>
                <a:spcPts val="1035"/>
              </a:spcBef>
            </a:pPr>
            <a:r>
              <a:rPr sz="1000" dirty="0">
                <a:solidFill>
                  <a:srgbClr val="302C2A"/>
                </a:solidFill>
                <a:latin typeface="Calibri"/>
                <a:cs typeface="Calibri"/>
              </a:rPr>
              <a:t>Source:</a:t>
            </a:r>
            <a:r>
              <a:rPr sz="1000" spc="-20" dirty="0">
                <a:solidFill>
                  <a:srgbClr val="302C2A"/>
                </a:solidFill>
                <a:latin typeface="Calibri"/>
                <a:cs typeface="Calibri"/>
              </a:rPr>
              <a:t> </a:t>
            </a:r>
            <a:r>
              <a:rPr sz="1000" dirty="0">
                <a:solidFill>
                  <a:srgbClr val="302C2A"/>
                </a:solidFill>
                <a:latin typeface="Calibri"/>
                <a:cs typeface="Calibri"/>
              </a:rPr>
              <a:t>Oracle</a:t>
            </a:r>
            <a:r>
              <a:rPr sz="1000" spc="-35" dirty="0">
                <a:solidFill>
                  <a:srgbClr val="302C2A"/>
                </a:solidFill>
                <a:latin typeface="Calibri"/>
                <a:cs typeface="Calibri"/>
              </a:rPr>
              <a:t> </a:t>
            </a:r>
            <a:r>
              <a:rPr sz="1000" dirty="0">
                <a:solidFill>
                  <a:srgbClr val="302C2A"/>
                </a:solidFill>
                <a:latin typeface="Calibri"/>
                <a:cs typeface="Calibri"/>
              </a:rPr>
              <a:t>and</a:t>
            </a:r>
            <a:r>
              <a:rPr sz="1000" spc="-35" dirty="0">
                <a:solidFill>
                  <a:srgbClr val="302C2A"/>
                </a:solidFill>
                <a:latin typeface="Calibri"/>
                <a:cs typeface="Calibri"/>
              </a:rPr>
              <a:t> </a:t>
            </a:r>
            <a:r>
              <a:rPr sz="1000" dirty="0">
                <a:solidFill>
                  <a:srgbClr val="302C2A"/>
                </a:solidFill>
                <a:latin typeface="Calibri"/>
                <a:cs typeface="Calibri"/>
              </a:rPr>
              <a:t>KPMG</a:t>
            </a:r>
            <a:r>
              <a:rPr sz="1000" spc="-40" dirty="0">
                <a:solidFill>
                  <a:srgbClr val="302C2A"/>
                </a:solidFill>
                <a:latin typeface="Calibri"/>
                <a:cs typeface="Calibri"/>
              </a:rPr>
              <a:t> </a:t>
            </a:r>
            <a:r>
              <a:rPr sz="1000" dirty="0">
                <a:solidFill>
                  <a:srgbClr val="302C2A"/>
                </a:solidFill>
                <a:latin typeface="Calibri"/>
                <a:cs typeface="Calibri"/>
              </a:rPr>
              <a:t>Cloud</a:t>
            </a:r>
            <a:r>
              <a:rPr sz="1000" spc="-25" dirty="0">
                <a:solidFill>
                  <a:srgbClr val="302C2A"/>
                </a:solidFill>
                <a:latin typeface="Calibri"/>
                <a:cs typeface="Calibri"/>
              </a:rPr>
              <a:t> </a:t>
            </a:r>
            <a:r>
              <a:rPr sz="1000" dirty="0">
                <a:solidFill>
                  <a:srgbClr val="302C2A"/>
                </a:solidFill>
                <a:latin typeface="Calibri"/>
                <a:cs typeface="Calibri"/>
              </a:rPr>
              <a:t>Threat</a:t>
            </a:r>
            <a:r>
              <a:rPr sz="1000" spc="-15" dirty="0">
                <a:solidFill>
                  <a:srgbClr val="302C2A"/>
                </a:solidFill>
                <a:latin typeface="Calibri"/>
                <a:cs typeface="Calibri"/>
              </a:rPr>
              <a:t> </a:t>
            </a:r>
            <a:r>
              <a:rPr sz="1000" dirty="0">
                <a:solidFill>
                  <a:srgbClr val="302C2A"/>
                </a:solidFill>
                <a:latin typeface="Calibri"/>
                <a:cs typeface="Calibri"/>
              </a:rPr>
              <a:t>Report,</a:t>
            </a:r>
            <a:r>
              <a:rPr sz="1000" spc="-30" dirty="0">
                <a:solidFill>
                  <a:srgbClr val="302C2A"/>
                </a:solidFill>
                <a:latin typeface="Calibri"/>
                <a:cs typeface="Calibri"/>
              </a:rPr>
              <a:t> </a:t>
            </a:r>
            <a:r>
              <a:rPr sz="1000" spc="-20" dirty="0">
                <a:solidFill>
                  <a:srgbClr val="302C2A"/>
                </a:solidFill>
                <a:latin typeface="Calibri"/>
                <a:cs typeface="Calibri"/>
              </a:rPr>
              <a:t>2020</a:t>
            </a:r>
            <a:endParaRPr sz="1000">
              <a:latin typeface="Calibri"/>
              <a:cs typeface="Calibri"/>
            </a:endParaRPr>
          </a:p>
        </p:txBody>
      </p:sp>
      <p:sp>
        <p:nvSpPr>
          <p:cNvPr id="9" name="object 9"/>
          <p:cNvSpPr txBox="1"/>
          <p:nvPr/>
        </p:nvSpPr>
        <p:spPr>
          <a:xfrm>
            <a:off x="7457693" y="947419"/>
            <a:ext cx="3857625" cy="697230"/>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FBFAF9"/>
                </a:solidFill>
                <a:latin typeface="Calibri"/>
                <a:cs typeface="Calibri"/>
              </a:rPr>
              <a:t>Exploit</a:t>
            </a:r>
            <a:r>
              <a:rPr sz="1600" b="1" spc="-55" dirty="0">
                <a:solidFill>
                  <a:srgbClr val="FBFAF9"/>
                </a:solidFill>
                <a:latin typeface="Calibri"/>
                <a:cs typeface="Calibri"/>
              </a:rPr>
              <a:t> </a:t>
            </a:r>
            <a:r>
              <a:rPr sz="1600" b="1" spc="-20" dirty="0">
                <a:solidFill>
                  <a:srgbClr val="FBFAF9"/>
                </a:solidFill>
                <a:latin typeface="Calibri"/>
                <a:cs typeface="Calibri"/>
              </a:rPr>
              <a:t>data</a:t>
            </a:r>
            <a:endParaRPr sz="1600">
              <a:latin typeface="Calibri"/>
              <a:cs typeface="Calibri"/>
            </a:endParaRPr>
          </a:p>
          <a:p>
            <a:pPr marL="12700" marR="5080">
              <a:lnSpc>
                <a:spcPct val="100000"/>
              </a:lnSpc>
              <a:spcBef>
                <a:spcPts val="10"/>
              </a:spcBef>
            </a:pPr>
            <a:r>
              <a:rPr sz="1400" dirty="0">
                <a:solidFill>
                  <a:srgbClr val="FBFAF9"/>
                </a:solidFill>
                <a:latin typeface="Calibri"/>
                <a:cs typeface="Calibri"/>
              </a:rPr>
              <a:t>Steal</a:t>
            </a:r>
            <a:r>
              <a:rPr sz="1400" spc="-50" dirty="0">
                <a:solidFill>
                  <a:srgbClr val="FBFAF9"/>
                </a:solidFill>
                <a:latin typeface="Calibri"/>
                <a:cs typeface="Calibri"/>
              </a:rPr>
              <a:t> </a:t>
            </a:r>
            <a:r>
              <a:rPr sz="1400" dirty="0">
                <a:solidFill>
                  <a:srgbClr val="FBFAF9"/>
                </a:solidFill>
                <a:latin typeface="Calibri"/>
                <a:cs typeface="Calibri"/>
              </a:rPr>
              <a:t>personal</a:t>
            </a:r>
            <a:r>
              <a:rPr sz="1400" spc="-30" dirty="0">
                <a:solidFill>
                  <a:srgbClr val="FBFAF9"/>
                </a:solidFill>
                <a:latin typeface="Calibri"/>
                <a:cs typeface="Calibri"/>
              </a:rPr>
              <a:t> </a:t>
            </a:r>
            <a:r>
              <a:rPr sz="1400" dirty="0">
                <a:solidFill>
                  <a:srgbClr val="FBFAF9"/>
                </a:solidFill>
                <a:latin typeface="Calibri"/>
                <a:cs typeface="Calibri"/>
              </a:rPr>
              <a:t>data,</a:t>
            </a:r>
            <a:r>
              <a:rPr sz="1400" spc="-40" dirty="0">
                <a:solidFill>
                  <a:srgbClr val="FBFAF9"/>
                </a:solidFill>
                <a:latin typeface="Calibri"/>
                <a:cs typeface="Calibri"/>
              </a:rPr>
              <a:t> </a:t>
            </a:r>
            <a:r>
              <a:rPr sz="1400" dirty="0">
                <a:solidFill>
                  <a:srgbClr val="FBFAF9"/>
                </a:solidFill>
                <a:latin typeface="Calibri"/>
                <a:cs typeface="Calibri"/>
              </a:rPr>
              <a:t>usernames</a:t>
            </a:r>
            <a:r>
              <a:rPr sz="1400" spc="-35" dirty="0">
                <a:solidFill>
                  <a:srgbClr val="FBFAF9"/>
                </a:solidFill>
                <a:latin typeface="Calibri"/>
                <a:cs typeface="Calibri"/>
              </a:rPr>
              <a:t> </a:t>
            </a:r>
            <a:r>
              <a:rPr sz="1400" dirty="0">
                <a:solidFill>
                  <a:srgbClr val="FBFAF9"/>
                </a:solidFill>
                <a:latin typeface="Calibri"/>
                <a:cs typeface="Calibri"/>
              </a:rPr>
              <a:t>and</a:t>
            </a:r>
            <a:r>
              <a:rPr sz="1400" spc="-35" dirty="0">
                <a:solidFill>
                  <a:srgbClr val="FBFAF9"/>
                </a:solidFill>
                <a:latin typeface="Calibri"/>
                <a:cs typeface="Calibri"/>
              </a:rPr>
              <a:t> </a:t>
            </a:r>
            <a:r>
              <a:rPr sz="1400" spc="-10" dirty="0">
                <a:solidFill>
                  <a:srgbClr val="FBFAF9"/>
                </a:solidFill>
                <a:latin typeface="Calibri"/>
                <a:cs typeface="Calibri"/>
              </a:rPr>
              <a:t>passwords</a:t>
            </a:r>
            <a:r>
              <a:rPr sz="1400" spc="-40" dirty="0">
                <a:solidFill>
                  <a:srgbClr val="FBFAF9"/>
                </a:solidFill>
                <a:latin typeface="Calibri"/>
                <a:cs typeface="Calibri"/>
              </a:rPr>
              <a:t> </a:t>
            </a:r>
            <a:r>
              <a:rPr sz="1400" dirty="0">
                <a:solidFill>
                  <a:srgbClr val="FBFAF9"/>
                </a:solidFill>
                <a:latin typeface="Calibri"/>
                <a:cs typeface="Calibri"/>
              </a:rPr>
              <a:t>to</a:t>
            </a:r>
            <a:r>
              <a:rPr sz="1400" spc="-35" dirty="0">
                <a:solidFill>
                  <a:srgbClr val="FBFAF9"/>
                </a:solidFill>
                <a:latin typeface="Calibri"/>
                <a:cs typeface="Calibri"/>
              </a:rPr>
              <a:t> </a:t>
            </a:r>
            <a:r>
              <a:rPr sz="1400" spc="-25" dirty="0">
                <a:solidFill>
                  <a:srgbClr val="FBFAF9"/>
                </a:solidFill>
                <a:latin typeface="Calibri"/>
                <a:cs typeface="Calibri"/>
              </a:rPr>
              <a:t>get </a:t>
            </a:r>
            <a:r>
              <a:rPr sz="1400" dirty="0">
                <a:solidFill>
                  <a:srgbClr val="FBFAF9"/>
                </a:solidFill>
                <a:latin typeface="Calibri"/>
                <a:cs typeface="Calibri"/>
              </a:rPr>
              <a:t>to</a:t>
            </a:r>
            <a:r>
              <a:rPr sz="1400" spc="-20" dirty="0">
                <a:solidFill>
                  <a:srgbClr val="FBFAF9"/>
                </a:solidFill>
                <a:latin typeface="Calibri"/>
                <a:cs typeface="Calibri"/>
              </a:rPr>
              <a:t> </a:t>
            </a:r>
            <a:r>
              <a:rPr sz="1400" dirty="0">
                <a:solidFill>
                  <a:srgbClr val="FBFAF9"/>
                </a:solidFill>
                <a:latin typeface="Calibri"/>
                <a:cs typeface="Calibri"/>
              </a:rPr>
              <a:t>more</a:t>
            </a:r>
            <a:r>
              <a:rPr sz="1400" spc="-25" dirty="0">
                <a:solidFill>
                  <a:srgbClr val="FBFAF9"/>
                </a:solidFill>
                <a:latin typeface="Calibri"/>
                <a:cs typeface="Calibri"/>
              </a:rPr>
              <a:t> </a:t>
            </a:r>
            <a:r>
              <a:rPr sz="1400" spc="-10" dirty="0">
                <a:solidFill>
                  <a:srgbClr val="FBFAF9"/>
                </a:solidFill>
                <a:latin typeface="Calibri"/>
                <a:cs typeface="Calibri"/>
              </a:rPr>
              <a:t>important</a:t>
            </a:r>
            <a:r>
              <a:rPr sz="1400" spc="-25" dirty="0">
                <a:solidFill>
                  <a:srgbClr val="FBFAF9"/>
                </a:solidFill>
                <a:latin typeface="Calibri"/>
                <a:cs typeface="Calibri"/>
              </a:rPr>
              <a:t> </a:t>
            </a:r>
            <a:r>
              <a:rPr sz="1400" spc="-20" dirty="0">
                <a:solidFill>
                  <a:srgbClr val="FBFAF9"/>
                </a:solidFill>
                <a:latin typeface="Calibri"/>
                <a:cs typeface="Calibri"/>
              </a:rPr>
              <a:t>data</a:t>
            </a:r>
            <a:endParaRPr sz="1400">
              <a:latin typeface="Calibri"/>
              <a:cs typeface="Calibri"/>
            </a:endParaRPr>
          </a:p>
        </p:txBody>
      </p:sp>
      <p:sp>
        <p:nvSpPr>
          <p:cNvPr id="10" name="object 10"/>
          <p:cNvSpPr txBox="1"/>
          <p:nvPr/>
        </p:nvSpPr>
        <p:spPr>
          <a:xfrm>
            <a:off x="7457693" y="2337561"/>
            <a:ext cx="4018279" cy="697230"/>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FBFAF9"/>
                </a:solidFill>
                <a:latin typeface="Calibri"/>
                <a:cs typeface="Calibri"/>
              </a:rPr>
              <a:t>Hold</a:t>
            </a:r>
            <a:r>
              <a:rPr sz="1600" b="1" spc="-30" dirty="0">
                <a:solidFill>
                  <a:srgbClr val="FBFAF9"/>
                </a:solidFill>
                <a:latin typeface="Calibri"/>
                <a:cs typeface="Calibri"/>
              </a:rPr>
              <a:t> </a:t>
            </a:r>
            <a:r>
              <a:rPr sz="1600" b="1" dirty="0">
                <a:solidFill>
                  <a:srgbClr val="FBFAF9"/>
                </a:solidFill>
                <a:latin typeface="Calibri"/>
                <a:cs typeface="Calibri"/>
              </a:rPr>
              <a:t>data</a:t>
            </a:r>
            <a:r>
              <a:rPr sz="1600" b="1" spc="-40" dirty="0">
                <a:solidFill>
                  <a:srgbClr val="FBFAF9"/>
                </a:solidFill>
                <a:latin typeface="Calibri"/>
                <a:cs typeface="Calibri"/>
              </a:rPr>
              <a:t> </a:t>
            </a:r>
            <a:r>
              <a:rPr sz="1600" b="1" spc="-10" dirty="0">
                <a:solidFill>
                  <a:srgbClr val="FBFAF9"/>
                </a:solidFill>
                <a:latin typeface="Calibri"/>
                <a:cs typeface="Calibri"/>
              </a:rPr>
              <a:t>ransom</a:t>
            </a:r>
            <a:endParaRPr sz="1600">
              <a:latin typeface="Calibri"/>
              <a:cs typeface="Calibri"/>
            </a:endParaRPr>
          </a:p>
          <a:p>
            <a:pPr marL="12700">
              <a:lnSpc>
                <a:spcPct val="100000"/>
              </a:lnSpc>
              <a:spcBef>
                <a:spcPts val="5"/>
              </a:spcBef>
            </a:pPr>
            <a:r>
              <a:rPr sz="1400" dirty="0">
                <a:solidFill>
                  <a:srgbClr val="FBFAF9"/>
                </a:solidFill>
                <a:latin typeface="Calibri"/>
                <a:cs typeface="Calibri"/>
              </a:rPr>
              <a:t>Steal</a:t>
            </a:r>
            <a:r>
              <a:rPr sz="1400" spc="-50" dirty="0">
                <a:solidFill>
                  <a:srgbClr val="FBFAF9"/>
                </a:solidFill>
                <a:latin typeface="Calibri"/>
                <a:cs typeface="Calibri"/>
              </a:rPr>
              <a:t> </a:t>
            </a:r>
            <a:r>
              <a:rPr sz="1400" spc="-10" dirty="0">
                <a:solidFill>
                  <a:srgbClr val="FBFAF9"/>
                </a:solidFill>
                <a:latin typeface="Calibri"/>
                <a:cs typeface="Calibri"/>
              </a:rPr>
              <a:t>records,</a:t>
            </a:r>
            <a:r>
              <a:rPr sz="1400" spc="-40" dirty="0">
                <a:solidFill>
                  <a:srgbClr val="FBFAF9"/>
                </a:solidFill>
                <a:latin typeface="Calibri"/>
                <a:cs typeface="Calibri"/>
              </a:rPr>
              <a:t> </a:t>
            </a:r>
            <a:r>
              <a:rPr sz="1400" dirty="0">
                <a:solidFill>
                  <a:srgbClr val="FBFAF9"/>
                </a:solidFill>
                <a:latin typeface="Calibri"/>
                <a:cs typeface="Calibri"/>
              </a:rPr>
              <a:t>personal</a:t>
            </a:r>
            <a:r>
              <a:rPr sz="1400" spc="-45" dirty="0">
                <a:solidFill>
                  <a:srgbClr val="FBFAF9"/>
                </a:solidFill>
                <a:latin typeface="Calibri"/>
                <a:cs typeface="Calibri"/>
              </a:rPr>
              <a:t> </a:t>
            </a:r>
            <a:r>
              <a:rPr sz="1400" dirty="0">
                <a:solidFill>
                  <a:srgbClr val="FBFAF9"/>
                </a:solidFill>
                <a:latin typeface="Calibri"/>
                <a:cs typeface="Calibri"/>
              </a:rPr>
              <a:t>data,</a:t>
            </a:r>
            <a:r>
              <a:rPr sz="1400" spc="-45" dirty="0">
                <a:solidFill>
                  <a:srgbClr val="FBFAF9"/>
                </a:solidFill>
                <a:latin typeface="Calibri"/>
                <a:cs typeface="Calibri"/>
              </a:rPr>
              <a:t> </a:t>
            </a:r>
            <a:r>
              <a:rPr sz="1400" dirty="0">
                <a:solidFill>
                  <a:srgbClr val="FBFAF9"/>
                </a:solidFill>
                <a:latin typeface="Calibri"/>
                <a:cs typeface="Calibri"/>
              </a:rPr>
              <a:t>usernames</a:t>
            </a:r>
            <a:r>
              <a:rPr sz="1400" spc="-35" dirty="0">
                <a:solidFill>
                  <a:srgbClr val="FBFAF9"/>
                </a:solidFill>
                <a:latin typeface="Calibri"/>
                <a:cs typeface="Calibri"/>
              </a:rPr>
              <a:t> </a:t>
            </a:r>
            <a:r>
              <a:rPr sz="1400" dirty="0">
                <a:solidFill>
                  <a:srgbClr val="FBFAF9"/>
                </a:solidFill>
                <a:latin typeface="Calibri"/>
                <a:cs typeface="Calibri"/>
              </a:rPr>
              <a:t>and</a:t>
            </a:r>
            <a:r>
              <a:rPr sz="1400" spc="-45" dirty="0">
                <a:solidFill>
                  <a:srgbClr val="FBFAF9"/>
                </a:solidFill>
                <a:latin typeface="Calibri"/>
                <a:cs typeface="Calibri"/>
              </a:rPr>
              <a:t> </a:t>
            </a:r>
            <a:r>
              <a:rPr sz="1400" spc="-10" dirty="0">
                <a:solidFill>
                  <a:srgbClr val="FBFAF9"/>
                </a:solidFill>
                <a:latin typeface="Calibri"/>
                <a:cs typeface="Calibri"/>
              </a:rPr>
              <a:t>passwords</a:t>
            </a:r>
            <a:endParaRPr sz="1400">
              <a:latin typeface="Calibri"/>
              <a:cs typeface="Calibri"/>
            </a:endParaRPr>
          </a:p>
          <a:p>
            <a:pPr marL="12700">
              <a:lnSpc>
                <a:spcPct val="100000"/>
              </a:lnSpc>
              <a:spcBef>
                <a:spcPts val="5"/>
              </a:spcBef>
            </a:pPr>
            <a:r>
              <a:rPr sz="1400" dirty="0">
                <a:solidFill>
                  <a:srgbClr val="FBFAF9"/>
                </a:solidFill>
                <a:latin typeface="Calibri"/>
                <a:cs typeface="Calibri"/>
              </a:rPr>
              <a:t>and</a:t>
            </a:r>
            <a:r>
              <a:rPr sz="1400" spc="-40" dirty="0">
                <a:solidFill>
                  <a:srgbClr val="FBFAF9"/>
                </a:solidFill>
                <a:latin typeface="Calibri"/>
                <a:cs typeface="Calibri"/>
              </a:rPr>
              <a:t> </a:t>
            </a:r>
            <a:r>
              <a:rPr sz="1400" dirty="0">
                <a:solidFill>
                  <a:srgbClr val="FBFAF9"/>
                </a:solidFill>
                <a:latin typeface="Calibri"/>
                <a:cs typeface="Calibri"/>
              </a:rPr>
              <a:t>charge</a:t>
            </a:r>
            <a:r>
              <a:rPr sz="1400" spc="-25" dirty="0">
                <a:solidFill>
                  <a:srgbClr val="FBFAF9"/>
                </a:solidFill>
                <a:latin typeface="Calibri"/>
                <a:cs typeface="Calibri"/>
              </a:rPr>
              <a:t> </a:t>
            </a:r>
            <a:r>
              <a:rPr sz="1400" dirty="0">
                <a:solidFill>
                  <a:srgbClr val="FBFAF9"/>
                </a:solidFill>
                <a:latin typeface="Calibri"/>
                <a:cs typeface="Calibri"/>
              </a:rPr>
              <a:t>the</a:t>
            </a:r>
            <a:r>
              <a:rPr sz="1400" spc="-35" dirty="0">
                <a:solidFill>
                  <a:srgbClr val="FBFAF9"/>
                </a:solidFill>
                <a:latin typeface="Calibri"/>
                <a:cs typeface="Calibri"/>
              </a:rPr>
              <a:t> </a:t>
            </a:r>
            <a:r>
              <a:rPr sz="1400" spc="-10" dirty="0">
                <a:solidFill>
                  <a:srgbClr val="FBFAF9"/>
                </a:solidFill>
                <a:latin typeface="Calibri"/>
                <a:cs typeface="Calibri"/>
              </a:rPr>
              <a:t>organization</a:t>
            </a:r>
            <a:r>
              <a:rPr sz="1400" spc="-35" dirty="0">
                <a:solidFill>
                  <a:srgbClr val="FBFAF9"/>
                </a:solidFill>
                <a:latin typeface="Calibri"/>
                <a:cs typeface="Calibri"/>
              </a:rPr>
              <a:t> </a:t>
            </a:r>
            <a:r>
              <a:rPr sz="1400" dirty="0">
                <a:solidFill>
                  <a:srgbClr val="FBFAF9"/>
                </a:solidFill>
                <a:latin typeface="Calibri"/>
                <a:cs typeface="Calibri"/>
              </a:rPr>
              <a:t>to</a:t>
            </a:r>
            <a:r>
              <a:rPr sz="1400" spc="-40" dirty="0">
                <a:solidFill>
                  <a:srgbClr val="FBFAF9"/>
                </a:solidFill>
                <a:latin typeface="Calibri"/>
                <a:cs typeface="Calibri"/>
              </a:rPr>
              <a:t> </a:t>
            </a:r>
            <a:r>
              <a:rPr sz="1400" dirty="0">
                <a:solidFill>
                  <a:srgbClr val="FBFAF9"/>
                </a:solidFill>
                <a:latin typeface="Calibri"/>
                <a:cs typeface="Calibri"/>
              </a:rPr>
              <a:t>give</a:t>
            </a:r>
            <a:r>
              <a:rPr sz="1400" spc="-35" dirty="0">
                <a:solidFill>
                  <a:srgbClr val="FBFAF9"/>
                </a:solidFill>
                <a:latin typeface="Calibri"/>
                <a:cs typeface="Calibri"/>
              </a:rPr>
              <a:t> </a:t>
            </a:r>
            <a:r>
              <a:rPr sz="1400" dirty="0">
                <a:solidFill>
                  <a:srgbClr val="FBFAF9"/>
                </a:solidFill>
                <a:latin typeface="Calibri"/>
                <a:cs typeface="Calibri"/>
              </a:rPr>
              <a:t>it</a:t>
            </a:r>
            <a:r>
              <a:rPr sz="1400" spc="-45" dirty="0">
                <a:solidFill>
                  <a:srgbClr val="FBFAF9"/>
                </a:solidFill>
                <a:latin typeface="Calibri"/>
                <a:cs typeface="Calibri"/>
              </a:rPr>
              <a:t> </a:t>
            </a:r>
            <a:r>
              <a:rPr sz="1400" spc="-20" dirty="0">
                <a:solidFill>
                  <a:srgbClr val="FBFAF9"/>
                </a:solidFill>
                <a:latin typeface="Calibri"/>
                <a:cs typeface="Calibri"/>
              </a:rPr>
              <a:t>back</a:t>
            </a:r>
            <a:endParaRPr sz="1400">
              <a:latin typeface="Calibri"/>
              <a:cs typeface="Calibri"/>
            </a:endParaRPr>
          </a:p>
        </p:txBody>
      </p:sp>
      <p:sp>
        <p:nvSpPr>
          <p:cNvPr id="11" name="object 11"/>
          <p:cNvSpPr txBox="1"/>
          <p:nvPr/>
        </p:nvSpPr>
        <p:spPr>
          <a:xfrm>
            <a:off x="7457693" y="3727830"/>
            <a:ext cx="3965575" cy="697230"/>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FBFAF9"/>
                </a:solidFill>
                <a:latin typeface="Calibri"/>
                <a:cs typeface="Calibri"/>
              </a:rPr>
              <a:t>Steal</a:t>
            </a:r>
            <a:r>
              <a:rPr sz="1600" b="1" spc="-40" dirty="0">
                <a:solidFill>
                  <a:srgbClr val="FBFAF9"/>
                </a:solidFill>
                <a:latin typeface="Calibri"/>
                <a:cs typeface="Calibri"/>
              </a:rPr>
              <a:t> </a:t>
            </a:r>
            <a:r>
              <a:rPr sz="1600" b="1" spc="-10" dirty="0">
                <a:solidFill>
                  <a:srgbClr val="FBFAF9"/>
                </a:solidFill>
                <a:latin typeface="Calibri"/>
                <a:cs typeface="Calibri"/>
              </a:rPr>
              <a:t>infrastructure</a:t>
            </a:r>
            <a:endParaRPr sz="1600">
              <a:latin typeface="Calibri"/>
              <a:cs typeface="Calibri"/>
            </a:endParaRPr>
          </a:p>
          <a:p>
            <a:pPr marL="12700">
              <a:lnSpc>
                <a:spcPct val="100000"/>
              </a:lnSpc>
              <a:spcBef>
                <a:spcPts val="5"/>
              </a:spcBef>
            </a:pPr>
            <a:r>
              <a:rPr sz="1400" spc="-45" dirty="0">
                <a:solidFill>
                  <a:srgbClr val="FBFAF9"/>
                </a:solidFill>
                <a:latin typeface="Calibri"/>
                <a:cs typeface="Calibri"/>
              </a:rPr>
              <a:t>Take</a:t>
            </a:r>
            <a:r>
              <a:rPr sz="1400" spc="-25" dirty="0">
                <a:solidFill>
                  <a:srgbClr val="FBFAF9"/>
                </a:solidFill>
                <a:latin typeface="Calibri"/>
                <a:cs typeface="Calibri"/>
              </a:rPr>
              <a:t> </a:t>
            </a:r>
            <a:r>
              <a:rPr sz="1400" dirty="0">
                <a:solidFill>
                  <a:srgbClr val="FBFAF9"/>
                </a:solidFill>
                <a:latin typeface="Calibri"/>
                <a:cs typeface="Calibri"/>
              </a:rPr>
              <a:t>control</a:t>
            </a:r>
            <a:r>
              <a:rPr sz="1400" spc="-20" dirty="0">
                <a:solidFill>
                  <a:srgbClr val="FBFAF9"/>
                </a:solidFill>
                <a:latin typeface="Calibri"/>
                <a:cs typeface="Calibri"/>
              </a:rPr>
              <a:t> </a:t>
            </a:r>
            <a:r>
              <a:rPr sz="1400" dirty="0">
                <a:solidFill>
                  <a:srgbClr val="FBFAF9"/>
                </a:solidFill>
                <a:latin typeface="Calibri"/>
                <a:cs typeface="Calibri"/>
              </a:rPr>
              <a:t>of</a:t>
            </a:r>
            <a:r>
              <a:rPr sz="1400" spc="-40" dirty="0">
                <a:solidFill>
                  <a:srgbClr val="FBFAF9"/>
                </a:solidFill>
                <a:latin typeface="Calibri"/>
                <a:cs typeface="Calibri"/>
              </a:rPr>
              <a:t> </a:t>
            </a:r>
            <a:r>
              <a:rPr sz="1400" dirty="0">
                <a:solidFill>
                  <a:srgbClr val="FBFAF9"/>
                </a:solidFill>
                <a:latin typeface="Calibri"/>
                <a:cs typeface="Calibri"/>
              </a:rPr>
              <a:t>an</a:t>
            </a:r>
            <a:r>
              <a:rPr sz="1400" spc="-25" dirty="0">
                <a:solidFill>
                  <a:srgbClr val="FBFAF9"/>
                </a:solidFill>
                <a:latin typeface="Calibri"/>
                <a:cs typeface="Calibri"/>
              </a:rPr>
              <a:t> </a:t>
            </a:r>
            <a:r>
              <a:rPr sz="1400" spc="-10" dirty="0">
                <a:solidFill>
                  <a:srgbClr val="FBFAF9"/>
                </a:solidFill>
                <a:latin typeface="Calibri"/>
                <a:cs typeface="Calibri"/>
              </a:rPr>
              <a:t>organization's</a:t>
            </a:r>
            <a:r>
              <a:rPr sz="1400" spc="-20" dirty="0">
                <a:solidFill>
                  <a:srgbClr val="FBFAF9"/>
                </a:solidFill>
                <a:latin typeface="Calibri"/>
                <a:cs typeface="Calibri"/>
              </a:rPr>
              <a:t> </a:t>
            </a:r>
            <a:r>
              <a:rPr sz="1400" spc="-10" dirty="0">
                <a:solidFill>
                  <a:srgbClr val="FBFAF9"/>
                </a:solidFill>
                <a:latin typeface="Calibri"/>
                <a:cs typeface="Calibri"/>
              </a:rPr>
              <a:t>compute,</a:t>
            </a:r>
            <a:r>
              <a:rPr sz="1400" spc="-30" dirty="0">
                <a:solidFill>
                  <a:srgbClr val="FBFAF9"/>
                </a:solidFill>
                <a:latin typeface="Calibri"/>
                <a:cs typeface="Calibri"/>
              </a:rPr>
              <a:t> </a:t>
            </a:r>
            <a:r>
              <a:rPr sz="1400" spc="-10" dirty="0">
                <a:solidFill>
                  <a:srgbClr val="FBFAF9"/>
                </a:solidFill>
                <a:latin typeface="Calibri"/>
                <a:cs typeface="Calibri"/>
              </a:rPr>
              <a:t>storage</a:t>
            </a:r>
            <a:r>
              <a:rPr sz="1400" spc="-35" dirty="0">
                <a:solidFill>
                  <a:srgbClr val="FBFAF9"/>
                </a:solidFill>
                <a:latin typeface="Calibri"/>
                <a:cs typeface="Calibri"/>
              </a:rPr>
              <a:t> </a:t>
            </a:r>
            <a:r>
              <a:rPr sz="1400" spc="-25" dirty="0">
                <a:solidFill>
                  <a:srgbClr val="FBFAF9"/>
                </a:solidFill>
                <a:latin typeface="Calibri"/>
                <a:cs typeface="Calibri"/>
              </a:rPr>
              <a:t>and</a:t>
            </a:r>
            <a:endParaRPr sz="1400">
              <a:latin typeface="Calibri"/>
              <a:cs typeface="Calibri"/>
            </a:endParaRPr>
          </a:p>
          <a:p>
            <a:pPr marL="12700">
              <a:lnSpc>
                <a:spcPct val="100000"/>
              </a:lnSpc>
              <a:spcBef>
                <a:spcPts val="5"/>
              </a:spcBef>
            </a:pPr>
            <a:r>
              <a:rPr sz="1400" dirty="0">
                <a:solidFill>
                  <a:srgbClr val="FBFAF9"/>
                </a:solidFill>
                <a:latin typeface="Calibri"/>
                <a:cs typeface="Calibri"/>
              </a:rPr>
              <a:t>network</a:t>
            </a:r>
            <a:r>
              <a:rPr sz="1400" spc="-45" dirty="0">
                <a:solidFill>
                  <a:srgbClr val="FBFAF9"/>
                </a:solidFill>
                <a:latin typeface="Calibri"/>
                <a:cs typeface="Calibri"/>
              </a:rPr>
              <a:t> </a:t>
            </a:r>
            <a:r>
              <a:rPr sz="1400" dirty="0">
                <a:solidFill>
                  <a:srgbClr val="FBFAF9"/>
                </a:solidFill>
                <a:latin typeface="Calibri"/>
                <a:cs typeface="Calibri"/>
              </a:rPr>
              <a:t>resources</a:t>
            </a:r>
            <a:r>
              <a:rPr sz="1400" spc="-45" dirty="0">
                <a:solidFill>
                  <a:srgbClr val="FBFAF9"/>
                </a:solidFill>
                <a:latin typeface="Calibri"/>
                <a:cs typeface="Calibri"/>
              </a:rPr>
              <a:t> </a:t>
            </a:r>
            <a:r>
              <a:rPr sz="1400" dirty="0">
                <a:solidFill>
                  <a:srgbClr val="FBFAF9"/>
                </a:solidFill>
                <a:latin typeface="Calibri"/>
                <a:cs typeface="Calibri"/>
              </a:rPr>
              <a:t>so</a:t>
            </a:r>
            <a:r>
              <a:rPr sz="1400" spc="-35" dirty="0">
                <a:solidFill>
                  <a:srgbClr val="FBFAF9"/>
                </a:solidFill>
                <a:latin typeface="Calibri"/>
                <a:cs typeface="Calibri"/>
              </a:rPr>
              <a:t> </a:t>
            </a:r>
            <a:r>
              <a:rPr sz="1400" dirty="0">
                <a:solidFill>
                  <a:srgbClr val="FBFAF9"/>
                </a:solidFill>
                <a:latin typeface="Calibri"/>
                <a:cs typeface="Calibri"/>
              </a:rPr>
              <a:t>not</a:t>
            </a:r>
            <a:r>
              <a:rPr sz="1400" spc="-35" dirty="0">
                <a:solidFill>
                  <a:srgbClr val="FBFAF9"/>
                </a:solidFill>
                <a:latin typeface="Calibri"/>
                <a:cs typeface="Calibri"/>
              </a:rPr>
              <a:t> </a:t>
            </a:r>
            <a:r>
              <a:rPr sz="1400" dirty="0">
                <a:solidFill>
                  <a:srgbClr val="FBFAF9"/>
                </a:solidFill>
                <a:latin typeface="Calibri"/>
                <a:cs typeface="Calibri"/>
              </a:rPr>
              <a:t>to</a:t>
            </a:r>
            <a:r>
              <a:rPr sz="1400" spc="-35" dirty="0">
                <a:solidFill>
                  <a:srgbClr val="FBFAF9"/>
                </a:solidFill>
                <a:latin typeface="Calibri"/>
                <a:cs typeface="Calibri"/>
              </a:rPr>
              <a:t> </a:t>
            </a:r>
            <a:r>
              <a:rPr sz="1400" dirty="0">
                <a:solidFill>
                  <a:srgbClr val="FBFAF9"/>
                </a:solidFill>
                <a:latin typeface="Calibri"/>
                <a:cs typeface="Calibri"/>
              </a:rPr>
              <a:t>pay</a:t>
            </a:r>
            <a:r>
              <a:rPr sz="1400" spc="-35" dirty="0">
                <a:solidFill>
                  <a:srgbClr val="FBFAF9"/>
                </a:solidFill>
                <a:latin typeface="Calibri"/>
                <a:cs typeface="Calibri"/>
              </a:rPr>
              <a:t> </a:t>
            </a:r>
            <a:r>
              <a:rPr sz="1400" dirty="0">
                <a:solidFill>
                  <a:srgbClr val="FBFAF9"/>
                </a:solidFill>
                <a:latin typeface="Calibri"/>
                <a:cs typeface="Calibri"/>
              </a:rPr>
              <a:t>for</a:t>
            </a:r>
            <a:r>
              <a:rPr sz="1400" spc="-55" dirty="0">
                <a:solidFill>
                  <a:srgbClr val="FBFAF9"/>
                </a:solidFill>
                <a:latin typeface="Calibri"/>
                <a:cs typeface="Calibri"/>
              </a:rPr>
              <a:t> </a:t>
            </a:r>
            <a:r>
              <a:rPr sz="1400" spc="-20" dirty="0">
                <a:solidFill>
                  <a:srgbClr val="FBFAF9"/>
                </a:solidFill>
                <a:latin typeface="Calibri"/>
                <a:cs typeface="Calibri"/>
              </a:rPr>
              <a:t>them</a:t>
            </a:r>
            <a:endParaRPr sz="1400">
              <a:latin typeface="Calibri"/>
              <a:cs typeface="Calibri"/>
            </a:endParaRPr>
          </a:p>
        </p:txBody>
      </p:sp>
      <p:sp>
        <p:nvSpPr>
          <p:cNvPr id="12" name="object 12"/>
          <p:cNvSpPr txBox="1"/>
          <p:nvPr/>
        </p:nvSpPr>
        <p:spPr>
          <a:xfrm>
            <a:off x="7457693" y="5117972"/>
            <a:ext cx="3286125" cy="697230"/>
          </a:xfrm>
          <a:prstGeom prst="rect">
            <a:avLst/>
          </a:prstGeom>
        </p:spPr>
        <p:txBody>
          <a:bodyPr vert="horz" wrap="square" lIns="0" tIns="12065" rIns="0" bIns="0" rtlCol="0">
            <a:spAutoFit/>
          </a:bodyPr>
          <a:lstStyle/>
          <a:p>
            <a:pPr marL="12700">
              <a:lnSpc>
                <a:spcPct val="100000"/>
              </a:lnSpc>
              <a:spcBef>
                <a:spcPts val="95"/>
              </a:spcBef>
            </a:pPr>
            <a:r>
              <a:rPr sz="1600" b="1" dirty="0">
                <a:solidFill>
                  <a:srgbClr val="FBFAF9"/>
                </a:solidFill>
                <a:latin typeface="Calibri"/>
                <a:cs typeface="Calibri"/>
              </a:rPr>
              <a:t>Deny</a:t>
            </a:r>
            <a:r>
              <a:rPr sz="1600" b="1" spc="-55" dirty="0">
                <a:solidFill>
                  <a:srgbClr val="FBFAF9"/>
                </a:solidFill>
                <a:latin typeface="Calibri"/>
                <a:cs typeface="Calibri"/>
              </a:rPr>
              <a:t> </a:t>
            </a:r>
            <a:r>
              <a:rPr sz="1600" b="1" spc="-10" dirty="0">
                <a:solidFill>
                  <a:srgbClr val="FBFAF9"/>
                </a:solidFill>
                <a:latin typeface="Calibri"/>
                <a:cs typeface="Calibri"/>
              </a:rPr>
              <a:t>service</a:t>
            </a:r>
            <a:endParaRPr sz="1600">
              <a:latin typeface="Calibri"/>
              <a:cs typeface="Calibri"/>
            </a:endParaRPr>
          </a:p>
          <a:p>
            <a:pPr marL="12700">
              <a:lnSpc>
                <a:spcPct val="100000"/>
              </a:lnSpc>
              <a:spcBef>
                <a:spcPts val="10"/>
              </a:spcBef>
            </a:pPr>
            <a:r>
              <a:rPr sz="1400" spc="-10" dirty="0">
                <a:solidFill>
                  <a:srgbClr val="FBFAF9"/>
                </a:solidFill>
                <a:latin typeface="Calibri"/>
                <a:cs typeface="Calibri"/>
              </a:rPr>
              <a:t>Prevent</a:t>
            </a:r>
            <a:r>
              <a:rPr sz="1400" spc="-20" dirty="0">
                <a:solidFill>
                  <a:srgbClr val="FBFAF9"/>
                </a:solidFill>
                <a:latin typeface="Calibri"/>
                <a:cs typeface="Calibri"/>
              </a:rPr>
              <a:t> </a:t>
            </a:r>
            <a:r>
              <a:rPr sz="1400" dirty="0">
                <a:solidFill>
                  <a:srgbClr val="FBFAF9"/>
                </a:solidFill>
                <a:latin typeface="Calibri"/>
                <a:cs typeface="Calibri"/>
              </a:rPr>
              <a:t>web</a:t>
            </a:r>
            <a:r>
              <a:rPr sz="1400" spc="-50" dirty="0">
                <a:solidFill>
                  <a:srgbClr val="FBFAF9"/>
                </a:solidFill>
                <a:latin typeface="Calibri"/>
                <a:cs typeface="Calibri"/>
              </a:rPr>
              <a:t> </a:t>
            </a:r>
            <a:r>
              <a:rPr sz="1400" dirty="0">
                <a:solidFill>
                  <a:srgbClr val="FBFAF9"/>
                </a:solidFill>
                <a:latin typeface="Calibri"/>
                <a:cs typeface="Calibri"/>
              </a:rPr>
              <a:t>services</a:t>
            </a:r>
            <a:r>
              <a:rPr sz="1400" spc="-40" dirty="0">
                <a:solidFill>
                  <a:srgbClr val="FBFAF9"/>
                </a:solidFill>
                <a:latin typeface="Calibri"/>
                <a:cs typeface="Calibri"/>
              </a:rPr>
              <a:t> </a:t>
            </a:r>
            <a:r>
              <a:rPr sz="1400" dirty="0">
                <a:solidFill>
                  <a:srgbClr val="FBFAF9"/>
                </a:solidFill>
                <a:latin typeface="Calibri"/>
                <a:cs typeface="Calibri"/>
              </a:rPr>
              <a:t>from</a:t>
            </a:r>
            <a:r>
              <a:rPr sz="1400" spc="-65" dirty="0">
                <a:solidFill>
                  <a:srgbClr val="FBFAF9"/>
                </a:solidFill>
                <a:latin typeface="Calibri"/>
                <a:cs typeface="Calibri"/>
              </a:rPr>
              <a:t> </a:t>
            </a:r>
            <a:r>
              <a:rPr sz="1400" dirty="0">
                <a:solidFill>
                  <a:srgbClr val="FBFAF9"/>
                </a:solidFill>
                <a:latin typeface="Calibri"/>
                <a:cs typeface="Calibri"/>
              </a:rPr>
              <a:t>working</a:t>
            </a:r>
            <a:r>
              <a:rPr sz="1400" spc="-50" dirty="0">
                <a:solidFill>
                  <a:srgbClr val="FBFAF9"/>
                </a:solidFill>
                <a:latin typeface="Calibri"/>
                <a:cs typeface="Calibri"/>
              </a:rPr>
              <a:t> </a:t>
            </a:r>
            <a:r>
              <a:rPr sz="1400" dirty="0">
                <a:solidFill>
                  <a:srgbClr val="FBFAF9"/>
                </a:solidFill>
                <a:latin typeface="Calibri"/>
                <a:cs typeface="Calibri"/>
              </a:rPr>
              <a:t>to</a:t>
            </a:r>
            <a:r>
              <a:rPr sz="1400" spc="-40" dirty="0">
                <a:solidFill>
                  <a:srgbClr val="FBFAF9"/>
                </a:solidFill>
                <a:latin typeface="Calibri"/>
                <a:cs typeface="Calibri"/>
              </a:rPr>
              <a:t> </a:t>
            </a:r>
            <a:r>
              <a:rPr sz="1400" spc="-10" dirty="0">
                <a:solidFill>
                  <a:srgbClr val="FBFAF9"/>
                </a:solidFill>
                <a:latin typeface="Calibri"/>
                <a:cs typeface="Calibri"/>
              </a:rPr>
              <a:t>impact</a:t>
            </a:r>
            <a:endParaRPr sz="1400">
              <a:latin typeface="Calibri"/>
              <a:cs typeface="Calibri"/>
            </a:endParaRPr>
          </a:p>
          <a:p>
            <a:pPr marL="12700">
              <a:lnSpc>
                <a:spcPct val="100000"/>
              </a:lnSpc>
            </a:pPr>
            <a:r>
              <a:rPr sz="1400" spc="-10" dirty="0">
                <a:solidFill>
                  <a:srgbClr val="FBFAF9"/>
                </a:solidFill>
                <a:latin typeface="Calibri"/>
                <a:cs typeface="Calibri"/>
              </a:rPr>
              <a:t>organization's</a:t>
            </a:r>
            <a:r>
              <a:rPr sz="1400" spc="-35" dirty="0">
                <a:solidFill>
                  <a:srgbClr val="FBFAF9"/>
                </a:solidFill>
                <a:latin typeface="Calibri"/>
                <a:cs typeface="Calibri"/>
              </a:rPr>
              <a:t> </a:t>
            </a:r>
            <a:r>
              <a:rPr sz="1400" spc="-10" dirty="0">
                <a:solidFill>
                  <a:srgbClr val="FBFAF9"/>
                </a:solidFill>
                <a:latin typeface="Calibri"/>
                <a:cs typeface="Calibri"/>
              </a:rPr>
              <a:t>reputation</a:t>
            </a:r>
            <a:r>
              <a:rPr sz="1400" spc="-25" dirty="0">
                <a:solidFill>
                  <a:srgbClr val="FBFAF9"/>
                </a:solidFill>
                <a:latin typeface="Calibri"/>
                <a:cs typeface="Calibri"/>
              </a:rPr>
              <a:t> </a:t>
            </a:r>
            <a:r>
              <a:rPr sz="1400" dirty="0">
                <a:solidFill>
                  <a:srgbClr val="FBFAF9"/>
                </a:solidFill>
                <a:latin typeface="Calibri"/>
                <a:cs typeface="Calibri"/>
              </a:rPr>
              <a:t>or</a:t>
            </a:r>
            <a:r>
              <a:rPr sz="1400" spc="-50" dirty="0">
                <a:solidFill>
                  <a:srgbClr val="FBFAF9"/>
                </a:solidFill>
                <a:latin typeface="Calibri"/>
                <a:cs typeface="Calibri"/>
              </a:rPr>
              <a:t> </a:t>
            </a:r>
            <a:r>
              <a:rPr sz="1400" dirty="0">
                <a:solidFill>
                  <a:srgbClr val="FBFAF9"/>
                </a:solidFill>
                <a:latin typeface="Calibri"/>
                <a:cs typeface="Calibri"/>
              </a:rPr>
              <a:t>bottom</a:t>
            </a:r>
            <a:r>
              <a:rPr sz="1400" spc="-40" dirty="0">
                <a:solidFill>
                  <a:srgbClr val="FBFAF9"/>
                </a:solidFill>
                <a:latin typeface="Calibri"/>
                <a:cs typeface="Calibri"/>
              </a:rPr>
              <a:t> </a:t>
            </a:r>
            <a:r>
              <a:rPr sz="1400" spc="-20" dirty="0">
                <a:solidFill>
                  <a:srgbClr val="FBFAF9"/>
                </a:solidFill>
                <a:latin typeface="Calibri"/>
                <a:cs typeface="Calibri"/>
              </a:rPr>
              <a:t>line</a:t>
            </a:r>
            <a:endParaRPr sz="1400">
              <a:latin typeface="Calibri"/>
              <a:cs typeface="Calibri"/>
            </a:endParaRPr>
          </a:p>
        </p:txBody>
      </p:sp>
      <p:grpSp>
        <p:nvGrpSpPr>
          <p:cNvPr id="13" name="object 13"/>
          <p:cNvGrpSpPr/>
          <p:nvPr/>
        </p:nvGrpSpPr>
        <p:grpSpPr>
          <a:xfrm>
            <a:off x="6512538" y="1028148"/>
            <a:ext cx="774700" cy="4669790"/>
            <a:chOff x="6512538" y="1028148"/>
            <a:chExt cx="774700" cy="4669790"/>
          </a:xfrm>
        </p:grpSpPr>
        <p:sp>
          <p:nvSpPr>
            <p:cNvPr id="14" name="object 14"/>
            <p:cNvSpPr/>
            <p:nvPr/>
          </p:nvSpPr>
          <p:spPr>
            <a:xfrm>
              <a:off x="6512535" y="2401709"/>
              <a:ext cx="670560" cy="3296285"/>
            </a:xfrm>
            <a:custGeom>
              <a:avLst/>
              <a:gdLst/>
              <a:ahLst/>
              <a:cxnLst/>
              <a:rect l="l" t="t" r="r" b="b"/>
              <a:pathLst>
                <a:path w="670559" h="3296285">
                  <a:moveTo>
                    <a:pt x="147345" y="2881744"/>
                  </a:moveTo>
                  <a:lnTo>
                    <a:pt x="141503" y="2876029"/>
                  </a:lnTo>
                  <a:lnTo>
                    <a:pt x="127279" y="2876029"/>
                  </a:lnTo>
                  <a:lnTo>
                    <a:pt x="121564" y="2881744"/>
                  </a:lnTo>
                  <a:lnTo>
                    <a:pt x="121564" y="2895968"/>
                  </a:lnTo>
                  <a:lnTo>
                    <a:pt x="127279" y="2901810"/>
                  </a:lnTo>
                  <a:lnTo>
                    <a:pt x="141503" y="2901810"/>
                  </a:lnTo>
                  <a:lnTo>
                    <a:pt x="147345" y="2895968"/>
                  </a:lnTo>
                  <a:lnTo>
                    <a:pt x="147345" y="2881744"/>
                  </a:lnTo>
                  <a:close/>
                </a:path>
                <a:path w="670559" h="3296285">
                  <a:moveTo>
                    <a:pt x="186931" y="1786204"/>
                  </a:moveTo>
                  <a:lnTo>
                    <a:pt x="70904" y="1786204"/>
                  </a:lnTo>
                  <a:lnTo>
                    <a:pt x="70904" y="1811921"/>
                  </a:lnTo>
                  <a:lnTo>
                    <a:pt x="186931" y="1811921"/>
                  </a:lnTo>
                  <a:lnTo>
                    <a:pt x="186931" y="1786204"/>
                  </a:lnTo>
                  <a:close/>
                </a:path>
                <a:path w="670559" h="3296285">
                  <a:moveTo>
                    <a:pt x="186931" y="1721904"/>
                  </a:moveTo>
                  <a:lnTo>
                    <a:pt x="70904" y="1721904"/>
                  </a:lnTo>
                  <a:lnTo>
                    <a:pt x="70904" y="1747621"/>
                  </a:lnTo>
                  <a:lnTo>
                    <a:pt x="186931" y="1747621"/>
                  </a:lnTo>
                  <a:lnTo>
                    <a:pt x="186931" y="1721904"/>
                  </a:lnTo>
                  <a:close/>
                </a:path>
                <a:path w="670559" h="3296285">
                  <a:moveTo>
                    <a:pt x="186931" y="1609382"/>
                  </a:moveTo>
                  <a:lnTo>
                    <a:pt x="161150" y="1609382"/>
                  </a:lnTo>
                  <a:lnTo>
                    <a:pt x="161150" y="1635099"/>
                  </a:lnTo>
                  <a:lnTo>
                    <a:pt x="161150" y="1676895"/>
                  </a:lnTo>
                  <a:lnTo>
                    <a:pt x="96685" y="1676895"/>
                  </a:lnTo>
                  <a:lnTo>
                    <a:pt x="96685" y="1635099"/>
                  </a:lnTo>
                  <a:lnTo>
                    <a:pt x="161150" y="1635099"/>
                  </a:lnTo>
                  <a:lnTo>
                    <a:pt x="161150" y="1609382"/>
                  </a:lnTo>
                  <a:lnTo>
                    <a:pt x="70904" y="1609382"/>
                  </a:lnTo>
                  <a:lnTo>
                    <a:pt x="70904" y="1702612"/>
                  </a:lnTo>
                  <a:lnTo>
                    <a:pt x="186931" y="1702612"/>
                  </a:lnTo>
                  <a:lnTo>
                    <a:pt x="186931" y="1676895"/>
                  </a:lnTo>
                  <a:lnTo>
                    <a:pt x="186931" y="1635099"/>
                  </a:lnTo>
                  <a:lnTo>
                    <a:pt x="186931" y="1609382"/>
                  </a:lnTo>
                  <a:close/>
                </a:path>
                <a:path w="670559" h="3296285">
                  <a:moveTo>
                    <a:pt x="186931" y="1564373"/>
                  </a:moveTo>
                  <a:lnTo>
                    <a:pt x="70904" y="1564373"/>
                  </a:lnTo>
                  <a:lnTo>
                    <a:pt x="70904" y="1590090"/>
                  </a:lnTo>
                  <a:lnTo>
                    <a:pt x="186931" y="1590090"/>
                  </a:lnTo>
                  <a:lnTo>
                    <a:pt x="186931" y="1564373"/>
                  </a:lnTo>
                  <a:close/>
                </a:path>
                <a:path w="670559" h="3296285">
                  <a:moveTo>
                    <a:pt x="186931" y="1512925"/>
                  </a:moveTo>
                  <a:lnTo>
                    <a:pt x="70904" y="1512925"/>
                  </a:lnTo>
                  <a:lnTo>
                    <a:pt x="70904" y="1538643"/>
                  </a:lnTo>
                  <a:lnTo>
                    <a:pt x="186931" y="1538643"/>
                  </a:lnTo>
                  <a:lnTo>
                    <a:pt x="186931" y="1512925"/>
                  </a:lnTo>
                  <a:close/>
                </a:path>
                <a:path w="670559" h="3296285">
                  <a:moveTo>
                    <a:pt x="186931" y="1467916"/>
                  </a:moveTo>
                  <a:lnTo>
                    <a:pt x="25781" y="1467916"/>
                  </a:lnTo>
                  <a:lnTo>
                    <a:pt x="25781" y="1831213"/>
                  </a:lnTo>
                  <a:lnTo>
                    <a:pt x="0" y="1844065"/>
                  </a:lnTo>
                  <a:lnTo>
                    <a:pt x="0" y="1856930"/>
                  </a:lnTo>
                  <a:lnTo>
                    <a:pt x="186931" y="1856930"/>
                  </a:lnTo>
                  <a:lnTo>
                    <a:pt x="186931" y="1831213"/>
                  </a:lnTo>
                  <a:lnTo>
                    <a:pt x="51562" y="1831213"/>
                  </a:lnTo>
                  <a:lnTo>
                    <a:pt x="51562" y="1493634"/>
                  </a:lnTo>
                  <a:lnTo>
                    <a:pt x="186931" y="1493634"/>
                  </a:lnTo>
                  <a:lnTo>
                    <a:pt x="186931" y="1467916"/>
                  </a:lnTo>
                  <a:close/>
                </a:path>
                <a:path w="670559" h="3296285">
                  <a:moveTo>
                    <a:pt x="192557" y="2881744"/>
                  </a:moveTo>
                  <a:lnTo>
                    <a:pt x="186715" y="2876029"/>
                  </a:lnTo>
                  <a:lnTo>
                    <a:pt x="172491" y="2876029"/>
                  </a:lnTo>
                  <a:lnTo>
                    <a:pt x="166649" y="2881744"/>
                  </a:lnTo>
                  <a:lnTo>
                    <a:pt x="166649" y="2895968"/>
                  </a:lnTo>
                  <a:lnTo>
                    <a:pt x="172491" y="2901810"/>
                  </a:lnTo>
                  <a:lnTo>
                    <a:pt x="186715" y="2901810"/>
                  </a:lnTo>
                  <a:lnTo>
                    <a:pt x="192557" y="2895968"/>
                  </a:lnTo>
                  <a:lnTo>
                    <a:pt x="192557" y="2881744"/>
                  </a:lnTo>
                  <a:close/>
                </a:path>
                <a:path w="670559" h="3296285">
                  <a:moveTo>
                    <a:pt x="237642" y="2881744"/>
                  </a:moveTo>
                  <a:lnTo>
                    <a:pt x="231927" y="2876029"/>
                  </a:lnTo>
                  <a:lnTo>
                    <a:pt x="217703" y="2876029"/>
                  </a:lnTo>
                  <a:lnTo>
                    <a:pt x="211861" y="2881744"/>
                  </a:lnTo>
                  <a:lnTo>
                    <a:pt x="211861" y="2895968"/>
                  </a:lnTo>
                  <a:lnTo>
                    <a:pt x="217703" y="2901810"/>
                  </a:lnTo>
                  <a:lnTo>
                    <a:pt x="231927" y="2901810"/>
                  </a:lnTo>
                  <a:lnTo>
                    <a:pt x="237642" y="2895968"/>
                  </a:lnTo>
                  <a:lnTo>
                    <a:pt x="237642" y="2881744"/>
                  </a:lnTo>
                  <a:close/>
                </a:path>
                <a:path w="670559" h="3296285">
                  <a:moveTo>
                    <a:pt x="348056" y="556196"/>
                  </a:moveTo>
                  <a:lnTo>
                    <a:pt x="322313" y="556196"/>
                  </a:lnTo>
                  <a:lnTo>
                    <a:pt x="322313" y="581621"/>
                  </a:lnTo>
                  <a:lnTo>
                    <a:pt x="348056" y="581621"/>
                  </a:lnTo>
                  <a:lnTo>
                    <a:pt x="348056" y="556196"/>
                  </a:lnTo>
                  <a:close/>
                </a:path>
                <a:path w="670559" h="3296285">
                  <a:moveTo>
                    <a:pt x="354482" y="453313"/>
                  </a:moveTo>
                  <a:lnTo>
                    <a:pt x="315874" y="453313"/>
                  </a:lnTo>
                  <a:lnTo>
                    <a:pt x="322313" y="536905"/>
                  </a:lnTo>
                  <a:lnTo>
                    <a:pt x="348056" y="536905"/>
                  </a:lnTo>
                  <a:lnTo>
                    <a:pt x="354482" y="453313"/>
                  </a:lnTo>
                  <a:close/>
                </a:path>
                <a:path w="670559" h="3296285">
                  <a:moveTo>
                    <a:pt x="418985" y="1876221"/>
                  </a:moveTo>
                  <a:lnTo>
                    <a:pt x="251396" y="1876221"/>
                  </a:lnTo>
                  <a:lnTo>
                    <a:pt x="251396" y="1901939"/>
                  </a:lnTo>
                  <a:lnTo>
                    <a:pt x="418985" y="1901939"/>
                  </a:lnTo>
                  <a:lnTo>
                    <a:pt x="418985" y="1876221"/>
                  </a:lnTo>
                  <a:close/>
                </a:path>
                <a:path w="670559" h="3296285">
                  <a:moveTo>
                    <a:pt x="418985" y="1831213"/>
                  </a:moveTo>
                  <a:lnTo>
                    <a:pt x="251396" y="1831213"/>
                  </a:lnTo>
                  <a:lnTo>
                    <a:pt x="251396" y="1856930"/>
                  </a:lnTo>
                  <a:lnTo>
                    <a:pt x="418985" y="1856930"/>
                  </a:lnTo>
                  <a:lnTo>
                    <a:pt x="418985" y="1831213"/>
                  </a:lnTo>
                  <a:close/>
                </a:path>
                <a:path w="670559" h="3296285">
                  <a:moveTo>
                    <a:pt x="418985" y="1721904"/>
                  </a:moveTo>
                  <a:lnTo>
                    <a:pt x="393192" y="1721904"/>
                  </a:lnTo>
                  <a:lnTo>
                    <a:pt x="393192" y="1747621"/>
                  </a:lnTo>
                  <a:lnTo>
                    <a:pt x="393192" y="1786204"/>
                  </a:lnTo>
                  <a:lnTo>
                    <a:pt x="277177" y="1786204"/>
                  </a:lnTo>
                  <a:lnTo>
                    <a:pt x="277177" y="1747621"/>
                  </a:lnTo>
                  <a:lnTo>
                    <a:pt x="393192" y="1747621"/>
                  </a:lnTo>
                  <a:lnTo>
                    <a:pt x="393192" y="1721904"/>
                  </a:lnTo>
                  <a:lnTo>
                    <a:pt x="251396" y="1721904"/>
                  </a:lnTo>
                  <a:lnTo>
                    <a:pt x="251396" y="1811921"/>
                  </a:lnTo>
                  <a:lnTo>
                    <a:pt x="418985" y="1811921"/>
                  </a:lnTo>
                  <a:lnTo>
                    <a:pt x="418985" y="1786204"/>
                  </a:lnTo>
                  <a:lnTo>
                    <a:pt x="418985" y="1747621"/>
                  </a:lnTo>
                  <a:lnTo>
                    <a:pt x="418985" y="1721904"/>
                  </a:lnTo>
                  <a:close/>
                </a:path>
                <a:path w="670559" h="3296285">
                  <a:moveTo>
                    <a:pt x="418985" y="1609382"/>
                  </a:moveTo>
                  <a:lnTo>
                    <a:pt x="393192" y="1609382"/>
                  </a:lnTo>
                  <a:lnTo>
                    <a:pt x="393192" y="1635099"/>
                  </a:lnTo>
                  <a:lnTo>
                    <a:pt x="393192" y="1676895"/>
                  </a:lnTo>
                  <a:lnTo>
                    <a:pt x="277177" y="1676895"/>
                  </a:lnTo>
                  <a:lnTo>
                    <a:pt x="277177" y="1635099"/>
                  </a:lnTo>
                  <a:lnTo>
                    <a:pt x="393192" y="1635099"/>
                  </a:lnTo>
                  <a:lnTo>
                    <a:pt x="393192" y="1609382"/>
                  </a:lnTo>
                  <a:lnTo>
                    <a:pt x="251396" y="1609382"/>
                  </a:lnTo>
                  <a:lnTo>
                    <a:pt x="251396" y="1702612"/>
                  </a:lnTo>
                  <a:lnTo>
                    <a:pt x="418985" y="1702612"/>
                  </a:lnTo>
                  <a:lnTo>
                    <a:pt x="418985" y="1676895"/>
                  </a:lnTo>
                  <a:lnTo>
                    <a:pt x="418985" y="1635099"/>
                  </a:lnTo>
                  <a:lnTo>
                    <a:pt x="418985" y="1609382"/>
                  </a:lnTo>
                  <a:close/>
                </a:path>
                <a:path w="670559" h="3296285">
                  <a:moveTo>
                    <a:pt x="418985" y="1538643"/>
                  </a:moveTo>
                  <a:lnTo>
                    <a:pt x="396417" y="1538643"/>
                  </a:lnTo>
                  <a:lnTo>
                    <a:pt x="396417" y="1512925"/>
                  </a:lnTo>
                  <a:lnTo>
                    <a:pt x="370636" y="1512925"/>
                  </a:lnTo>
                  <a:lnTo>
                    <a:pt x="370636" y="1538643"/>
                  </a:lnTo>
                  <a:lnTo>
                    <a:pt x="370636" y="1564373"/>
                  </a:lnTo>
                  <a:lnTo>
                    <a:pt x="299732" y="1564373"/>
                  </a:lnTo>
                  <a:lnTo>
                    <a:pt x="299732" y="1538643"/>
                  </a:lnTo>
                  <a:lnTo>
                    <a:pt x="370636" y="1538643"/>
                  </a:lnTo>
                  <a:lnTo>
                    <a:pt x="370636" y="1512925"/>
                  </a:lnTo>
                  <a:lnTo>
                    <a:pt x="273951" y="1512925"/>
                  </a:lnTo>
                  <a:lnTo>
                    <a:pt x="273951" y="1538643"/>
                  </a:lnTo>
                  <a:lnTo>
                    <a:pt x="251396" y="1538643"/>
                  </a:lnTo>
                  <a:lnTo>
                    <a:pt x="251396" y="1564373"/>
                  </a:lnTo>
                  <a:lnTo>
                    <a:pt x="273951" y="1564373"/>
                  </a:lnTo>
                  <a:lnTo>
                    <a:pt x="273951" y="1590090"/>
                  </a:lnTo>
                  <a:lnTo>
                    <a:pt x="396417" y="1590090"/>
                  </a:lnTo>
                  <a:lnTo>
                    <a:pt x="396417" y="1564373"/>
                  </a:lnTo>
                  <a:lnTo>
                    <a:pt x="418985" y="1564373"/>
                  </a:lnTo>
                  <a:lnTo>
                    <a:pt x="418985" y="1538643"/>
                  </a:lnTo>
                  <a:close/>
                </a:path>
                <a:path w="670559" h="3296285">
                  <a:moveTo>
                    <a:pt x="418985" y="1467916"/>
                  </a:moveTo>
                  <a:lnTo>
                    <a:pt x="251396" y="1467916"/>
                  </a:lnTo>
                  <a:lnTo>
                    <a:pt x="251396" y="1493634"/>
                  </a:lnTo>
                  <a:lnTo>
                    <a:pt x="418985" y="1493634"/>
                  </a:lnTo>
                  <a:lnTo>
                    <a:pt x="418985" y="1467916"/>
                  </a:lnTo>
                  <a:close/>
                </a:path>
                <a:path w="670559" h="3296285">
                  <a:moveTo>
                    <a:pt x="466877" y="3092310"/>
                  </a:moveTo>
                  <a:lnTo>
                    <a:pt x="466255" y="3089135"/>
                  </a:lnTo>
                  <a:lnTo>
                    <a:pt x="464578" y="3080918"/>
                  </a:lnTo>
                  <a:lnTo>
                    <a:pt x="458431" y="3071863"/>
                  </a:lnTo>
                  <a:lnTo>
                    <a:pt x="458330" y="3071711"/>
                  </a:lnTo>
                  <a:lnTo>
                    <a:pt x="449084" y="3065513"/>
                  </a:lnTo>
                  <a:lnTo>
                    <a:pt x="440969" y="3063875"/>
                  </a:lnTo>
                  <a:lnTo>
                    <a:pt x="440969" y="3090405"/>
                  </a:lnTo>
                  <a:lnTo>
                    <a:pt x="440969" y="3203791"/>
                  </a:lnTo>
                  <a:lnTo>
                    <a:pt x="439445" y="3205226"/>
                  </a:lnTo>
                  <a:lnTo>
                    <a:pt x="229565" y="3205226"/>
                  </a:lnTo>
                  <a:lnTo>
                    <a:pt x="228053" y="3203791"/>
                  </a:lnTo>
                  <a:lnTo>
                    <a:pt x="227990" y="3092310"/>
                  </a:lnTo>
                  <a:lnTo>
                    <a:pt x="231165" y="3089135"/>
                  </a:lnTo>
                  <a:lnTo>
                    <a:pt x="439699" y="3089135"/>
                  </a:lnTo>
                  <a:lnTo>
                    <a:pt x="440969" y="3090405"/>
                  </a:lnTo>
                  <a:lnTo>
                    <a:pt x="440969" y="3063875"/>
                  </a:lnTo>
                  <a:lnTo>
                    <a:pt x="437794" y="3063227"/>
                  </a:lnTo>
                  <a:lnTo>
                    <a:pt x="223164" y="3063227"/>
                  </a:lnTo>
                  <a:lnTo>
                    <a:pt x="215925" y="3066402"/>
                  </a:lnTo>
                  <a:lnTo>
                    <a:pt x="210591" y="3071863"/>
                  </a:lnTo>
                  <a:lnTo>
                    <a:pt x="205384" y="3077070"/>
                  </a:lnTo>
                  <a:lnTo>
                    <a:pt x="202082" y="3084436"/>
                  </a:lnTo>
                  <a:lnTo>
                    <a:pt x="202120" y="3202241"/>
                  </a:lnTo>
                  <a:lnTo>
                    <a:pt x="204355" y="3213316"/>
                  </a:lnTo>
                  <a:lnTo>
                    <a:pt x="210566" y="3222536"/>
                  </a:lnTo>
                  <a:lnTo>
                    <a:pt x="219811" y="3228746"/>
                  </a:lnTo>
                  <a:lnTo>
                    <a:pt x="231165" y="3231019"/>
                  </a:lnTo>
                  <a:lnTo>
                    <a:pt x="445668" y="3231019"/>
                  </a:lnTo>
                  <a:lnTo>
                    <a:pt x="453034" y="3227781"/>
                  </a:lnTo>
                  <a:lnTo>
                    <a:pt x="458228" y="3222536"/>
                  </a:lnTo>
                  <a:lnTo>
                    <a:pt x="465442" y="3205226"/>
                  </a:lnTo>
                  <a:lnTo>
                    <a:pt x="466686" y="3202241"/>
                  </a:lnTo>
                  <a:lnTo>
                    <a:pt x="466750" y="3202101"/>
                  </a:lnTo>
                  <a:lnTo>
                    <a:pt x="466877" y="3092310"/>
                  </a:lnTo>
                  <a:close/>
                </a:path>
                <a:path w="670559" h="3296285">
                  <a:moveTo>
                    <a:pt x="499554" y="1946948"/>
                  </a:moveTo>
                  <a:lnTo>
                    <a:pt x="473773" y="1934095"/>
                  </a:lnTo>
                  <a:lnTo>
                    <a:pt x="464096" y="1934095"/>
                  </a:lnTo>
                  <a:lnTo>
                    <a:pt x="464096" y="1429334"/>
                  </a:lnTo>
                  <a:lnTo>
                    <a:pt x="464096" y="1403616"/>
                  </a:lnTo>
                  <a:lnTo>
                    <a:pt x="438315" y="1403616"/>
                  </a:lnTo>
                  <a:lnTo>
                    <a:pt x="438315" y="1429334"/>
                  </a:lnTo>
                  <a:lnTo>
                    <a:pt x="438315" y="1934095"/>
                  </a:lnTo>
                  <a:lnTo>
                    <a:pt x="232054" y="1934095"/>
                  </a:lnTo>
                  <a:lnTo>
                    <a:pt x="232054" y="1429334"/>
                  </a:lnTo>
                  <a:lnTo>
                    <a:pt x="438315" y="1429334"/>
                  </a:lnTo>
                  <a:lnTo>
                    <a:pt x="438315" y="1403616"/>
                  </a:lnTo>
                  <a:lnTo>
                    <a:pt x="206273" y="1403616"/>
                  </a:lnTo>
                  <a:lnTo>
                    <a:pt x="206273" y="1934095"/>
                  </a:lnTo>
                  <a:lnTo>
                    <a:pt x="196608" y="1934095"/>
                  </a:lnTo>
                  <a:lnTo>
                    <a:pt x="170815" y="1946948"/>
                  </a:lnTo>
                  <a:lnTo>
                    <a:pt x="170815" y="1959813"/>
                  </a:lnTo>
                  <a:lnTo>
                    <a:pt x="499554" y="1959813"/>
                  </a:lnTo>
                  <a:lnTo>
                    <a:pt x="499554" y="1946948"/>
                  </a:lnTo>
                  <a:close/>
                </a:path>
                <a:path w="670559" h="3296285">
                  <a:moveTo>
                    <a:pt x="521792" y="601205"/>
                  </a:moveTo>
                  <a:lnTo>
                    <a:pt x="476745" y="601205"/>
                  </a:lnTo>
                  <a:lnTo>
                    <a:pt x="476745" y="437235"/>
                  </a:lnTo>
                  <a:lnTo>
                    <a:pt x="476097" y="434022"/>
                  </a:lnTo>
                  <a:lnTo>
                    <a:pt x="474472" y="425983"/>
                  </a:lnTo>
                  <a:lnTo>
                    <a:pt x="468274" y="416788"/>
                  </a:lnTo>
                  <a:lnTo>
                    <a:pt x="459066" y="410578"/>
                  </a:lnTo>
                  <a:lnTo>
                    <a:pt x="451002" y="408952"/>
                  </a:lnTo>
                  <a:lnTo>
                    <a:pt x="451002" y="435470"/>
                  </a:lnTo>
                  <a:lnTo>
                    <a:pt x="451002" y="601205"/>
                  </a:lnTo>
                  <a:lnTo>
                    <a:pt x="219354" y="601205"/>
                  </a:lnTo>
                  <a:lnTo>
                    <a:pt x="219354" y="435470"/>
                  </a:lnTo>
                  <a:lnTo>
                    <a:pt x="220802" y="434022"/>
                  </a:lnTo>
                  <a:lnTo>
                    <a:pt x="449554" y="434022"/>
                  </a:lnTo>
                  <a:lnTo>
                    <a:pt x="451002" y="435470"/>
                  </a:lnTo>
                  <a:lnTo>
                    <a:pt x="451002" y="408952"/>
                  </a:lnTo>
                  <a:lnTo>
                    <a:pt x="447789" y="408305"/>
                  </a:lnTo>
                  <a:lnTo>
                    <a:pt x="222567" y="408305"/>
                  </a:lnTo>
                  <a:lnTo>
                    <a:pt x="211302" y="410578"/>
                  </a:lnTo>
                  <a:lnTo>
                    <a:pt x="202095" y="416788"/>
                  </a:lnTo>
                  <a:lnTo>
                    <a:pt x="195884" y="425983"/>
                  </a:lnTo>
                  <a:lnTo>
                    <a:pt x="193611" y="437235"/>
                  </a:lnTo>
                  <a:lnTo>
                    <a:pt x="193611" y="601205"/>
                  </a:lnTo>
                  <a:lnTo>
                    <a:pt x="148564" y="601205"/>
                  </a:lnTo>
                  <a:lnTo>
                    <a:pt x="148564" y="614070"/>
                  </a:lnTo>
                  <a:lnTo>
                    <a:pt x="174307" y="626922"/>
                  </a:lnTo>
                  <a:lnTo>
                    <a:pt x="496049" y="626922"/>
                  </a:lnTo>
                  <a:lnTo>
                    <a:pt x="521792" y="614070"/>
                  </a:lnTo>
                  <a:lnTo>
                    <a:pt x="521792" y="601205"/>
                  </a:lnTo>
                  <a:close/>
                </a:path>
                <a:path w="670559" h="3296285">
                  <a:moveTo>
                    <a:pt x="570052" y="398983"/>
                  </a:moveTo>
                  <a:lnTo>
                    <a:pt x="560349" y="351218"/>
                  </a:lnTo>
                  <a:lnTo>
                    <a:pt x="534009" y="312229"/>
                  </a:lnTo>
                  <a:lnTo>
                    <a:pt x="518833" y="301993"/>
                  </a:lnTo>
                  <a:lnTo>
                    <a:pt x="495007" y="285953"/>
                  </a:lnTo>
                  <a:lnTo>
                    <a:pt x="495160" y="285953"/>
                  </a:lnTo>
                  <a:lnTo>
                    <a:pt x="447382" y="276301"/>
                  </a:lnTo>
                  <a:lnTo>
                    <a:pt x="437070" y="276301"/>
                  </a:lnTo>
                  <a:lnTo>
                    <a:pt x="442747" y="271995"/>
                  </a:lnTo>
                  <a:lnTo>
                    <a:pt x="473862" y="223926"/>
                  </a:lnTo>
                  <a:lnTo>
                    <a:pt x="476796" y="195643"/>
                  </a:lnTo>
                  <a:lnTo>
                    <a:pt x="471424" y="170637"/>
                  </a:lnTo>
                  <a:lnTo>
                    <a:pt x="470687" y="167182"/>
                  </a:lnTo>
                  <a:lnTo>
                    <a:pt x="459930" y="138214"/>
                  </a:lnTo>
                  <a:lnTo>
                    <a:pt x="458317" y="133858"/>
                  </a:lnTo>
                  <a:lnTo>
                    <a:pt x="458266" y="133718"/>
                  </a:lnTo>
                  <a:lnTo>
                    <a:pt x="450837" y="113715"/>
                  </a:lnTo>
                  <a:lnTo>
                    <a:pt x="450837" y="204393"/>
                  </a:lnTo>
                  <a:lnTo>
                    <a:pt x="447382" y="222059"/>
                  </a:lnTo>
                  <a:lnTo>
                    <a:pt x="439293" y="238163"/>
                  </a:lnTo>
                  <a:lnTo>
                    <a:pt x="427253" y="251358"/>
                  </a:lnTo>
                  <a:lnTo>
                    <a:pt x="409041" y="265188"/>
                  </a:lnTo>
                  <a:lnTo>
                    <a:pt x="409041" y="245224"/>
                  </a:lnTo>
                  <a:lnTo>
                    <a:pt x="409041" y="231482"/>
                  </a:lnTo>
                  <a:lnTo>
                    <a:pt x="409041" y="226606"/>
                  </a:lnTo>
                  <a:lnTo>
                    <a:pt x="419836" y="214464"/>
                  </a:lnTo>
                  <a:lnTo>
                    <a:pt x="428625" y="200939"/>
                  </a:lnTo>
                  <a:lnTo>
                    <a:pt x="435279" y="186245"/>
                  </a:lnTo>
                  <a:lnTo>
                    <a:pt x="439699" y="170637"/>
                  </a:lnTo>
                  <a:lnTo>
                    <a:pt x="444334" y="174764"/>
                  </a:lnTo>
                  <a:lnTo>
                    <a:pt x="447687" y="180124"/>
                  </a:lnTo>
                  <a:lnTo>
                    <a:pt x="449008" y="184912"/>
                  </a:lnTo>
                  <a:lnTo>
                    <a:pt x="449351" y="186245"/>
                  </a:lnTo>
                  <a:lnTo>
                    <a:pt x="450837" y="204393"/>
                  </a:lnTo>
                  <a:lnTo>
                    <a:pt x="450837" y="113715"/>
                  </a:lnTo>
                  <a:lnTo>
                    <a:pt x="430796" y="59728"/>
                  </a:lnTo>
                  <a:lnTo>
                    <a:pt x="430796" y="133718"/>
                  </a:lnTo>
                  <a:lnTo>
                    <a:pt x="415886" y="127647"/>
                  </a:lnTo>
                  <a:lnTo>
                    <a:pt x="415886" y="155079"/>
                  </a:lnTo>
                  <a:lnTo>
                    <a:pt x="408101" y="184912"/>
                  </a:lnTo>
                  <a:lnTo>
                    <a:pt x="390499" y="209067"/>
                  </a:lnTo>
                  <a:lnTo>
                    <a:pt x="383438" y="213652"/>
                  </a:lnTo>
                  <a:lnTo>
                    <a:pt x="383438" y="245224"/>
                  </a:lnTo>
                  <a:lnTo>
                    <a:pt x="383438" y="284721"/>
                  </a:lnTo>
                  <a:lnTo>
                    <a:pt x="335178" y="321500"/>
                  </a:lnTo>
                  <a:lnTo>
                    <a:pt x="335178" y="337578"/>
                  </a:lnTo>
                  <a:lnTo>
                    <a:pt x="334860" y="337578"/>
                  </a:lnTo>
                  <a:lnTo>
                    <a:pt x="334860" y="337362"/>
                  </a:lnTo>
                  <a:lnTo>
                    <a:pt x="335178" y="337578"/>
                  </a:lnTo>
                  <a:lnTo>
                    <a:pt x="335178" y="321500"/>
                  </a:lnTo>
                  <a:lnTo>
                    <a:pt x="309384" y="301993"/>
                  </a:lnTo>
                  <a:lnTo>
                    <a:pt x="286918" y="285013"/>
                  </a:lnTo>
                  <a:lnTo>
                    <a:pt x="286918" y="265404"/>
                  </a:lnTo>
                  <a:lnTo>
                    <a:pt x="286918" y="245757"/>
                  </a:lnTo>
                  <a:lnTo>
                    <a:pt x="298424" y="250710"/>
                  </a:lnTo>
                  <a:lnTo>
                    <a:pt x="310388" y="254292"/>
                  </a:lnTo>
                  <a:lnTo>
                    <a:pt x="322681" y="256463"/>
                  </a:lnTo>
                  <a:lnTo>
                    <a:pt x="335178" y="257200"/>
                  </a:lnTo>
                  <a:lnTo>
                    <a:pt x="346989" y="256463"/>
                  </a:lnTo>
                  <a:lnTo>
                    <a:pt x="347484" y="256463"/>
                  </a:lnTo>
                  <a:lnTo>
                    <a:pt x="360045" y="254152"/>
                  </a:lnTo>
                  <a:lnTo>
                    <a:pt x="371995" y="250405"/>
                  </a:lnTo>
                  <a:lnTo>
                    <a:pt x="382257" y="245757"/>
                  </a:lnTo>
                  <a:lnTo>
                    <a:pt x="383438" y="245224"/>
                  </a:lnTo>
                  <a:lnTo>
                    <a:pt x="383438" y="213652"/>
                  </a:lnTo>
                  <a:lnTo>
                    <a:pt x="365429" y="225323"/>
                  </a:lnTo>
                  <a:lnTo>
                    <a:pt x="335178" y="231482"/>
                  </a:lnTo>
                  <a:lnTo>
                    <a:pt x="304711" y="225679"/>
                  </a:lnTo>
                  <a:lnTo>
                    <a:pt x="279463" y="209473"/>
                  </a:lnTo>
                  <a:lnTo>
                    <a:pt x="261886" y="185166"/>
                  </a:lnTo>
                  <a:lnTo>
                    <a:pt x="261289" y="182765"/>
                  </a:lnTo>
                  <a:lnTo>
                    <a:pt x="261289" y="227545"/>
                  </a:lnTo>
                  <a:lnTo>
                    <a:pt x="261289" y="265404"/>
                  </a:lnTo>
                  <a:lnTo>
                    <a:pt x="243281" y="251752"/>
                  </a:lnTo>
                  <a:lnTo>
                    <a:pt x="242887" y="251358"/>
                  </a:lnTo>
                  <a:lnTo>
                    <a:pt x="230759" y="238163"/>
                  </a:lnTo>
                  <a:lnTo>
                    <a:pt x="222618" y="222059"/>
                  </a:lnTo>
                  <a:lnTo>
                    <a:pt x="219100" y="204393"/>
                  </a:lnTo>
                  <a:lnTo>
                    <a:pt x="219303" y="201510"/>
                  </a:lnTo>
                  <a:lnTo>
                    <a:pt x="220497" y="186524"/>
                  </a:lnTo>
                  <a:lnTo>
                    <a:pt x="220510" y="186245"/>
                  </a:lnTo>
                  <a:lnTo>
                    <a:pt x="220687" y="186245"/>
                  </a:lnTo>
                  <a:lnTo>
                    <a:pt x="222364" y="180124"/>
                  </a:lnTo>
                  <a:lnTo>
                    <a:pt x="225679" y="174764"/>
                  </a:lnTo>
                  <a:lnTo>
                    <a:pt x="230339" y="170637"/>
                  </a:lnTo>
                  <a:lnTo>
                    <a:pt x="234556" y="186245"/>
                  </a:lnTo>
                  <a:lnTo>
                    <a:pt x="234632" y="186524"/>
                  </a:lnTo>
                  <a:lnTo>
                    <a:pt x="241300" y="201510"/>
                  </a:lnTo>
                  <a:lnTo>
                    <a:pt x="250228" y="215277"/>
                  </a:lnTo>
                  <a:lnTo>
                    <a:pt x="261289" y="227545"/>
                  </a:lnTo>
                  <a:lnTo>
                    <a:pt x="261289" y="182765"/>
                  </a:lnTo>
                  <a:lnTo>
                    <a:pt x="258279" y="170637"/>
                  </a:lnTo>
                  <a:lnTo>
                    <a:pt x="254419" y="155079"/>
                  </a:lnTo>
                  <a:lnTo>
                    <a:pt x="294132" y="142430"/>
                  </a:lnTo>
                  <a:lnTo>
                    <a:pt x="335153" y="138214"/>
                  </a:lnTo>
                  <a:lnTo>
                    <a:pt x="376174" y="142430"/>
                  </a:lnTo>
                  <a:lnTo>
                    <a:pt x="415886" y="155079"/>
                  </a:lnTo>
                  <a:lnTo>
                    <a:pt x="415886" y="127647"/>
                  </a:lnTo>
                  <a:lnTo>
                    <a:pt x="407962" y="124409"/>
                  </a:lnTo>
                  <a:lnTo>
                    <a:pt x="383247" y="117754"/>
                  </a:lnTo>
                  <a:lnTo>
                    <a:pt x="358444" y="113817"/>
                  </a:lnTo>
                  <a:lnTo>
                    <a:pt x="335178" y="112534"/>
                  </a:lnTo>
                  <a:lnTo>
                    <a:pt x="311937" y="113817"/>
                  </a:lnTo>
                  <a:lnTo>
                    <a:pt x="287108" y="117754"/>
                  </a:lnTo>
                  <a:lnTo>
                    <a:pt x="262318" y="124409"/>
                  </a:lnTo>
                  <a:lnTo>
                    <a:pt x="239191" y="133858"/>
                  </a:lnTo>
                  <a:lnTo>
                    <a:pt x="263182" y="69100"/>
                  </a:lnTo>
                  <a:lnTo>
                    <a:pt x="290576" y="37896"/>
                  </a:lnTo>
                  <a:lnTo>
                    <a:pt x="335178" y="25730"/>
                  </a:lnTo>
                  <a:lnTo>
                    <a:pt x="358813" y="28943"/>
                  </a:lnTo>
                  <a:lnTo>
                    <a:pt x="358368" y="28943"/>
                  </a:lnTo>
                  <a:lnTo>
                    <a:pt x="378675" y="37693"/>
                  </a:lnTo>
                  <a:lnTo>
                    <a:pt x="395351" y="51384"/>
                  </a:lnTo>
                  <a:lnTo>
                    <a:pt x="406819" y="69100"/>
                  </a:lnTo>
                  <a:lnTo>
                    <a:pt x="430796" y="133718"/>
                  </a:lnTo>
                  <a:lnTo>
                    <a:pt x="430796" y="59728"/>
                  </a:lnTo>
                  <a:lnTo>
                    <a:pt x="430631" y="59270"/>
                  </a:lnTo>
                  <a:lnTo>
                    <a:pt x="415264" y="35052"/>
                  </a:lnTo>
                  <a:lnTo>
                    <a:pt x="404139" y="25730"/>
                  </a:lnTo>
                  <a:lnTo>
                    <a:pt x="392963" y="16344"/>
                  </a:lnTo>
                  <a:lnTo>
                    <a:pt x="365899" y="4394"/>
                  </a:lnTo>
                  <a:lnTo>
                    <a:pt x="366471" y="4394"/>
                  </a:lnTo>
                  <a:lnTo>
                    <a:pt x="335178" y="0"/>
                  </a:lnTo>
                  <a:lnTo>
                    <a:pt x="275805" y="16713"/>
                  </a:lnTo>
                  <a:lnTo>
                    <a:pt x="239166" y="59880"/>
                  </a:lnTo>
                  <a:lnTo>
                    <a:pt x="199402" y="167182"/>
                  </a:lnTo>
                  <a:lnTo>
                    <a:pt x="193281" y="195643"/>
                  </a:lnTo>
                  <a:lnTo>
                    <a:pt x="196189" y="223926"/>
                  </a:lnTo>
                  <a:lnTo>
                    <a:pt x="207581" y="249999"/>
                  </a:lnTo>
                  <a:lnTo>
                    <a:pt x="226910" y="271780"/>
                  </a:lnTo>
                  <a:lnTo>
                    <a:pt x="232892" y="276301"/>
                  </a:lnTo>
                  <a:lnTo>
                    <a:pt x="223240" y="276301"/>
                  </a:lnTo>
                  <a:lnTo>
                    <a:pt x="175437" y="285953"/>
                  </a:lnTo>
                  <a:lnTo>
                    <a:pt x="136385" y="312229"/>
                  </a:lnTo>
                  <a:lnTo>
                    <a:pt x="110020" y="351218"/>
                  </a:lnTo>
                  <a:lnTo>
                    <a:pt x="100304" y="398983"/>
                  </a:lnTo>
                  <a:lnTo>
                    <a:pt x="100304" y="472605"/>
                  </a:lnTo>
                  <a:lnTo>
                    <a:pt x="126047" y="472605"/>
                  </a:lnTo>
                  <a:lnTo>
                    <a:pt x="126047" y="398983"/>
                  </a:lnTo>
                  <a:lnTo>
                    <a:pt x="133692" y="361251"/>
                  </a:lnTo>
                  <a:lnTo>
                    <a:pt x="154495" y="330441"/>
                  </a:lnTo>
                  <a:lnTo>
                    <a:pt x="185305" y="309651"/>
                  </a:lnTo>
                  <a:lnTo>
                    <a:pt x="222948" y="301993"/>
                  </a:lnTo>
                  <a:lnTo>
                    <a:pt x="228561" y="301993"/>
                  </a:lnTo>
                  <a:lnTo>
                    <a:pt x="272453" y="302209"/>
                  </a:lnTo>
                  <a:lnTo>
                    <a:pt x="267004" y="302209"/>
                  </a:lnTo>
                  <a:lnTo>
                    <a:pt x="322313" y="344195"/>
                  </a:lnTo>
                  <a:lnTo>
                    <a:pt x="322313" y="389013"/>
                  </a:lnTo>
                  <a:lnTo>
                    <a:pt x="348056" y="389013"/>
                  </a:lnTo>
                  <a:lnTo>
                    <a:pt x="348056" y="344004"/>
                  </a:lnTo>
                  <a:lnTo>
                    <a:pt x="356514" y="337578"/>
                  </a:lnTo>
                  <a:lnTo>
                    <a:pt x="356793" y="337362"/>
                  </a:lnTo>
                  <a:lnTo>
                    <a:pt x="377659" y="321500"/>
                  </a:lnTo>
                  <a:lnTo>
                    <a:pt x="403047" y="302209"/>
                  </a:lnTo>
                  <a:lnTo>
                    <a:pt x="447852" y="302133"/>
                  </a:lnTo>
                  <a:lnTo>
                    <a:pt x="484974" y="309651"/>
                  </a:lnTo>
                  <a:lnTo>
                    <a:pt x="515823" y="330441"/>
                  </a:lnTo>
                  <a:lnTo>
                    <a:pt x="536638" y="361251"/>
                  </a:lnTo>
                  <a:lnTo>
                    <a:pt x="544309" y="398983"/>
                  </a:lnTo>
                  <a:lnTo>
                    <a:pt x="544309" y="472605"/>
                  </a:lnTo>
                  <a:lnTo>
                    <a:pt x="570052" y="472605"/>
                  </a:lnTo>
                  <a:lnTo>
                    <a:pt x="570052" y="398983"/>
                  </a:lnTo>
                  <a:close/>
                </a:path>
                <a:path w="670559" h="3296285">
                  <a:moveTo>
                    <a:pt x="599465" y="1786204"/>
                  </a:moveTo>
                  <a:lnTo>
                    <a:pt x="483438" y="1786204"/>
                  </a:lnTo>
                  <a:lnTo>
                    <a:pt x="483438" y="1811921"/>
                  </a:lnTo>
                  <a:lnTo>
                    <a:pt x="599465" y="1811921"/>
                  </a:lnTo>
                  <a:lnTo>
                    <a:pt x="599465" y="1786204"/>
                  </a:lnTo>
                  <a:close/>
                </a:path>
                <a:path w="670559" h="3296285">
                  <a:moveTo>
                    <a:pt x="599465" y="1721904"/>
                  </a:moveTo>
                  <a:lnTo>
                    <a:pt x="483438" y="1721904"/>
                  </a:lnTo>
                  <a:lnTo>
                    <a:pt x="483438" y="1747621"/>
                  </a:lnTo>
                  <a:lnTo>
                    <a:pt x="599465" y="1747621"/>
                  </a:lnTo>
                  <a:lnTo>
                    <a:pt x="599465" y="1721904"/>
                  </a:lnTo>
                  <a:close/>
                </a:path>
                <a:path w="670559" h="3296285">
                  <a:moveTo>
                    <a:pt x="599465" y="1609382"/>
                  </a:moveTo>
                  <a:lnTo>
                    <a:pt x="573684" y="1609382"/>
                  </a:lnTo>
                  <a:lnTo>
                    <a:pt x="573684" y="1635099"/>
                  </a:lnTo>
                  <a:lnTo>
                    <a:pt x="573684" y="1676895"/>
                  </a:lnTo>
                  <a:lnTo>
                    <a:pt x="509219" y="1676895"/>
                  </a:lnTo>
                  <a:lnTo>
                    <a:pt x="509219" y="1635099"/>
                  </a:lnTo>
                  <a:lnTo>
                    <a:pt x="573684" y="1635099"/>
                  </a:lnTo>
                  <a:lnTo>
                    <a:pt x="573684" y="1609382"/>
                  </a:lnTo>
                  <a:lnTo>
                    <a:pt x="483438" y="1609382"/>
                  </a:lnTo>
                  <a:lnTo>
                    <a:pt x="483438" y="1702612"/>
                  </a:lnTo>
                  <a:lnTo>
                    <a:pt x="599465" y="1702612"/>
                  </a:lnTo>
                  <a:lnTo>
                    <a:pt x="599465" y="1676895"/>
                  </a:lnTo>
                  <a:lnTo>
                    <a:pt x="599465" y="1635099"/>
                  </a:lnTo>
                  <a:lnTo>
                    <a:pt x="599465" y="1609382"/>
                  </a:lnTo>
                  <a:close/>
                </a:path>
                <a:path w="670559" h="3296285">
                  <a:moveTo>
                    <a:pt x="599465" y="1564373"/>
                  </a:moveTo>
                  <a:lnTo>
                    <a:pt x="483438" y="1564373"/>
                  </a:lnTo>
                  <a:lnTo>
                    <a:pt x="483438" y="1590090"/>
                  </a:lnTo>
                  <a:lnTo>
                    <a:pt x="599465" y="1590090"/>
                  </a:lnTo>
                  <a:lnTo>
                    <a:pt x="599465" y="1564373"/>
                  </a:lnTo>
                  <a:close/>
                </a:path>
                <a:path w="670559" h="3296285">
                  <a:moveTo>
                    <a:pt x="599465" y="1512925"/>
                  </a:moveTo>
                  <a:lnTo>
                    <a:pt x="483438" y="1512925"/>
                  </a:lnTo>
                  <a:lnTo>
                    <a:pt x="483438" y="1538643"/>
                  </a:lnTo>
                  <a:lnTo>
                    <a:pt x="599465" y="1538643"/>
                  </a:lnTo>
                  <a:lnTo>
                    <a:pt x="599465" y="1512925"/>
                  </a:lnTo>
                  <a:close/>
                </a:path>
                <a:path w="670559" h="3296285">
                  <a:moveTo>
                    <a:pt x="612038" y="2859900"/>
                  </a:moveTo>
                  <a:lnTo>
                    <a:pt x="611365" y="2856598"/>
                  </a:lnTo>
                  <a:lnTo>
                    <a:pt x="609752" y="2848559"/>
                  </a:lnTo>
                  <a:lnTo>
                    <a:pt x="603554" y="2839313"/>
                  </a:lnTo>
                  <a:lnTo>
                    <a:pt x="594347" y="2833103"/>
                  </a:lnTo>
                  <a:lnTo>
                    <a:pt x="586257" y="2831465"/>
                  </a:lnTo>
                  <a:lnTo>
                    <a:pt x="586257" y="2858122"/>
                  </a:lnTo>
                  <a:lnTo>
                    <a:pt x="586257" y="2921114"/>
                  </a:lnTo>
                  <a:lnTo>
                    <a:pt x="586257" y="2947022"/>
                  </a:lnTo>
                  <a:lnTo>
                    <a:pt x="586257" y="2966326"/>
                  </a:lnTo>
                  <a:lnTo>
                    <a:pt x="586257" y="2992107"/>
                  </a:lnTo>
                  <a:lnTo>
                    <a:pt x="586257" y="3268281"/>
                  </a:lnTo>
                  <a:lnTo>
                    <a:pt x="584860" y="3269716"/>
                  </a:lnTo>
                  <a:lnTo>
                    <a:pt x="84213" y="3269716"/>
                  </a:lnTo>
                  <a:lnTo>
                    <a:pt x="82829" y="3268281"/>
                  </a:lnTo>
                  <a:lnTo>
                    <a:pt x="82829" y="2992107"/>
                  </a:lnTo>
                  <a:lnTo>
                    <a:pt x="586257" y="2992107"/>
                  </a:lnTo>
                  <a:lnTo>
                    <a:pt x="586257" y="2966326"/>
                  </a:lnTo>
                  <a:lnTo>
                    <a:pt x="302285" y="2966326"/>
                  </a:lnTo>
                  <a:lnTo>
                    <a:pt x="302285" y="2947022"/>
                  </a:lnTo>
                  <a:lnTo>
                    <a:pt x="586257" y="2947022"/>
                  </a:lnTo>
                  <a:lnTo>
                    <a:pt x="586257" y="2921114"/>
                  </a:lnTo>
                  <a:lnTo>
                    <a:pt x="276377" y="2921114"/>
                  </a:lnTo>
                  <a:lnTo>
                    <a:pt x="276377" y="2947022"/>
                  </a:lnTo>
                  <a:lnTo>
                    <a:pt x="276377" y="2966326"/>
                  </a:lnTo>
                  <a:lnTo>
                    <a:pt x="82829" y="2966326"/>
                  </a:lnTo>
                  <a:lnTo>
                    <a:pt x="82829" y="2947022"/>
                  </a:lnTo>
                  <a:lnTo>
                    <a:pt x="276377" y="2947022"/>
                  </a:lnTo>
                  <a:lnTo>
                    <a:pt x="276377" y="2921114"/>
                  </a:lnTo>
                  <a:lnTo>
                    <a:pt x="82829" y="2921114"/>
                  </a:lnTo>
                  <a:lnTo>
                    <a:pt x="82829" y="2858122"/>
                  </a:lnTo>
                  <a:lnTo>
                    <a:pt x="84213" y="2856598"/>
                  </a:lnTo>
                  <a:lnTo>
                    <a:pt x="584860" y="2856598"/>
                  </a:lnTo>
                  <a:lnTo>
                    <a:pt x="586257" y="2858122"/>
                  </a:lnTo>
                  <a:lnTo>
                    <a:pt x="586257" y="2831465"/>
                  </a:lnTo>
                  <a:lnTo>
                    <a:pt x="583082" y="2830817"/>
                  </a:lnTo>
                  <a:lnTo>
                    <a:pt x="86004" y="2830817"/>
                  </a:lnTo>
                  <a:lnTo>
                    <a:pt x="74701" y="2833103"/>
                  </a:lnTo>
                  <a:lnTo>
                    <a:pt x="65455" y="2839313"/>
                  </a:lnTo>
                  <a:lnTo>
                    <a:pt x="59207" y="2848559"/>
                  </a:lnTo>
                  <a:lnTo>
                    <a:pt x="56921" y="2859900"/>
                  </a:lnTo>
                  <a:lnTo>
                    <a:pt x="56921" y="3266490"/>
                  </a:lnTo>
                  <a:lnTo>
                    <a:pt x="86004" y="3295535"/>
                  </a:lnTo>
                  <a:lnTo>
                    <a:pt x="288010" y="3296208"/>
                  </a:lnTo>
                  <a:lnTo>
                    <a:pt x="583082" y="3295535"/>
                  </a:lnTo>
                  <a:lnTo>
                    <a:pt x="594347" y="3293262"/>
                  </a:lnTo>
                  <a:lnTo>
                    <a:pt x="603554" y="3287039"/>
                  </a:lnTo>
                  <a:lnTo>
                    <a:pt x="609752" y="3277806"/>
                  </a:lnTo>
                  <a:lnTo>
                    <a:pt x="611378" y="3269716"/>
                  </a:lnTo>
                  <a:lnTo>
                    <a:pt x="612038" y="3266490"/>
                  </a:lnTo>
                  <a:lnTo>
                    <a:pt x="612038" y="2992107"/>
                  </a:lnTo>
                  <a:lnTo>
                    <a:pt x="612038" y="2966326"/>
                  </a:lnTo>
                  <a:lnTo>
                    <a:pt x="612038" y="2947022"/>
                  </a:lnTo>
                  <a:lnTo>
                    <a:pt x="612038" y="2921114"/>
                  </a:lnTo>
                  <a:lnTo>
                    <a:pt x="612038" y="2859900"/>
                  </a:lnTo>
                  <a:close/>
                </a:path>
                <a:path w="670559" h="3296285">
                  <a:moveTo>
                    <a:pt x="670369" y="1844065"/>
                  </a:moveTo>
                  <a:lnTo>
                    <a:pt x="644575" y="1831213"/>
                  </a:lnTo>
                  <a:lnTo>
                    <a:pt x="644575" y="1467916"/>
                  </a:lnTo>
                  <a:lnTo>
                    <a:pt x="483438" y="1467916"/>
                  </a:lnTo>
                  <a:lnTo>
                    <a:pt x="483438" y="1493634"/>
                  </a:lnTo>
                  <a:lnTo>
                    <a:pt x="618794" y="1493634"/>
                  </a:lnTo>
                  <a:lnTo>
                    <a:pt x="618794" y="1831213"/>
                  </a:lnTo>
                  <a:lnTo>
                    <a:pt x="483438" y="1831213"/>
                  </a:lnTo>
                  <a:lnTo>
                    <a:pt x="483438" y="1856930"/>
                  </a:lnTo>
                  <a:lnTo>
                    <a:pt x="670369" y="1856930"/>
                  </a:lnTo>
                  <a:lnTo>
                    <a:pt x="670369" y="1844065"/>
                  </a:lnTo>
                  <a:close/>
                </a:path>
              </a:pathLst>
            </a:custGeom>
            <a:solidFill>
              <a:srgbClr val="85B595"/>
            </a:solidFill>
          </p:spPr>
          <p:txBody>
            <a:bodyPr wrap="square" lIns="0" tIns="0" rIns="0" bIns="0" rtlCol="0"/>
            <a:lstStyle/>
            <a:p>
              <a:endParaRPr/>
            </a:p>
          </p:txBody>
        </p:sp>
        <p:sp>
          <p:nvSpPr>
            <p:cNvPr id="15" name="object 15"/>
            <p:cNvSpPr/>
            <p:nvPr/>
          </p:nvSpPr>
          <p:spPr>
            <a:xfrm>
              <a:off x="6979031" y="5120258"/>
              <a:ext cx="307975" cy="307975"/>
            </a:xfrm>
            <a:custGeom>
              <a:avLst/>
              <a:gdLst/>
              <a:ahLst/>
              <a:cxnLst/>
              <a:rect l="l" t="t" r="r" b="b"/>
              <a:pathLst>
                <a:path w="307975" h="307975">
                  <a:moveTo>
                    <a:pt x="153797" y="0"/>
                  </a:moveTo>
                  <a:lnTo>
                    <a:pt x="105176" y="7838"/>
                  </a:lnTo>
                  <a:lnTo>
                    <a:pt x="62956" y="29667"/>
                  </a:lnTo>
                  <a:lnTo>
                    <a:pt x="29667" y="62956"/>
                  </a:lnTo>
                  <a:lnTo>
                    <a:pt x="7838" y="105176"/>
                  </a:lnTo>
                  <a:lnTo>
                    <a:pt x="0" y="153797"/>
                  </a:lnTo>
                  <a:lnTo>
                    <a:pt x="7838" y="202417"/>
                  </a:lnTo>
                  <a:lnTo>
                    <a:pt x="29667" y="244637"/>
                  </a:lnTo>
                  <a:lnTo>
                    <a:pt x="62956" y="277926"/>
                  </a:lnTo>
                  <a:lnTo>
                    <a:pt x="105176" y="299755"/>
                  </a:lnTo>
                  <a:lnTo>
                    <a:pt x="153797" y="307594"/>
                  </a:lnTo>
                  <a:lnTo>
                    <a:pt x="202417" y="299755"/>
                  </a:lnTo>
                  <a:lnTo>
                    <a:pt x="244637" y="277926"/>
                  </a:lnTo>
                  <a:lnTo>
                    <a:pt x="277926" y="244637"/>
                  </a:lnTo>
                  <a:lnTo>
                    <a:pt x="299755" y="202417"/>
                  </a:lnTo>
                  <a:lnTo>
                    <a:pt x="307594" y="153797"/>
                  </a:lnTo>
                  <a:lnTo>
                    <a:pt x="299755" y="105176"/>
                  </a:lnTo>
                  <a:lnTo>
                    <a:pt x="277926" y="62956"/>
                  </a:lnTo>
                  <a:lnTo>
                    <a:pt x="244637" y="29667"/>
                  </a:lnTo>
                  <a:lnTo>
                    <a:pt x="202417" y="7838"/>
                  </a:lnTo>
                  <a:lnTo>
                    <a:pt x="153797" y="0"/>
                  </a:lnTo>
                  <a:close/>
                </a:path>
              </a:pathLst>
            </a:custGeom>
            <a:solidFill>
              <a:srgbClr val="302C2A"/>
            </a:solidFill>
          </p:spPr>
          <p:txBody>
            <a:bodyPr wrap="square" lIns="0" tIns="0" rIns="0" bIns="0" rtlCol="0"/>
            <a:lstStyle/>
            <a:p>
              <a:endParaRPr/>
            </a:p>
          </p:txBody>
        </p:sp>
        <p:pic>
          <p:nvPicPr>
            <p:cNvPr id="16" name="object 16"/>
            <p:cNvPicPr/>
            <p:nvPr/>
          </p:nvPicPr>
          <p:blipFill>
            <a:blip r:embed="rId3" cstate="print"/>
            <a:stretch>
              <a:fillRect/>
            </a:stretch>
          </p:blipFill>
          <p:spPr>
            <a:xfrm>
              <a:off x="7016750" y="5157977"/>
              <a:ext cx="219075" cy="219075"/>
            </a:xfrm>
            <a:prstGeom prst="rect">
              <a:avLst/>
            </a:prstGeom>
          </p:spPr>
        </p:pic>
        <p:sp>
          <p:nvSpPr>
            <p:cNvPr id="17" name="object 17"/>
            <p:cNvSpPr/>
            <p:nvPr/>
          </p:nvSpPr>
          <p:spPr>
            <a:xfrm>
              <a:off x="6538321" y="1092147"/>
              <a:ext cx="619125" cy="489584"/>
            </a:xfrm>
            <a:custGeom>
              <a:avLst/>
              <a:gdLst/>
              <a:ahLst/>
              <a:cxnLst/>
              <a:rect l="l" t="t" r="r" b="b"/>
              <a:pathLst>
                <a:path w="619125" h="489584">
                  <a:moveTo>
                    <a:pt x="189434" y="0"/>
                  </a:moveTo>
                  <a:lnTo>
                    <a:pt x="29005" y="0"/>
                  </a:lnTo>
                  <a:lnTo>
                    <a:pt x="0" y="28934"/>
                  </a:lnTo>
                  <a:lnTo>
                    <a:pt x="0" y="489378"/>
                  </a:lnTo>
                  <a:lnTo>
                    <a:pt x="618801" y="489379"/>
                  </a:lnTo>
                  <a:lnTo>
                    <a:pt x="618801" y="463659"/>
                  </a:lnTo>
                  <a:lnTo>
                    <a:pt x="25783" y="463659"/>
                  </a:lnTo>
                  <a:lnTo>
                    <a:pt x="25783" y="141806"/>
                  </a:lnTo>
                  <a:lnTo>
                    <a:pt x="189622" y="141806"/>
                  </a:lnTo>
                  <a:lnTo>
                    <a:pt x="223543" y="116006"/>
                  </a:lnTo>
                  <a:lnTo>
                    <a:pt x="25782" y="116006"/>
                  </a:lnTo>
                  <a:lnTo>
                    <a:pt x="25782" y="27166"/>
                  </a:lnTo>
                  <a:lnTo>
                    <a:pt x="27233" y="25719"/>
                  </a:lnTo>
                  <a:lnTo>
                    <a:pt x="223220" y="25719"/>
                  </a:lnTo>
                  <a:lnTo>
                    <a:pt x="212719" y="11681"/>
                  </a:lnTo>
                  <a:lnTo>
                    <a:pt x="208061" y="6759"/>
                  </a:lnTo>
                  <a:lnTo>
                    <a:pt x="202467" y="3087"/>
                  </a:lnTo>
                  <a:lnTo>
                    <a:pt x="196177" y="792"/>
                  </a:lnTo>
                  <a:lnTo>
                    <a:pt x="189434" y="0"/>
                  </a:lnTo>
                  <a:close/>
                </a:path>
                <a:path w="619125" h="489584">
                  <a:moveTo>
                    <a:pt x="618149" y="83937"/>
                  </a:moveTo>
                  <a:lnTo>
                    <a:pt x="591567" y="83937"/>
                  </a:lnTo>
                  <a:lnTo>
                    <a:pt x="593017" y="85384"/>
                  </a:lnTo>
                  <a:lnTo>
                    <a:pt x="593018" y="463659"/>
                  </a:lnTo>
                  <a:lnTo>
                    <a:pt x="618801" y="463659"/>
                  </a:lnTo>
                  <a:lnTo>
                    <a:pt x="618800" y="87152"/>
                  </a:lnTo>
                  <a:lnTo>
                    <a:pt x="618149" y="83937"/>
                  </a:lnTo>
                  <a:close/>
                </a:path>
                <a:path w="619125" h="489584">
                  <a:moveTo>
                    <a:pt x="312628" y="196461"/>
                  </a:moveTo>
                  <a:lnTo>
                    <a:pt x="119256" y="196460"/>
                  </a:lnTo>
                  <a:lnTo>
                    <a:pt x="119257" y="389358"/>
                  </a:lnTo>
                  <a:lnTo>
                    <a:pt x="312628" y="389358"/>
                  </a:lnTo>
                  <a:lnTo>
                    <a:pt x="312628" y="363639"/>
                  </a:lnTo>
                  <a:lnTo>
                    <a:pt x="145039" y="363639"/>
                  </a:lnTo>
                  <a:lnTo>
                    <a:pt x="145039" y="222180"/>
                  </a:lnTo>
                  <a:lnTo>
                    <a:pt x="312628" y="222180"/>
                  </a:lnTo>
                  <a:lnTo>
                    <a:pt x="312628" y="196461"/>
                  </a:lnTo>
                  <a:close/>
                </a:path>
                <a:path w="619125" h="489584">
                  <a:moveTo>
                    <a:pt x="238502" y="318629"/>
                  </a:moveTo>
                  <a:lnTo>
                    <a:pt x="193382" y="318629"/>
                  </a:lnTo>
                  <a:lnTo>
                    <a:pt x="164377" y="347564"/>
                  </a:lnTo>
                  <a:lnTo>
                    <a:pt x="164377" y="363639"/>
                  </a:lnTo>
                  <a:lnTo>
                    <a:pt x="190160" y="363639"/>
                  </a:lnTo>
                  <a:lnTo>
                    <a:pt x="190159" y="345795"/>
                  </a:lnTo>
                  <a:lnTo>
                    <a:pt x="191610" y="344349"/>
                  </a:lnTo>
                  <a:lnTo>
                    <a:pt x="266857" y="344349"/>
                  </a:lnTo>
                  <a:lnTo>
                    <a:pt x="265227" y="336306"/>
                  </a:lnTo>
                  <a:lnTo>
                    <a:pt x="259008" y="327109"/>
                  </a:lnTo>
                  <a:lnTo>
                    <a:pt x="249788" y="320905"/>
                  </a:lnTo>
                  <a:lnTo>
                    <a:pt x="238502" y="318629"/>
                  </a:lnTo>
                  <a:close/>
                </a:path>
                <a:path w="619125" h="489584">
                  <a:moveTo>
                    <a:pt x="266857" y="344349"/>
                  </a:moveTo>
                  <a:lnTo>
                    <a:pt x="240275" y="344349"/>
                  </a:lnTo>
                  <a:lnTo>
                    <a:pt x="241725" y="345796"/>
                  </a:lnTo>
                  <a:lnTo>
                    <a:pt x="241725" y="363639"/>
                  </a:lnTo>
                  <a:lnTo>
                    <a:pt x="267508" y="363639"/>
                  </a:lnTo>
                  <a:lnTo>
                    <a:pt x="267508" y="347564"/>
                  </a:lnTo>
                  <a:lnTo>
                    <a:pt x="266857" y="344349"/>
                  </a:lnTo>
                  <a:close/>
                </a:path>
                <a:path w="619125" h="489584">
                  <a:moveTo>
                    <a:pt x="312628" y="222180"/>
                  </a:moveTo>
                  <a:lnTo>
                    <a:pt x="286845" y="222180"/>
                  </a:lnTo>
                  <a:lnTo>
                    <a:pt x="286845" y="363639"/>
                  </a:lnTo>
                  <a:lnTo>
                    <a:pt x="312628" y="363639"/>
                  </a:lnTo>
                  <a:lnTo>
                    <a:pt x="312628" y="222180"/>
                  </a:lnTo>
                  <a:close/>
                </a:path>
                <a:path w="619125" h="489584">
                  <a:moveTo>
                    <a:pt x="370640" y="325059"/>
                  </a:moveTo>
                  <a:lnTo>
                    <a:pt x="331966" y="325059"/>
                  </a:lnTo>
                  <a:lnTo>
                    <a:pt x="331966" y="350779"/>
                  </a:lnTo>
                  <a:lnTo>
                    <a:pt x="370640" y="350779"/>
                  </a:lnTo>
                  <a:lnTo>
                    <a:pt x="370640" y="325059"/>
                  </a:lnTo>
                  <a:close/>
                </a:path>
                <a:path w="619125" h="489584">
                  <a:moveTo>
                    <a:pt x="447989" y="325059"/>
                  </a:moveTo>
                  <a:lnTo>
                    <a:pt x="389977" y="325059"/>
                  </a:lnTo>
                  <a:lnTo>
                    <a:pt x="389977" y="350779"/>
                  </a:lnTo>
                  <a:lnTo>
                    <a:pt x="447989" y="350779"/>
                  </a:lnTo>
                  <a:lnTo>
                    <a:pt x="447989" y="325059"/>
                  </a:lnTo>
                  <a:close/>
                </a:path>
                <a:path w="619125" h="489584">
                  <a:moveTo>
                    <a:pt x="215942" y="235040"/>
                  </a:moveTo>
                  <a:lnTo>
                    <a:pt x="201517" y="237946"/>
                  </a:lnTo>
                  <a:lnTo>
                    <a:pt x="189736" y="245870"/>
                  </a:lnTo>
                  <a:lnTo>
                    <a:pt x="181793" y="257623"/>
                  </a:lnTo>
                  <a:lnTo>
                    <a:pt x="178879" y="272012"/>
                  </a:lnTo>
                  <a:lnTo>
                    <a:pt x="181806" y="286402"/>
                  </a:lnTo>
                  <a:lnTo>
                    <a:pt x="189761" y="298154"/>
                  </a:lnTo>
                  <a:lnTo>
                    <a:pt x="201079" y="305769"/>
                  </a:lnTo>
                  <a:lnTo>
                    <a:pt x="201577" y="306078"/>
                  </a:lnTo>
                  <a:lnTo>
                    <a:pt x="215942" y="308984"/>
                  </a:lnTo>
                  <a:lnTo>
                    <a:pt x="230367" y="306078"/>
                  </a:lnTo>
                  <a:lnTo>
                    <a:pt x="242148" y="298154"/>
                  </a:lnTo>
                  <a:lnTo>
                    <a:pt x="250092" y="286402"/>
                  </a:lnTo>
                  <a:lnTo>
                    <a:pt x="250727" y="283265"/>
                  </a:lnTo>
                  <a:lnTo>
                    <a:pt x="209711" y="283264"/>
                  </a:lnTo>
                  <a:lnTo>
                    <a:pt x="204662" y="278228"/>
                  </a:lnTo>
                  <a:lnTo>
                    <a:pt x="204662" y="265823"/>
                  </a:lnTo>
                  <a:lnTo>
                    <a:pt x="209711" y="260760"/>
                  </a:lnTo>
                  <a:lnTo>
                    <a:pt x="250727" y="260760"/>
                  </a:lnTo>
                  <a:lnTo>
                    <a:pt x="250092" y="257623"/>
                  </a:lnTo>
                  <a:lnTo>
                    <a:pt x="242148" y="245870"/>
                  </a:lnTo>
                  <a:lnTo>
                    <a:pt x="230367" y="237946"/>
                  </a:lnTo>
                  <a:lnTo>
                    <a:pt x="215942" y="235040"/>
                  </a:lnTo>
                  <a:close/>
                </a:path>
                <a:path w="619125" h="489584">
                  <a:moveTo>
                    <a:pt x="493109" y="280050"/>
                  </a:moveTo>
                  <a:lnTo>
                    <a:pt x="331965" y="280050"/>
                  </a:lnTo>
                  <a:lnTo>
                    <a:pt x="331966" y="305769"/>
                  </a:lnTo>
                  <a:lnTo>
                    <a:pt x="493109" y="305769"/>
                  </a:lnTo>
                  <a:lnTo>
                    <a:pt x="493109" y="280050"/>
                  </a:lnTo>
                  <a:close/>
                </a:path>
                <a:path w="619125" h="489584">
                  <a:moveTo>
                    <a:pt x="250727" y="260760"/>
                  </a:moveTo>
                  <a:lnTo>
                    <a:pt x="222146" y="260760"/>
                  </a:lnTo>
                  <a:lnTo>
                    <a:pt x="227222" y="265823"/>
                  </a:lnTo>
                  <a:lnTo>
                    <a:pt x="227222" y="278228"/>
                  </a:lnTo>
                  <a:lnTo>
                    <a:pt x="222146" y="283265"/>
                  </a:lnTo>
                  <a:lnTo>
                    <a:pt x="250727" y="283265"/>
                  </a:lnTo>
                  <a:lnTo>
                    <a:pt x="253005" y="272012"/>
                  </a:lnTo>
                  <a:lnTo>
                    <a:pt x="250727" y="260760"/>
                  </a:lnTo>
                  <a:close/>
                </a:path>
                <a:path w="619125" h="489584">
                  <a:moveTo>
                    <a:pt x="418983" y="235040"/>
                  </a:moveTo>
                  <a:lnTo>
                    <a:pt x="331965" y="235040"/>
                  </a:lnTo>
                  <a:lnTo>
                    <a:pt x="331965" y="260760"/>
                  </a:lnTo>
                  <a:lnTo>
                    <a:pt x="418983" y="260760"/>
                  </a:lnTo>
                  <a:lnTo>
                    <a:pt x="418983" y="235040"/>
                  </a:lnTo>
                  <a:close/>
                </a:path>
                <a:path w="619125" h="489584">
                  <a:moveTo>
                    <a:pt x="223220" y="25719"/>
                  </a:moveTo>
                  <a:lnTo>
                    <a:pt x="190589" y="25719"/>
                  </a:lnTo>
                  <a:lnTo>
                    <a:pt x="191529" y="26201"/>
                  </a:lnTo>
                  <a:lnTo>
                    <a:pt x="225047" y="71077"/>
                  </a:lnTo>
                  <a:lnTo>
                    <a:pt x="191556" y="115524"/>
                  </a:lnTo>
                  <a:lnTo>
                    <a:pt x="190643" y="116006"/>
                  </a:lnTo>
                  <a:lnTo>
                    <a:pt x="223543" y="116006"/>
                  </a:lnTo>
                  <a:lnTo>
                    <a:pt x="247714" y="83937"/>
                  </a:lnTo>
                  <a:lnTo>
                    <a:pt x="618149" y="83937"/>
                  </a:lnTo>
                  <a:lnTo>
                    <a:pt x="616519" y="75895"/>
                  </a:lnTo>
                  <a:lnTo>
                    <a:pt x="610300" y="66697"/>
                  </a:lnTo>
                  <a:lnTo>
                    <a:pt x="601080" y="60493"/>
                  </a:lnTo>
                  <a:lnTo>
                    <a:pt x="589795" y="58217"/>
                  </a:lnTo>
                  <a:lnTo>
                    <a:pt x="247526" y="58217"/>
                  </a:lnTo>
                  <a:lnTo>
                    <a:pt x="223220" y="25719"/>
                  </a:lnTo>
                  <a:close/>
                </a:path>
                <a:path w="619125" h="489584">
                  <a:moveTo>
                    <a:pt x="174045" y="58217"/>
                  </a:moveTo>
                  <a:lnTo>
                    <a:pt x="54788" y="58217"/>
                  </a:lnTo>
                  <a:lnTo>
                    <a:pt x="54788" y="83937"/>
                  </a:lnTo>
                  <a:lnTo>
                    <a:pt x="174045" y="83937"/>
                  </a:lnTo>
                  <a:lnTo>
                    <a:pt x="174045" y="58217"/>
                  </a:lnTo>
                  <a:close/>
                </a:path>
              </a:pathLst>
            </a:custGeom>
            <a:solidFill>
              <a:srgbClr val="85B595"/>
            </a:solidFill>
          </p:spPr>
          <p:txBody>
            <a:bodyPr wrap="square" lIns="0" tIns="0" rIns="0" bIns="0" rtlCol="0"/>
            <a:lstStyle/>
            <a:p>
              <a:endParaRPr/>
            </a:p>
          </p:txBody>
        </p:sp>
        <p:sp>
          <p:nvSpPr>
            <p:cNvPr id="18" name="object 18"/>
            <p:cNvSpPr/>
            <p:nvPr/>
          </p:nvSpPr>
          <p:spPr>
            <a:xfrm>
              <a:off x="6954901" y="1033907"/>
              <a:ext cx="307975" cy="307975"/>
            </a:xfrm>
            <a:custGeom>
              <a:avLst/>
              <a:gdLst/>
              <a:ahLst/>
              <a:cxnLst/>
              <a:rect l="l" t="t" r="r" b="b"/>
              <a:pathLst>
                <a:path w="307975" h="307975">
                  <a:moveTo>
                    <a:pt x="153797" y="0"/>
                  </a:moveTo>
                  <a:lnTo>
                    <a:pt x="105176" y="7837"/>
                  </a:lnTo>
                  <a:lnTo>
                    <a:pt x="62956" y="29659"/>
                  </a:lnTo>
                  <a:lnTo>
                    <a:pt x="29667" y="62929"/>
                  </a:lnTo>
                  <a:lnTo>
                    <a:pt x="7838" y="105111"/>
                  </a:lnTo>
                  <a:lnTo>
                    <a:pt x="0" y="153669"/>
                  </a:lnTo>
                  <a:lnTo>
                    <a:pt x="7838" y="202290"/>
                  </a:lnTo>
                  <a:lnTo>
                    <a:pt x="29667" y="244510"/>
                  </a:lnTo>
                  <a:lnTo>
                    <a:pt x="62956" y="277799"/>
                  </a:lnTo>
                  <a:lnTo>
                    <a:pt x="105176" y="299628"/>
                  </a:lnTo>
                  <a:lnTo>
                    <a:pt x="153797" y="307466"/>
                  </a:lnTo>
                  <a:lnTo>
                    <a:pt x="202355" y="299628"/>
                  </a:lnTo>
                  <a:lnTo>
                    <a:pt x="244537" y="277799"/>
                  </a:lnTo>
                  <a:lnTo>
                    <a:pt x="277807" y="244510"/>
                  </a:lnTo>
                  <a:lnTo>
                    <a:pt x="299629" y="202290"/>
                  </a:lnTo>
                  <a:lnTo>
                    <a:pt x="307467" y="153669"/>
                  </a:lnTo>
                  <a:lnTo>
                    <a:pt x="299629" y="105111"/>
                  </a:lnTo>
                  <a:lnTo>
                    <a:pt x="277807" y="62929"/>
                  </a:lnTo>
                  <a:lnTo>
                    <a:pt x="244537" y="29659"/>
                  </a:lnTo>
                  <a:lnTo>
                    <a:pt x="202355" y="7837"/>
                  </a:lnTo>
                  <a:lnTo>
                    <a:pt x="153797" y="0"/>
                  </a:lnTo>
                  <a:close/>
                </a:path>
              </a:pathLst>
            </a:custGeom>
            <a:solidFill>
              <a:srgbClr val="302C2A"/>
            </a:solidFill>
          </p:spPr>
          <p:txBody>
            <a:bodyPr wrap="square" lIns="0" tIns="0" rIns="0" bIns="0" rtlCol="0"/>
            <a:lstStyle/>
            <a:p>
              <a:endParaRPr/>
            </a:p>
          </p:txBody>
        </p:sp>
        <p:sp>
          <p:nvSpPr>
            <p:cNvPr id="19" name="object 19"/>
            <p:cNvSpPr/>
            <p:nvPr/>
          </p:nvSpPr>
          <p:spPr>
            <a:xfrm>
              <a:off x="6968185" y="1028148"/>
              <a:ext cx="288290" cy="256540"/>
            </a:xfrm>
            <a:custGeom>
              <a:avLst/>
              <a:gdLst/>
              <a:ahLst/>
              <a:cxnLst/>
              <a:rect l="l" t="t" r="r" b="b"/>
              <a:pathLst>
                <a:path w="288290" h="256540">
                  <a:moveTo>
                    <a:pt x="141055" y="0"/>
                  </a:moveTo>
                  <a:lnTo>
                    <a:pt x="3085" y="219426"/>
                  </a:lnTo>
                  <a:lnTo>
                    <a:pt x="0" y="228611"/>
                  </a:lnTo>
                  <a:lnTo>
                    <a:pt x="705" y="238037"/>
                  </a:lnTo>
                  <a:lnTo>
                    <a:pt x="263896" y="256000"/>
                  </a:lnTo>
                  <a:lnTo>
                    <a:pt x="273395" y="254073"/>
                  </a:lnTo>
                  <a:lnTo>
                    <a:pt x="281150" y="248839"/>
                  </a:lnTo>
                  <a:lnTo>
                    <a:pt x="283996" y="244611"/>
                  </a:lnTo>
                  <a:lnTo>
                    <a:pt x="19576" y="244611"/>
                  </a:lnTo>
                  <a:lnTo>
                    <a:pt x="15334" y="242074"/>
                  </a:lnTo>
                  <a:lnTo>
                    <a:pt x="13069" y="238037"/>
                  </a:lnTo>
                  <a:lnTo>
                    <a:pt x="10763" y="234101"/>
                  </a:lnTo>
                  <a:lnTo>
                    <a:pt x="10746" y="229200"/>
                  </a:lnTo>
                  <a:lnTo>
                    <a:pt x="11066" y="228611"/>
                  </a:lnTo>
                  <a:lnTo>
                    <a:pt x="13069" y="225192"/>
                  </a:lnTo>
                  <a:lnTo>
                    <a:pt x="136467" y="11645"/>
                  </a:lnTo>
                  <a:lnTo>
                    <a:pt x="144318" y="9531"/>
                  </a:lnTo>
                  <a:lnTo>
                    <a:pt x="162997" y="9531"/>
                  </a:lnTo>
                  <a:lnTo>
                    <a:pt x="158790" y="4759"/>
                  </a:lnTo>
                  <a:lnTo>
                    <a:pt x="150388" y="656"/>
                  </a:lnTo>
                  <a:lnTo>
                    <a:pt x="141055" y="0"/>
                  </a:lnTo>
                  <a:close/>
                </a:path>
                <a:path w="288290" h="256540">
                  <a:moveTo>
                    <a:pt x="162997" y="9531"/>
                  </a:moveTo>
                  <a:lnTo>
                    <a:pt x="144318" y="9531"/>
                  </a:lnTo>
                  <a:lnTo>
                    <a:pt x="152433" y="14204"/>
                  </a:lnTo>
                  <a:lnTo>
                    <a:pt x="154068" y="15826"/>
                  </a:lnTo>
                  <a:lnTo>
                    <a:pt x="275041" y="225192"/>
                  </a:lnTo>
                  <a:lnTo>
                    <a:pt x="277421" y="229200"/>
                  </a:lnTo>
                  <a:lnTo>
                    <a:pt x="277444" y="230051"/>
                  </a:lnTo>
                  <a:lnTo>
                    <a:pt x="277554" y="234102"/>
                  </a:lnTo>
                  <a:lnTo>
                    <a:pt x="275041" y="238037"/>
                  </a:lnTo>
                  <a:lnTo>
                    <a:pt x="272769" y="242074"/>
                  </a:lnTo>
                  <a:lnTo>
                    <a:pt x="268537" y="244611"/>
                  </a:lnTo>
                  <a:lnTo>
                    <a:pt x="283996" y="244611"/>
                  </a:lnTo>
                  <a:lnTo>
                    <a:pt x="286374" y="241079"/>
                  </a:lnTo>
                  <a:lnTo>
                    <a:pt x="288203" y="231954"/>
                  </a:lnTo>
                  <a:lnTo>
                    <a:pt x="288278" y="227312"/>
                  </a:lnTo>
                  <a:lnTo>
                    <a:pt x="287271" y="223535"/>
                  </a:lnTo>
                  <a:lnTo>
                    <a:pt x="287160" y="223117"/>
                  </a:lnTo>
                  <a:lnTo>
                    <a:pt x="165189" y="12018"/>
                  </a:lnTo>
                  <a:lnTo>
                    <a:pt x="162997" y="9531"/>
                  </a:lnTo>
                  <a:close/>
                </a:path>
                <a:path w="288290" h="256540">
                  <a:moveTo>
                    <a:pt x="143921" y="22157"/>
                  </a:moveTo>
                  <a:lnTo>
                    <a:pt x="140038" y="24404"/>
                  </a:lnTo>
                  <a:lnTo>
                    <a:pt x="139268" y="25185"/>
                  </a:lnTo>
                  <a:lnTo>
                    <a:pt x="22201" y="227715"/>
                  </a:lnTo>
                  <a:lnTo>
                    <a:pt x="22201" y="230050"/>
                  </a:lnTo>
                  <a:lnTo>
                    <a:pt x="23298" y="231953"/>
                  </a:lnTo>
                  <a:lnTo>
                    <a:pt x="24452" y="233755"/>
                  </a:lnTo>
                  <a:lnTo>
                    <a:pt x="26501" y="234765"/>
                  </a:lnTo>
                  <a:lnTo>
                    <a:pt x="28636" y="234592"/>
                  </a:lnTo>
                  <a:lnTo>
                    <a:pt x="261962" y="234592"/>
                  </a:lnTo>
                  <a:lnTo>
                    <a:pt x="263655" y="233756"/>
                  </a:lnTo>
                  <a:lnTo>
                    <a:pt x="264810" y="231954"/>
                  </a:lnTo>
                  <a:lnTo>
                    <a:pt x="265904" y="230051"/>
                  </a:lnTo>
                  <a:lnTo>
                    <a:pt x="265904" y="227715"/>
                  </a:lnTo>
                  <a:lnTo>
                    <a:pt x="263496" y="223535"/>
                  </a:lnTo>
                  <a:lnTo>
                    <a:pt x="37983" y="223534"/>
                  </a:lnTo>
                  <a:lnTo>
                    <a:pt x="144053" y="39973"/>
                  </a:lnTo>
                  <a:lnTo>
                    <a:pt x="157398" y="39973"/>
                  </a:lnTo>
                  <a:lnTo>
                    <a:pt x="147684" y="23178"/>
                  </a:lnTo>
                  <a:lnTo>
                    <a:pt x="143921" y="22157"/>
                  </a:lnTo>
                  <a:close/>
                </a:path>
                <a:path w="288290" h="256540">
                  <a:moveTo>
                    <a:pt x="261962" y="234592"/>
                  </a:moveTo>
                  <a:lnTo>
                    <a:pt x="259472" y="234592"/>
                  </a:lnTo>
                  <a:lnTo>
                    <a:pt x="261612" y="234765"/>
                  </a:lnTo>
                  <a:lnTo>
                    <a:pt x="261962" y="234592"/>
                  </a:lnTo>
                  <a:close/>
                </a:path>
                <a:path w="288290" h="256540">
                  <a:moveTo>
                    <a:pt x="157398" y="39973"/>
                  </a:moveTo>
                  <a:lnTo>
                    <a:pt x="144053" y="39973"/>
                  </a:lnTo>
                  <a:lnTo>
                    <a:pt x="250106" y="223535"/>
                  </a:lnTo>
                  <a:lnTo>
                    <a:pt x="263496" y="223535"/>
                  </a:lnTo>
                  <a:lnTo>
                    <a:pt x="157398" y="39973"/>
                  </a:lnTo>
                  <a:close/>
                </a:path>
                <a:path w="288290" h="256540">
                  <a:moveTo>
                    <a:pt x="150426" y="185576"/>
                  </a:moveTo>
                  <a:lnTo>
                    <a:pt x="137682" y="185576"/>
                  </a:lnTo>
                  <a:lnTo>
                    <a:pt x="132512" y="190741"/>
                  </a:lnTo>
                  <a:lnTo>
                    <a:pt x="132512" y="203488"/>
                  </a:lnTo>
                  <a:lnTo>
                    <a:pt x="137682" y="208641"/>
                  </a:lnTo>
                  <a:lnTo>
                    <a:pt x="150426" y="208641"/>
                  </a:lnTo>
                  <a:lnTo>
                    <a:pt x="155595" y="203488"/>
                  </a:lnTo>
                  <a:lnTo>
                    <a:pt x="155595" y="190741"/>
                  </a:lnTo>
                  <a:lnTo>
                    <a:pt x="150426" y="185576"/>
                  </a:lnTo>
                  <a:close/>
                </a:path>
                <a:path w="288290" h="256540">
                  <a:moveTo>
                    <a:pt x="152710" y="93313"/>
                  </a:moveTo>
                  <a:lnTo>
                    <a:pt x="135397" y="93313"/>
                  </a:lnTo>
                  <a:lnTo>
                    <a:pt x="135397" y="173827"/>
                  </a:lnTo>
                  <a:lnTo>
                    <a:pt x="152710" y="173827"/>
                  </a:lnTo>
                  <a:lnTo>
                    <a:pt x="152710" y="93313"/>
                  </a:lnTo>
                  <a:close/>
                </a:path>
              </a:pathLst>
            </a:custGeom>
            <a:solidFill>
              <a:srgbClr val="85B595"/>
            </a:solidFill>
          </p:spPr>
          <p:txBody>
            <a:bodyPr wrap="square" lIns="0" tIns="0" rIns="0" bIns="0" rtlCol="0"/>
            <a:lstStyle/>
            <a:p>
              <a:endParaRPr/>
            </a:p>
          </p:txBody>
        </p:sp>
      </p:grpSp>
      <p:pic>
        <p:nvPicPr>
          <p:cNvPr id="23" name="Picture 22">
            <a:extLst>
              <a:ext uri="{FF2B5EF4-FFF2-40B4-BE49-F238E27FC236}">
                <a16:creationId xmlns:a16="http://schemas.microsoft.com/office/drawing/2014/main" id="{2A18BD82-996C-590E-A088-9044C59B6AF3}"/>
              </a:ext>
            </a:extLst>
          </p:cNvPr>
          <p:cNvPicPr>
            <a:picLocks noChangeAspect="1"/>
          </p:cNvPicPr>
          <p:nvPr/>
        </p:nvPicPr>
        <p:blipFill>
          <a:blip r:embed="rId4"/>
          <a:stretch>
            <a:fillRect/>
          </a:stretch>
        </p:blipFill>
        <p:spPr>
          <a:xfrm>
            <a:off x="0" y="8656"/>
            <a:ext cx="2048161" cy="314369"/>
          </a:xfrm>
          <a:prstGeom prst="rect">
            <a:avLst/>
          </a:prstGeom>
        </p:spPr>
      </p:pic>
      <p:pic>
        <p:nvPicPr>
          <p:cNvPr id="25" name="Picture 24">
            <a:extLst>
              <a:ext uri="{FF2B5EF4-FFF2-40B4-BE49-F238E27FC236}">
                <a16:creationId xmlns:a16="http://schemas.microsoft.com/office/drawing/2014/main" id="{54C587DF-6FA0-8B08-7DD3-C6B5AE239E9D}"/>
              </a:ext>
            </a:extLst>
          </p:cNvPr>
          <p:cNvPicPr>
            <a:picLocks noChangeAspect="1"/>
          </p:cNvPicPr>
          <p:nvPr/>
        </p:nvPicPr>
        <p:blipFill>
          <a:blip r:embed="rId4"/>
          <a:stretch>
            <a:fillRect/>
          </a:stretch>
        </p:blipFill>
        <p:spPr>
          <a:xfrm>
            <a:off x="48059" y="6514974"/>
            <a:ext cx="2048161" cy="314369"/>
          </a:xfrm>
          <a:prstGeom prst="rect">
            <a:avLst/>
          </a:prstGeom>
        </p:spPr>
      </p:pic>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38100">
              <a:lnSpc>
                <a:spcPts val="955"/>
              </a:lnSpc>
            </a:pPr>
            <a:fld id="{81D60167-4931-47E6-BA6A-407CBD079E47}" type="slidenum">
              <a:rPr spc="-50" dirty="0"/>
              <a:t>44</a:t>
            </a:fld>
            <a:endParaRPr spc="-50" dirty="0"/>
          </a:p>
        </p:txBody>
      </p:sp>
      <p:sp>
        <p:nvSpPr>
          <p:cNvPr id="21" name="object 21"/>
          <p:cNvSpPr txBox="1">
            <a:spLocks noGrp="1"/>
          </p:cNvSpPr>
          <p:nvPr>
            <p:ph type="ftr" sz="quarter" idx="5"/>
          </p:nvPr>
        </p:nvSpPr>
        <p:spPr>
          <a:prstGeom prst="rect">
            <a:avLst/>
          </a:prstGeom>
        </p:spPr>
        <p:txBody>
          <a:bodyPr vert="horz" wrap="square" lIns="0" tIns="0" rIns="0" bIns="0" rtlCol="0">
            <a:spAutoFit/>
          </a:bodyPr>
          <a:lstStyle/>
          <a:p>
            <a:pPr marL="12700">
              <a:lnSpc>
                <a:spcPts val="955"/>
              </a:lnSpc>
            </a:pPr>
            <a:r>
              <a:rPr lang="en-US"/>
              <a:t>Copyright © 2025, Oracle and/or its affiliates.</a:t>
            </a:r>
            <a:endParaRPr spc="-1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5875">
              <a:lnSpc>
                <a:spcPct val="100000"/>
              </a:lnSpc>
              <a:spcBef>
                <a:spcPts val="100"/>
              </a:spcBef>
            </a:pPr>
            <a:r>
              <a:rPr dirty="0">
                <a:solidFill>
                  <a:srgbClr val="FBFAF9"/>
                </a:solidFill>
              </a:rPr>
              <a:t>OCI</a:t>
            </a:r>
            <a:r>
              <a:rPr spc="-85" dirty="0">
                <a:solidFill>
                  <a:srgbClr val="FBFAF9"/>
                </a:solidFill>
              </a:rPr>
              <a:t> </a:t>
            </a:r>
            <a:r>
              <a:rPr dirty="0">
                <a:solidFill>
                  <a:srgbClr val="FBFAF9"/>
                </a:solidFill>
              </a:rPr>
              <a:t>Web</a:t>
            </a:r>
            <a:r>
              <a:rPr spc="-85" dirty="0">
                <a:solidFill>
                  <a:srgbClr val="FBFAF9"/>
                </a:solidFill>
              </a:rPr>
              <a:t> </a:t>
            </a:r>
            <a:r>
              <a:rPr dirty="0">
                <a:solidFill>
                  <a:srgbClr val="FBFAF9"/>
                </a:solidFill>
              </a:rPr>
              <a:t>Application</a:t>
            </a:r>
            <a:r>
              <a:rPr spc="-85" dirty="0">
                <a:solidFill>
                  <a:srgbClr val="FBFAF9"/>
                </a:solidFill>
              </a:rPr>
              <a:t> </a:t>
            </a:r>
            <a:r>
              <a:rPr dirty="0">
                <a:solidFill>
                  <a:srgbClr val="FBFAF9"/>
                </a:solidFill>
              </a:rPr>
              <a:t>Firewall</a:t>
            </a:r>
            <a:r>
              <a:rPr spc="-110" dirty="0">
                <a:solidFill>
                  <a:srgbClr val="FBFAF9"/>
                </a:solidFill>
              </a:rPr>
              <a:t> </a:t>
            </a:r>
            <a:r>
              <a:rPr spc="-10" dirty="0">
                <a:solidFill>
                  <a:srgbClr val="FBFAF9"/>
                </a:solidFill>
              </a:rPr>
              <a:t>(WAF)</a:t>
            </a:r>
          </a:p>
        </p:txBody>
      </p:sp>
      <p:sp>
        <p:nvSpPr>
          <p:cNvPr id="3" name="object 3"/>
          <p:cNvSpPr txBox="1"/>
          <p:nvPr/>
        </p:nvSpPr>
        <p:spPr>
          <a:xfrm>
            <a:off x="757223" y="1575562"/>
            <a:ext cx="5169444" cy="1749838"/>
          </a:xfrm>
          <a:prstGeom prst="rect">
            <a:avLst/>
          </a:prstGeom>
        </p:spPr>
        <p:txBody>
          <a:bodyPr vert="horz" wrap="square" lIns="0" tIns="13335" rIns="0" bIns="0" rtlCol="0">
            <a:spAutoFit/>
          </a:bodyPr>
          <a:lstStyle/>
          <a:p>
            <a:pPr marL="12700" marR="5080">
              <a:lnSpc>
                <a:spcPct val="100000"/>
              </a:lnSpc>
              <a:spcBef>
                <a:spcPts val="105"/>
              </a:spcBef>
            </a:pPr>
            <a:r>
              <a:rPr sz="1400" dirty="0">
                <a:solidFill>
                  <a:srgbClr val="FBFAF9"/>
                </a:solidFill>
                <a:cs typeface="Calibri"/>
              </a:rPr>
              <a:t>OCI</a:t>
            </a:r>
            <a:r>
              <a:rPr sz="1400" spc="-35" dirty="0">
                <a:solidFill>
                  <a:srgbClr val="FBFAF9"/>
                </a:solidFill>
                <a:cs typeface="Calibri"/>
              </a:rPr>
              <a:t> </a:t>
            </a:r>
            <a:r>
              <a:rPr sz="1400" dirty="0">
                <a:solidFill>
                  <a:srgbClr val="FBFAF9"/>
                </a:solidFill>
                <a:cs typeface="Calibri"/>
              </a:rPr>
              <a:t>WAF</a:t>
            </a:r>
            <a:r>
              <a:rPr sz="1400" spc="-45" dirty="0">
                <a:solidFill>
                  <a:srgbClr val="FBFAF9"/>
                </a:solidFill>
                <a:cs typeface="Calibri"/>
              </a:rPr>
              <a:t> </a:t>
            </a:r>
            <a:r>
              <a:rPr sz="1400" dirty="0">
                <a:solidFill>
                  <a:srgbClr val="FBFAF9"/>
                </a:solidFill>
                <a:cs typeface="Calibri"/>
              </a:rPr>
              <a:t>protects</a:t>
            </a:r>
            <a:r>
              <a:rPr sz="1400" spc="-30" dirty="0">
                <a:solidFill>
                  <a:srgbClr val="FBFAF9"/>
                </a:solidFill>
                <a:cs typeface="Calibri"/>
              </a:rPr>
              <a:t> </a:t>
            </a:r>
            <a:r>
              <a:rPr sz="1400" dirty="0">
                <a:solidFill>
                  <a:srgbClr val="FBFAF9"/>
                </a:solidFill>
                <a:cs typeface="Calibri"/>
              </a:rPr>
              <a:t>against</a:t>
            </a:r>
            <a:r>
              <a:rPr sz="1400" spc="-25" dirty="0">
                <a:solidFill>
                  <a:srgbClr val="FBFAF9"/>
                </a:solidFill>
                <a:cs typeface="Calibri"/>
              </a:rPr>
              <a:t> </a:t>
            </a:r>
            <a:r>
              <a:rPr sz="1400" dirty="0">
                <a:solidFill>
                  <a:srgbClr val="FBFAF9"/>
                </a:solidFill>
                <a:cs typeface="Calibri"/>
              </a:rPr>
              <a:t>threats</a:t>
            </a:r>
            <a:r>
              <a:rPr sz="1400" spc="-20" dirty="0">
                <a:solidFill>
                  <a:srgbClr val="FBFAF9"/>
                </a:solidFill>
                <a:cs typeface="Calibri"/>
              </a:rPr>
              <a:t> </a:t>
            </a:r>
            <a:r>
              <a:rPr sz="1400" dirty="0">
                <a:solidFill>
                  <a:srgbClr val="FBFAF9"/>
                </a:solidFill>
                <a:cs typeface="Calibri"/>
              </a:rPr>
              <a:t>such</a:t>
            </a:r>
            <a:r>
              <a:rPr sz="1400" spc="-30" dirty="0">
                <a:solidFill>
                  <a:srgbClr val="FBFAF9"/>
                </a:solidFill>
                <a:cs typeface="Calibri"/>
              </a:rPr>
              <a:t> </a:t>
            </a:r>
            <a:r>
              <a:rPr sz="1400" dirty="0">
                <a:solidFill>
                  <a:srgbClr val="FBFAF9"/>
                </a:solidFill>
                <a:cs typeface="Calibri"/>
              </a:rPr>
              <a:t>as</a:t>
            </a:r>
            <a:r>
              <a:rPr sz="1400" spc="-35" dirty="0">
                <a:solidFill>
                  <a:srgbClr val="FBFAF9"/>
                </a:solidFill>
                <a:cs typeface="Calibri"/>
              </a:rPr>
              <a:t> </a:t>
            </a:r>
            <a:r>
              <a:rPr sz="1400" dirty="0">
                <a:solidFill>
                  <a:srgbClr val="FBFAF9"/>
                </a:solidFill>
                <a:cs typeface="Calibri"/>
              </a:rPr>
              <a:t>OWASP</a:t>
            </a:r>
            <a:r>
              <a:rPr sz="1400" spc="-40" dirty="0">
                <a:solidFill>
                  <a:srgbClr val="FBFAF9"/>
                </a:solidFill>
                <a:cs typeface="Calibri"/>
              </a:rPr>
              <a:t> </a:t>
            </a:r>
            <a:r>
              <a:rPr sz="1400" dirty="0">
                <a:solidFill>
                  <a:srgbClr val="FBFAF9"/>
                </a:solidFill>
                <a:cs typeface="Calibri"/>
              </a:rPr>
              <a:t>defined</a:t>
            </a:r>
            <a:r>
              <a:rPr sz="1400" spc="-30" dirty="0">
                <a:solidFill>
                  <a:srgbClr val="FBFAF9"/>
                </a:solidFill>
                <a:cs typeface="Calibri"/>
              </a:rPr>
              <a:t> </a:t>
            </a:r>
            <a:r>
              <a:rPr sz="1400" spc="-10" dirty="0">
                <a:solidFill>
                  <a:srgbClr val="FBFAF9"/>
                </a:solidFill>
                <a:cs typeface="Calibri"/>
              </a:rPr>
              <a:t>top-</a:t>
            </a:r>
            <a:r>
              <a:rPr sz="1400" spc="-25" dirty="0">
                <a:solidFill>
                  <a:srgbClr val="FBFAF9"/>
                </a:solidFill>
                <a:cs typeface="Calibri"/>
              </a:rPr>
              <a:t>10 </a:t>
            </a:r>
            <a:r>
              <a:rPr sz="1400" spc="-10" dirty="0">
                <a:solidFill>
                  <a:srgbClr val="FBFAF9"/>
                </a:solidFill>
                <a:cs typeface="Calibri"/>
              </a:rPr>
              <a:t>vulnerabilities.</a:t>
            </a:r>
            <a:r>
              <a:rPr sz="1400" spc="-5" dirty="0">
                <a:solidFill>
                  <a:srgbClr val="FBFAF9"/>
                </a:solidFill>
                <a:cs typeface="Calibri"/>
              </a:rPr>
              <a:t> </a:t>
            </a:r>
            <a:r>
              <a:rPr sz="1400" dirty="0">
                <a:solidFill>
                  <a:srgbClr val="FBFAF9"/>
                </a:solidFill>
                <a:cs typeface="Calibri"/>
              </a:rPr>
              <a:t>It</a:t>
            </a:r>
            <a:r>
              <a:rPr sz="1400" spc="-25" dirty="0">
                <a:solidFill>
                  <a:srgbClr val="FBFAF9"/>
                </a:solidFill>
                <a:cs typeface="Calibri"/>
              </a:rPr>
              <a:t> </a:t>
            </a:r>
            <a:r>
              <a:rPr sz="1400" dirty="0">
                <a:solidFill>
                  <a:srgbClr val="FBFAF9"/>
                </a:solidFill>
                <a:cs typeface="Calibri"/>
              </a:rPr>
              <a:t>can</a:t>
            </a:r>
            <a:r>
              <a:rPr sz="1400" spc="-20" dirty="0">
                <a:solidFill>
                  <a:srgbClr val="FBFAF9"/>
                </a:solidFill>
                <a:cs typeface="Calibri"/>
              </a:rPr>
              <a:t> </a:t>
            </a:r>
            <a:r>
              <a:rPr sz="1400" dirty="0">
                <a:solidFill>
                  <a:srgbClr val="FBFAF9"/>
                </a:solidFill>
                <a:cs typeface="Calibri"/>
              </a:rPr>
              <a:t>be</a:t>
            </a:r>
            <a:r>
              <a:rPr sz="1400" spc="-30" dirty="0">
                <a:solidFill>
                  <a:srgbClr val="FBFAF9"/>
                </a:solidFill>
                <a:cs typeface="Calibri"/>
              </a:rPr>
              <a:t> </a:t>
            </a:r>
            <a:r>
              <a:rPr sz="1400" dirty="0">
                <a:solidFill>
                  <a:srgbClr val="FBFAF9"/>
                </a:solidFill>
                <a:cs typeface="Calibri"/>
              </a:rPr>
              <a:t>used</a:t>
            </a:r>
            <a:r>
              <a:rPr sz="1400" spc="-15" dirty="0">
                <a:solidFill>
                  <a:srgbClr val="FBFAF9"/>
                </a:solidFill>
                <a:cs typeface="Calibri"/>
              </a:rPr>
              <a:t> </a:t>
            </a:r>
            <a:r>
              <a:rPr sz="1400" dirty="0">
                <a:solidFill>
                  <a:srgbClr val="FBFAF9"/>
                </a:solidFill>
                <a:cs typeface="Calibri"/>
              </a:rPr>
              <a:t>to</a:t>
            </a:r>
            <a:r>
              <a:rPr sz="1400" spc="-20" dirty="0">
                <a:solidFill>
                  <a:srgbClr val="FBFAF9"/>
                </a:solidFill>
                <a:cs typeface="Calibri"/>
              </a:rPr>
              <a:t> </a:t>
            </a:r>
            <a:r>
              <a:rPr sz="1400" dirty="0">
                <a:solidFill>
                  <a:srgbClr val="FBFAF9"/>
                </a:solidFill>
                <a:cs typeface="Calibri"/>
              </a:rPr>
              <a:t>limit</a:t>
            </a:r>
            <a:r>
              <a:rPr sz="1400" spc="-30" dirty="0">
                <a:solidFill>
                  <a:srgbClr val="FBFAF9"/>
                </a:solidFill>
                <a:cs typeface="Calibri"/>
              </a:rPr>
              <a:t> </a:t>
            </a:r>
            <a:r>
              <a:rPr sz="1400" dirty="0">
                <a:solidFill>
                  <a:srgbClr val="FBFAF9"/>
                </a:solidFill>
                <a:cs typeface="Calibri"/>
              </a:rPr>
              <a:t>access</a:t>
            </a:r>
            <a:r>
              <a:rPr sz="1400" spc="-25" dirty="0">
                <a:solidFill>
                  <a:srgbClr val="FBFAF9"/>
                </a:solidFill>
                <a:cs typeface="Calibri"/>
              </a:rPr>
              <a:t> </a:t>
            </a:r>
            <a:r>
              <a:rPr sz="1400" dirty="0">
                <a:solidFill>
                  <a:srgbClr val="FBFAF9"/>
                </a:solidFill>
                <a:cs typeface="Calibri"/>
              </a:rPr>
              <a:t>to</a:t>
            </a:r>
            <a:r>
              <a:rPr sz="1400" spc="-10" dirty="0">
                <a:solidFill>
                  <a:srgbClr val="FBFAF9"/>
                </a:solidFill>
                <a:cs typeface="Calibri"/>
              </a:rPr>
              <a:t> </a:t>
            </a:r>
            <a:r>
              <a:rPr sz="1400" dirty="0">
                <a:solidFill>
                  <a:srgbClr val="FBFAF9"/>
                </a:solidFill>
                <a:cs typeface="Calibri"/>
              </a:rPr>
              <a:t>the</a:t>
            </a:r>
            <a:r>
              <a:rPr sz="1400" spc="-25" dirty="0">
                <a:solidFill>
                  <a:srgbClr val="FBFAF9"/>
                </a:solidFill>
                <a:cs typeface="Calibri"/>
              </a:rPr>
              <a:t> </a:t>
            </a:r>
            <a:r>
              <a:rPr sz="1400" spc="-10" dirty="0">
                <a:solidFill>
                  <a:srgbClr val="FBFAF9"/>
                </a:solidFill>
                <a:cs typeface="Calibri"/>
              </a:rPr>
              <a:t>application </a:t>
            </a:r>
            <a:r>
              <a:rPr sz="1400" dirty="0">
                <a:solidFill>
                  <a:srgbClr val="FBFAF9"/>
                </a:solidFill>
                <a:cs typeface="Calibri"/>
              </a:rPr>
              <a:t>based</a:t>
            </a:r>
            <a:r>
              <a:rPr sz="1400" spc="-40" dirty="0">
                <a:solidFill>
                  <a:srgbClr val="FBFAF9"/>
                </a:solidFill>
                <a:cs typeface="Calibri"/>
              </a:rPr>
              <a:t> </a:t>
            </a:r>
            <a:r>
              <a:rPr sz="1400" dirty="0">
                <a:solidFill>
                  <a:srgbClr val="FBFAF9"/>
                </a:solidFill>
                <a:cs typeface="Calibri"/>
              </a:rPr>
              <a:t>on</a:t>
            </a:r>
            <a:r>
              <a:rPr sz="1400" spc="-45" dirty="0">
                <a:solidFill>
                  <a:srgbClr val="FBFAF9"/>
                </a:solidFill>
                <a:cs typeface="Calibri"/>
              </a:rPr>
              <a:t> </a:t>
            </a:r>
            <a:r>
              <a:rPr sz="1400" dirty="0">
                <a:solidFill>
                  <a:srgbClr val="FBFAF9"/>
                </a:solidFill>
                <a:cs typeface="Calibri"/>
              </a:rPr>
              <a:t>geography</a:t>
            </a:r>
            <a:r>
              <a:rPr sz="1400" spc="-35" dirty="0">
                <a:solidFill>
                  <a:srgbClr val="FBFAF9"/>
                </a:solidFill>
                <a:cs typeface="Calibri"/>
              </a:rPr>
              <a:t> </a:t>
            </a:r>
            <a:r>
              <a:rPr sz="1400" dirty="0">
                <a:solidFill>
                  <a:srgbClr val="FBFAF9"/>
                </a:solidFill>
                <a:cs typeface="Calibri"/>
              </a:rPr>
              <a:t>or</a:t>
            </a:r>
            <a:r>
              <a:rPr sz="1400" spc="-40" dirty="0">
                <a:solidFill>
                  <a:srgbClr val="FBFAF9"/>
                </a:solidFill>
                <a:cs typeface="Calibri"/>
              </a:rPr>
              <a:t> </a:t>
            </a:r>
            <a:r>
              <a:rPr sz="1400" dirty="0">
                <a:solidFill>
                  <a:srgbClr val="FBFAF9"/>
                </a:solidFill>
                <a:cs typeface="Calibri"/>
              </a:rPr>
              <a:t>the</a:t>
            </a:r>
            <a:r>
              <a:rPr sz="1400" spc="-35" dirty="0">
                <a:solidFill>
                  <a:srgbClr val="FBFAF9"/>
                </a:solidFill>
                <a:cs typeface="Calibri"/>
              </a:rPr>
              <a:t> </a:t>
            </a:r>
            <a:r>
              <a:rPr sz="1400" dirty="0">
                <a:solidFill>
                  <a:srgbClr val="FBFAF9"/>
                </a:solidFill>
                <a:cs typeface="Calibri"/>
              </a:rPr>
              <a:t>signature</a:t>
            </a:r>
            <a:r>
              <a:rPr sz="1400" spc="-25" dirty="0">
                <a:solidFill>
                  <a:srgbClr val="FBFAF9"/>
                </a:solidFill>
                <a:cs typeface="Calibri"/>
              </a:rPr>
              <a:t> </a:t>
            </a:r>
            <a:r>
              <a:rPr sz="1400" dirty="0">
                <a:solidFill>
                  <a:srgbClr val="FBFAF9"/>
                </a:solidFill>
                <a:cs typeface="Calibri"/>
              </a:rPr>
              <a:t>of</a:t>
            </a:r>
            <a:r>
              <a:rPr sz="1400" spc="-45" dirty="0">
                <a:solidFill>
                  <a:srgbClr val="FBFAF9"/>
                </a:solidFill>
                <a:cs typeface="Calibri"/>
              </a:rPr>
              <a:t> </a:t>
            </a:r>
            <a:r>
              <a:rPr sz="1400" dirty="0">
                <a:solidFill>
                  <a:srgbClr val="FBFAF9"/>
                </a:solidFill>
                <a:cs typeface="Calibri"/>
              </a:rPr>
              <a:t>incoming</a:t>
            </a:r>
            <a:r>
              <a:rPr sz="1400" spc="-50" dirty="0">
                <a:solidFill>
                  <a:srgbClr val="FBFAF9"/>
                </a:solidFill>
                <a:cs typeface="Calibri"/>
              </a:rPr>
              <a:t> </a:t>
            </a:r>
            <a:r>
              <a:rPr sz="1400" dirty="0">
                <a:solidFill>
                  <a:srgbClr val="FBFAF9"/>
                </a:solidFill>
                <a:cs typeface="Calibri"/>
              </a:rPr>
              <a:t>requests,</a:t>
            </a:r>
            <a:r>
              <a:rPr sz="1400" spc="-20" dirty="0">
                <a:solidFill>
                  <a:srgbClr val="FBFAF9"/>
                </a:solidFill>
                <a:cs typeface="Calibri"/>
              </a:rPr>
              <a:t> </a:t>
            </a:r>
            <a:r>
              <a:rPr sz="1400" spc="-10" dirty="0">
                <a:solidFill>
                  <a:srgbClr val="FBFAF9"/>
                </a:solidFill>
                <a:cs typeface="Calibri"/>
              </a:rPr>
              <a:t>block </a:t>
            </a:r>
            <a:r>
              <a:rPr sz="1400" dirty="0">
                <a:solidFill>
                  <a:srgbClr val="FBFAF9"/>
                </a:solidFill>
                <a:cs typeface="Calibri"/>
              </a:rPr>
              <a:t>unwanted</a:t>
            </a:r>
            <a:r>
              <a:rPr sz="1400" spc="-60" dirty="0">
                <a:solidFill>
                  <a:srgbClr val="FBFAF9"/>
                </a:solidFill>
                <a:cs typeface="Calibri"/>
              </a:rPr>
              <a:t> </a:t>
            </a:r>
            <a:r>
              <a:rPr sz="1400" spc="-20" dirty="0">
                <a:solidFill>
                  <a:srgbClr val="FBFAF9"/>
                </a:solidFill>
                <a:cs typeface="Calibri"/>
              </a:rPr>
              <a:t>bots.</a:t>
            </a:r>
            <a:endParaRPr sz="1400" dirty="0">
              <a:cs typeface="Calibri"/>
            </a:endParaRPr>
          </a:p>
          <a:p>
            <a:pPr>
              <a:lnSpc>
                <a:spcPct val="100000"/>
              </a:lnSpc>
              <a:spcBef>
                <a:spcPts val="90"/>
              </a:spcBef>
            </a:pPr>
            <a:endParaRPr sz="1400" dirty="0">
              <a:cs typeface="Calibri"/>
            </a:endParaRPr>
          </a:p>
          <a:p>
            <a:pPr marL="12700" marR="911225">
              <a:lnSpc>
                <a:spcPct val="100000"/>
              </a:lnSpc>
            </a:pPr>
            <a:r>
              <a:rPr sz="1400" dirty="0">
                <a:solidFill>
                  <a:srgbClr val="FBFAF9"/>
                </a:solidFill>
                <a:cs typeface="Calibri"/>
              </a:rPr>
              <a:t>OCI</a:t>
            </a:r>
            <a:r>
              <a:rPr sz="1400" spc="-40" dirty="0">
                <a:solidFill>
                  <a:srgbClr val="FBFAF9"/>
                </a:solidFill>
                <a:cs typeface="Calibri"/>
              </a:rPr>
              <a:t> </a:t>
            </a:r>
            <a:r>
              <a:rPr sz="1400" dirty="0">
                <a:solidFill>
                  <a:srgbClr val="FBFAF9"/>
                </a:solidFill>
                <a:cs typeface="Calibri"/>
              </a:rPr>
              <a:t>WAF</a:t>
            </a:r>
            <a:r>
              <a:rPr sz="1400" spc="-50" dirty="0">
                <a:solidFill>
                  <a:srgbClr val="FBFAF9"/>
                </a:solidFill>
                <a:cs typeface="Calibri"/>
              </a:rPr>
              <a:t> </a:t>
            </a:r>
            <a:r>
              <a:rPr sz="1400" dirty="0">
                <a:solidFill>
                  <a:srgbClr val="FBFAF9"/>
                </a:solidFill>
                <a:cs typeface="Calibri"/>
              </a:rPr>
              <a:t>protects</a:t>
            </a:r>
            <a:r>
              <a:rPr sz="1400" spc="-30" dirty="0">
                <a:solidFill>
                  <a:srgbClr val="FBFAF9"/>
                </a:solidFill>
                <a:cs typeface="Calibri"/>
              </a:rPr>
              <a:t> </a:t>
            </a:r>
            <a:r>
              <a:rPr sz="1400" dirty="0">
                <a:solidFill>
                  <a:srgbClr val="FBFAF9"/>
                </a:solidFill>
                <a:cs typeface="Calibri"/>
              </a:rPr>
              <a:t>your</a:t>
            </a:r>
            <a:r>
              <a:rPr sz="1400" spc="-55" dirty="0">
                <a:solidFill>
                  <a:srgbClr val="FBFAF9"/>
                </a:solidFill>
                <a:cs typeface="Calibri"/>
              </a:rPr>
              <a:t> </a:t>
            </a:r>
            <a:r>
              <a:rPr sz="1400" dirty="0">
                <a:solidFill>
                  <a:srgbClr val="FBFAF9"/>
                </a:solidFill>
                <a:cs typeface="Calibri"/>
              </a:rPr>
              <a:t>application</a:t>
            </a:r>
            <a:r>
              <a:rPr sz="1400" spc="-15" dirty="0">
                <a:solidFill>
                  <a:srgbClr val="FBFAF9"/>
                </a:solidFill>
                <a:cs typeface="Calibri"/>
              </a:rPr>
              <a:t> </a:t>
            </a:r>
            <a:r>
              <a:rPr sz="1400" spc="-10" dirty="0">
                <a:solidFill>
                  <a:srgbClr val="FBFAF9"/>
                </a:solidFill>
                <a:cs typeface="Calibri"/>
              </a:rPr>
              <a:t>infrastructure </a:t>
            </a:r>
            <a:r>
              <a:rPr sz="1400" dirty="0">
                <a:solidFill>
                  <a:srgbClr val="FBFAF9"/>
                </a:solidFill>
                <a:cs typeface="Calibri"/>
              </a:rPr>
              <a:t>and</a:t>
            </a:r>
            <a:r>
              <a:rPr sz="1400" spc="-30" dirty="0">
                <a:solidFill>
                  <a:srgbClr val="FBFAF9"/>
                </a:solidFill>
                <a:cs typeface="Calibri"/>
              </a:rPr>
              <a:t> </a:t>
            </a:r>
            <a:r>
              <a:rPr sz="1400" dirty="0">
                <a:solidFill>
                  <a:srgbClr val="FBFAF9"/>
                </a:solidFill>
                <a:cs typeface="Calibri"/>
              </a:rPr>
              <a:t>workloads</a:t>
            </a:r>
            <a:r>
              <a:rPr sz="1400" spc="-40" dirty="0">
                <a:solidFill>
                  <a:srgbClr val="FBFAF9"/>
                </a:solidFill>
                <a:cs typeface="Calibri"/>
              </a:rPr>
              <a:t> </a:t>
            </a:r>
            <a:r>
              <a:rPr sz="1400" dirty="0">
                <a:solidFill>
                  <a:srgbClr val="FBFAF9"/>
                </a:solidFill>
                <a:cs typeface="Calibri"/>
              </a:rPr>
              <a:t>no</a:t>
            </a:r>
            <a:r>
              <a:rPr sz="1400" spc="-30" dirty="0">
                <a:solidFill>
                  <a:srgbClr val="FBFAF9"/>
                </a:solidFill>
                <a:cs typeface="Calibri"/>
              </a:rPr>
              <a:t> </a:t>
            </a:r>
            <a:r>
              <a:rPr sz="1400" dirty="0">
                <a:solidFill>
                  <a:srgbClr val="FBFAF9"/>
                </a:solidFill>
                <a:cs typeface="Calibri"/>
              </a:rPr>
              <a:t>matter</a:t>
            </a:r>
            <a:r>
              <a:rPr sz="1400" spc="-25" dirty="0">
                <a:solidFill>
                  <a:srgbClr val="FBFAF9"/>
                </a:solidFill>
                <a:cs typeface="Calibri"/>
              </a:rPr>
              <a:t> </a:t>
            </a:r>
            <a:r>
              <a:rPr sz="1400" dirty="0">
                <a:solidFill>
                  <a:srgbClr val="FBFAF9"/>
                </a:solidFill>
                <a:cs typeface="Calibri"/>
              </a:rPr>
              <a:t>where</a:t>
            </a:r>
            <a:r>
              <a:rPr sz="1400" spc="-35" dirty="0">
                <a:solidFill>
                  <a:srgbClr val="FBFAF9"/>
                </a:solidFill>
                <a:cs typeface="Calibri"/>
              </a:rPr>
              <a:t> </a:t>
            </a:r>
            <a:r>
              <a:rPr sz="1400" dirty="0">
                <a:solidFill>
                  <a:srgbClr val="FBFAF9"/>
                </a:solidFill>
                <a:cs typeface="Calibri"/>
              </a:rPr>
              <a:t>they</a:t>
            </a:r>
            <a:r>
              <a:rPr sz="1400" spc="-15" dirty="0">
                <a:solidFill>
                  <a:srgbClr val="FBFAF9"/>
                </a:solidFill>
                <a:cs typeface="Calibri"/>
              </a:rPr>
              <a:t> </a:t>
            </a:r>
            <a:r>
              <a:rPr sz="1400" dirty="0">
                <a:solidFill>
                  <a:srgbClr val="FBFAF9"/>
                </a:solidFill>
                <a:cs typeface="Calibri"/>
              </a:rPr>
              <a:t>reside:</a:t>
            </a:r>
            <a:r>
              <a:rPr sz="1400" spc="-25" dirty="0">
                <a:solidFill>
                  <a:srgbClr val="FBFAF9"/>
                </a:solidFill>
                <a:cs typeface="Calibri"/>
              </a:rPr>
              <a:t> </a:t>
            </a:r>
            <a:r>
              <a:rPr sz="1400" dirty="0">
                <a:solidFill>
                  <a:srgbClr val="FBFAF9"/>
                </a:solidFill>
                <a:cs typeface="Calibri"/>
              </a:rPr>
              <a:t>in</a:t>
            </a:r>
            <a:r>
              <a:rPr sz="1400" spc="-40" dirty="0">
                <a:solidFill>
                  <a:srgbClr val="FBFAF9"/>
                </a:solidFill>
                <a:cs typeface="Calibri"/>
              </a:rPr>
              <a:t> </a:t>
            </a:r>
            <a:r>
              <a:rPr sz="1400" spc="-20" dirty="0">
                <a:solidFill>
                  <a:srgbClr val="FBFAF9"/>
                </a:solidFill>
                <a:cs typeface="Calibri"/>
              </a:rPr>
              <a:t>OCI, </a:t>
            </a:r>
            <a:r>
              <a:rPr sz="1400" spc="-10" dirty="0">
                <a:solidFill>
                  <a:srgbClr val="FBFAF9"/>
                </a:solidFill>
                <a:cs typeface="Calibri"/>
              </a:rPr>
              <a:t>on-</a:t>
            </a:r>
            <a:r>
              <a:rPr sz="1400" dirty="0">
                <a:solidFill>
                  <a:srgbClr val="FBFAF9"/>
                </a:solidFill>
                <a:cs typeface="Calibri"/>
              </a:rPr>
              <a:t>premises,</a:t>
            </a:r>
            <a:r>
              <a:rPr sz="1400" spc="-30" dirty="0">
                <a:solidFill>
                  <a:srgbClr val="FBFAF9"/>
                </a:solidFill>
                <a:cs typeface="Calibri"/>
              </a:rPr>
              <a:t> </a:t>
            </a:r>
            <a:r>
              <a:rPr sz="1400" spc="-10" dirty="0">
                <a:solidFill>
                  <a:srgbClr val="FBFAF9"/>
                </a:solidFill>
                <a:cs typeface="Calibri"/>
              </a:rPr>
              <a:t>multi-</a:t>
            </a:r>
            <a:r>
              <a:rPr sz="1400" dirty="0">
                <a:solidFill>
                  <a:srgbClr val="FBFAF9"/>
                </a:solidFill>
                <a:cs typeface="Calibri"/>
              </a:rPr>
              <a:t>cloud</a:t>
            </a:r>
            <a:r>
              <a:rPr sz="1400" spc="-25" dirty="0">
                <a:solidFill>
                  <a:srgbClr val="FBFAF9"/>
                </a:solidFill>
                <a:cs typeface="Calibri"/>
              </a:rPr>
              <a:t> </a:t>
            </a:r>
            <a:r>
              <a:rPr sz="1400" dirty="0">
                <a:solidFill>
                  <a:srgbClr val="FBFAF9"/>
                </a:solidFill>
                <a:cs typeface="Calibri"/>
              </a:rPr>
              <a:t>and</a:t>
            </a:r>
            <a:r>
              <a:rPr sz="1400" spc="-25" dirty="0">
                <a:solidFill>
                  <a:srgbClr val="FBFAF9"/>
                </a:solidFill>
                <a:cs typeface="Calibri"/>
              </a:rPr>
              <a:t> </a:t>
            </a:r>
            <a:r>
              <a:rPr sz="1400" dirty="0">
                <a:solidFill>
                  <a:srgbClr val="FBFAF9"/>
                </a:solidFill>
                <a:cs typeface="Calibri"/>
              </a:rPr>
              <a:t>anywhere</a:t>
            </a:r>
            <a:r>
              <a:rPr sz="1400" spc="-20" dirty="0">
                <a:solidFill>
                  <a:srgbClr val="FBFAF9"/>
                </a:solidFill>
                <a:cs typeface="Calibri"/>
              </a:rPr>
              <a:t> </a:t>
            </a:r>
            <a:r>
              <a:rPr sz="1400" dirty="0">
                <a:solidFill>
                  <a:srgbClr val="FBFAF9"/>
                </a:solidFill>
                <a:cs typeface="Calibri"/>
              </a:rPr>
              <a:t>in</a:t>
            </a:r>
            <a:r>
              <a:rPr sz="1400" spc="-30" dirty="0">
                <a:solidFill>
                  <a:srgbClr val="FBFAF9"/>
                </a:solidFill>
                <a:cs typeface="Calibri"/>
              </a:rPr>
              <a:t> </a:t>
            </a:r>
            <a:r>
              <a:rPr sz="1400" spc="-10" dirty="0">
                <a:solidFill>
                  <a:srgbClr val="FBFAF9"/>
                </a:solidFill>
                <a:cs typeface="Calibri"/>
              </a:rPr>
              <a:t>between.</a:t>
            </a:r>
            <a:endParaRPr sz="1400" dirty="0">
              <a:cs typeface="Calibri"/>
            </a:endParaRPr>
          </a:p>
        </p:txBody>
      </p:sp>
      <p:sp>
        <p:nvSpPr>
          <p:cNvPr id="4" name="object 4"/>
          <p:cNvSpPr txBox="1">
            <a:spLocks noGrp="1"/>
          </p:cNvSpPr>
          <p:nvPr>
            <p:ph sz="half" idx="3"/>
          </p:nvPr>
        </p:nvSpPr>
        <p:spPr>
          <a:xfrm>
            <a:off x="6538976" y="1386230"/>
            <a:ext cx="4975859" cy="3608680"/>
          </a:xfrm>
          <a:prstGeom prst="rect">
            <a:avLst/>
          </a:prstGeom>
        </p:spPr>
        <p:txBody>
          <a:bodyPr vert="horz" wrap="square" lIns="0" tIns="139700" rIns="0" bIns="0" rtlCol="0">
            <a:spAutoFit/>
          </a:bodyPr>
          <a:lstStyle/>
          <a:p>
            <a:pPr marL="12700">
              <a:lnSpc>
                <a:spcPct val="100000"/>
              </a:lnSpc>
              <a:spcBef>
                <a:spcPts val="1100"/>
              </a:spcBef>
            </a:pPr>
            <a:r>
              <a:rPr spc="-10" dirty="0">
                <a:latin typeface="+mn-lt"/>
              </a:rPr>
              <a:t>Customer</a:t>
            </a:r>
            <a:r>
              <a:rPr spc="-15" dirty="0">
                <a:latin typeface="+mn-lt"/>
              </a:rPr>
              <a:t> </a:t>
            </a:r>
            <a:r>
              <a:rPr spc="-10" dirty="0">
                <a:latin typeface="+mn-lt"/>
              </a:rPr>
              <a:t>benefits</a:t>
            </a:r>
          </a:p>
          <a:p>
            <a:pPr marL="193675" marR="162560" indent="-181610">
              <a:lnSpc>
                <a:spcPct val="100000"/>
              </a:lnSpc>
              <a:spcBef>
                <a:spcPts val="994"/>
              </a:spcBef>
              <a:buFont typeface="Arial MT"/>
              <a:buChar char="•"/>
              <a:tabLst>
                <a:tab pos="193675" algn="l"/>
              </a:tabLst>
            </a:pPr>
            <a:r>
              <a:rPr b="0" spc="-10" dirty="0">
                <a:latin typeface="+mn-lt"/>
                <a:cs typeface="Calibri"/>
              </a:rPr>
              <a:t>Layered</a:t>
            </a:r>
            <a:r>
              <a:rPr b="0" spc="-20" dirty="0">
                <a:latin typeface="+mn-lt"/>
                <a:cs typeface="Calibri"/>
              </a:rPr>
              <a:t> </a:t>
            </a:r>
            <a:r>
              <a:rPr b="0" spc="-10" dirty="0">
                <a:latin typeface="+mn-lt"/>
                <a:cs typeface="Calibri"/>
              </a:rPr>
              <a:t>defense</a:t>
            </a:r>
            <a:r>
              <a:rPr b="0" spc="-35" dirty="0">
                <a:latin typeface="+mn-lt"/>
                <a:cs typeface="Calibri"/>
              </a:rPr>
              <a:t> </a:t>
            </a:r>
            <a:r>
              <a:rPr b="0" dirty="0">
                <a:latin typeface="+mn-lt"/>
                <a:cs typeface="Calibri"/>
              </a:rPr>
              <a:t>and</a:t>
            </a:r>
            <a:r>
              <a:rPr b="0" spc="-55" dirty="0">
                <a:latin typeface="+mn-lt"/>
                <a:cs typeface="Calibri"/>
              </a:rPr>
              <a:t> </a:t>
            </a:r>
            <a:r>
              <a:rPr b="0" dirty="0">
                <a:latin typeface="+mn-lt"/>
                <a:cs typeface="Calibri"/>
              </a:rPr>
              <a:t>flexibility</a:t>
            </a:r>
            <a:r>
              <a:rPr b="0" spc="-70" dirty="0">
                <a:latin typeface="+mn-lt"/>
                <a:cs typeface="Calibri"/>
              </a:rPr>
              <a:t> </a:t>
            </a:r>
            <a:r>
              <a:rPr b="0" dirty="0">
                <a:latin typeface="+mn-lt"/>
                <a:cs typeface="Calibri"/>
              </a:rPr>
              <a:t>to</a:t>
            </a:r>
            <a:r>
              <a:rPr b="0" spc="-45" dirty="0">
                <a:latin typeface="+mn-lt"/>
                <a:cs typeface="Calibri"/>
              </a:rPr>
              <a:t> </a:t>
            </a:r>
            <a:r>
              <a:rPr b="0" spc="-10" dirty="0">
                <a:latin typeface="+mn-lt"/>
                <a:cs typeface="Calibri"/>
              </a:rPr>
              <a:t>enforce</a:t>
            </a:r>
            <a:r>
              <a:rPr b="0" spc="-15" dirty="0">
                <a:latin typeface="+mn-lt"/>
                <a:cs typeface="Calibri"/>
              </a:rPr>
              <a:t> </a:t>
            </a:r>
            <a:r>
              <a:rPr b="0" dirty="0">
                <a:latin typeface="+mn-lt"/>
                <a:cs typeface="Calibri"/>
              </a:rPr>
              <a:t>security</a:t>
            </a:r>
            <a:r>
              <a:rPr b="0" spc="-35" dirty="0">
                <a:latin typeface="+mn-lt"/>
                <a:cs typeface="Calibri"/>
              </a:rPr>
              <a:t> </a:t>
            </a:r>
            <a:r>
              <a:rPr b="0" dirty="0">
                <a:latin typeface="+mn-lt"/>
                <a:cs typeface="Calibri"/>
              </a:rPr>
              <a:t>at</a:t>
            </a:r>
            <a:r>
              <a:rPr b="0" spc="-55" dirty="0">
                <a:latin typeface="+mn-lt"/>
                <a:cs typeface="Calibri"/>
              </a:rPr>
              <a:t> </a:t>
            </a:r>
            <a:r>
              <a:rPr b="0" spc="-25" dirty="0">
                <a:latin typeface="+mn-lt"/>
                <a:cs typeface="Calibri"/>
              </a:rPr>
              <a:t>the </a:t>
            </a:r>
            <a:r>
              <a:rPr b="0" dirty="0">
                <a:latin typeface="+mn-lt"/>
                <a:cs typeface="Calibri"/>
              </a:rPr>
              <a:t>edge</a:t>
            </a:r>
            <a:r>
              <a:rPr b="0" spc="-40" dirty="0">
                <a:latin typeface="+mn-lt"/>
                <a:cs typeface="Calibri"/>
              </a:rPr>
              <a:t> </a:t>
            </a:r>
            <a:r>
              <a:rPr b="0" dirty="0">
                <a:latin typeface="+mn-lt"/>
                <a:cs typeface="Calibri"/>
              </a:rPr>
              <a:t>closest</a:t>
            </a:r>
            <a:r>
              <a:rPr b="0" spc="-40" dirty="0">
                <a:latin typeface="+mn-lt"/>
                <a:cs typeface="Calibri"/>
              </a:rPr>
              <a:t> </a:t>
            </a:r>
            <a:r>
              <a:rPr b="0" dirty="0">
                <a:latin typeface="+mn-lt"/>
                <a:cs typeface="Calibri"/>
              </a:rPr>
              <a:t>to</a:t>
            </a:r>
            <a:r>
              <a:rPr b="0" spc="-35" dirty="0">
                <a:latin typeface="+mn-lt"/>
                <a:cs typeface="Calibri"/>
              </a:rPr>
              <a:t> </a:t>
            </a:r>
            <a:r>
              <a:rPr b="0" dirty="0">
                <a:latin typeface="+mn-lt"/>
                <a:cs typeface="Calibri"/>
              </a:rPr>
              <a:t>users</a:t>
            </a:r>
            <a:r>
              <a:rPr b="0" spc="-35" dirty="0">
                <a:latin typeface="+mn-lt"/>
                <a:cs typeface="Calibri"/>
              </a:rPr>
              <a:t> </a:t>
            </a:r>
            <a:r>
              <a:rPr b="0" dirty="0">
                <a:latin typeface="+mn-lt"/>
                <a:cs typeface="Calibri"/>
              </a:rPr>
              <a:t>as</a:t>
            </a:r>
            <a:r>
              <a:rPr b="0" spc="-50" dirty="0">
                <a:latin typeface="+mn-lt"/>
                <a:cs typeface="Calibri"/>
              </a:rPr>
              <a:t> </a:t>
            </a:r>
            <a:r>
              <a:rPr b="0" dirty="0">
                <a:latin typeface="+mn-lt"/>
                <a:cs typeface="Calibri"/>
              </a:rPr>
              <a:t>well</a:t>
            </a:r>
            <a:r>
              <a:rPr b="0" spc="-40" dirty="0">
                <a:latin typeface="+mn-lt"/>
                <a:cs typeface="Calibri"/>
              </a:rPr>
              <a:t> </a:t>
            </a:r>
            <a:r>
              <a:rPr b="0" dirty="0">
                <a:latin typeface="+mn-lt"/>
                <a:cs typeface="Calibri"/>
              </a:rPr>
              <a:t>as</a:t>
            </a:r>
            <a:r>
              <a:rPr b="0" spc="-45" dirty="0">
                <a:latin typeface="+mn-lt"/>
                <a:cs typeface="Calibri"/>
              </a:rPr>
              <a:t> </a:t>
            </a:r>
            <a:r>
              <a:rPr b="0" dirty="0">
                <a:latin typeface="+mn-lt"/>
                <a:cs typeface="Calibri"/>
              </a:rPr>
              <a:t>in-region</a:t>
            </a:r>
            <a:r>
              <a:rPr b="0" spc="-45" dirty="0">
                <a:latin typeface="+mn-lt"/>
                <a:cs typeface="Calibri"/>
              </a:rPr>
              <a:t> </a:t>
            </a:r>
            <a:r>
              <a:rPr b="0" dirty="0">
                <a:latin typeface="+mn-lt"/>
                <a:cs typeface="Calibri"/>
              </a:rPr>
              <a:t>closest</a:t>
            </a:r>
            <a:r>
              <a:rPr b="0" spc="-30" dirty="0">
                <a:latin typeface="+mn-lt"/>
                <a:cs typeface="Calibri"/>
              </a:rPr>
              <a:t> </a:t>
            </a:r>
            <a:r>
              <a:rPr b="0" dirty="0">
                <a:latin typeface="+mn-lt"/>
                <a:cs typeface="Calibri"/>
              </a:rPr>
              <a:t>to</a:t>
            </a:r>
            <a:r>
              <a:rPr b="0" spc="-45" dirty="0">
                <a:latin typeface="+mn-lt"/>
                <a:cs typeface="Calibri"/>
              </a:rPr>
              <a:t> </a:t>
            </a:r>
            <a:r>
              <a:rPr b="0" spc="-25" dirty="0">
                <a:latin typeface="+mn-lt"/>
                <a:cs typeface="Calibri"/>
              </a:rPr>
              <a:t>the </a:t>
            </a:r>
            <a:r>
              <a:rPr b="0" spc="-10" dirty="0">
                <a:latin typeface="+mn-lt"/>
                <a:cs typeface="Calibri"/>
              </a:rPr>
              <a:t>application</a:t>
            </a:r>
            <a:r>
              <a:rPr b="0" spc="-55" dirty="0">
                <a:latin typeface="+mn-lt"/>
                <a:cs typeface="Calibri"/>
              </a:rPr>
              <a:t> </a:t>
            </a:r>
            <a:r>
              <a:rPr b="0" dirty="0">
                <a:latin typeface="+mn-lt"/>
                <a:cs typeface="Calibri"/>
              </a:rPr>
              <a:t>on</a:t>
            </a:r>
            <a:r>
              <a:rPr b="0" spc="-20" dirty="0">
                <a:latin typeface="+mn-lt"/>
                <a:cs typeface="Calibri"/>
              </a:rPr>
              <a:t> </a:t>
            </a:r>
            <a:r>
              <a:rPr b="0" dirty="0">
                <a:latin typeface="+mn-lt"/>
                <a:cs typeface="Calibri"/>
              </a:rPr>
              <a:t>flexible</a:t>
            </a:r>
            <a:r>
              <a:rPr b="0" spc="-50" dirty="0">
                <a:latin typeface="+mn-lt"/>
                <a:cs typeface="Calibri"/>
              </a:rPr>
              <a:t> </a:t>
            </a:r>
            <a:r>
              <a:rPr b="0" dirty="0">
                <a:latin typeface="+mn-lt"/>
                <a:cs typeface="Calibri"/>
              </a:rPr>
              <a:t>load</a:t>
            </a:r>
            <a:r>
              <a:rPr b="0" spc="-35" dirty="0">
                <a:latin typeface="+mn-lt"/>
                <a:cs typeface="Calibri"/>
              </a:rPr>
              <a:t> </a:t>
            </a:r>
            <a:r>
              <a:rPr b="0" dirty="0">
                <a:latin typeface="+mn-lt"/>
                <a:cs typeface="Calibri"/>
              </a:rPr>
              <a:t>balancers</a:t>
            </a:r>
            <a:r>
              <a:rPr lang="en-US" b="0" spc="-30" dirty="0">
                <a:latin typeface="+mn-lt"/>
              </a:rPr>
              <a:t>.</a:t>
            </a:r>
          </a:p>
          <a:p>
            <a:pPr marL="193675" marR="162560" indent="-181610">
              <a:lnSpc>
                <a:spcPct val="100000"/>
              </a:lnSpc>
              <a:spcBef>
                <a:spcPts val="994"/>
              </a:spcBef>
              <a:buFont typeface="Arial MT"/>
              <a:buChar char="•"/>
              <a:tabLst>
                <a:tab pos="193675" algn="l"/>
              </a:tabLst>
            </a:pPr>
            <a:r>
              <a:rPr b="0" spc="-20" dirty="0">
                <a:latin typeface="+mn-lt"/>
                <a:cs typeface="Calibri"/>
              </a:rPr>
              <a:t>WAF</a:t>
            </a:r>
            <a:r>
              <a:rPr b="0" spc="-45" dirty="0">
                <a:latin typeface="+mn-lt"/>
                <a:cs typeface="Calibri"/>
              </a:rPr>
              <a:t> </a:t>
            </a:r>
            <a:r>
              <a:rPr b="0" dirty="0">
                <a:latin typeface="+mn-lt"/>
                <a:cs typeface="Calibri"/>
              </a:rPr>
              <a:t>policies</a:t>
            </a:r>
            <a:r>
              <a:rPr b="0" spc="-50" dirty="0">
                <a:latin typeface="+mn-lt"/>
                <a:cs typeface="Calibri"/>
              </a:rPr>
              <a:t> </a:t>
            </a:r>
            <a:r>
              <a:rPr b="0" dirty="0">
                <a:latin typeface="+mn-lt"/>
                <a:cs typeface="Calibri"/>
              </a:rPr>
              <a:t>can</a:t>
            </a:r>
            <a:r>
              <a:rPr b="0" spc="-45" dirty="0">
                <a:latin typeface="+mn-lt"/>
                <a:cs typeface="Calibri"/>
              </a:rPr>
              <a:t> </a:t>
            </a:r>
            <a:r>
              <a:rPr b="0" dirty="0">
                <a:latin typeface="+mn-lt"/>
                <a:cs typeface="Calibri"/>
              </a:rPr>
              <a:t>be</a:t>
            </a:r>
            <a:r>
              <a:rPr b="0" spc="-55" dirty="0">
                <a:latin typeface="+mn-lt"/>
                <a:cs typeface="Calibri"/>
              </a:rPr>
              <a:t> </a:t>
            </a:r>
            <a:r>
              <a:rPr b="0" spc="-10" dirty="0">
                <a:latin typeface="+mn-lt"/>
                <a:cs typeface="Calibri"/>
              </a:rPr>
              <a:t>enforced</a:t>
            </a:r>
            <a:r>
              <a:rPr b="0" spc="-20" dirty="0">
                <a:latin typeface="+mn-lt"/>
                <a:cs typeface="Calibri"/>
              </a:rPr>
              <a:t> </a:t>
            </a:r>
            <a:r>
              <a:rPr b="0" dirty="0">
                <a:latin typeface="+mn-lt"/>
                <a:cs typeface="Calibri"/>
              </a:rPr>
              <a:t>on</a:t>
            </a:r>
            <a:r>
              <a:rPr b="0" spc="-40" dirty="0">
                <a:latin typeface="+mn-lt"/>
                <a:cs typeface="Calibri"/>
              </a:rPr>
              <a:t> </a:t>
            </a:r>
            <a:r>
              <a:rPr b="0" dirty="0">
                <a:latin typeface="+mn-lt"/>
                <a:cs typeface="Calibri"/>
              </a:rPr>
              <a:t>internet</a:t>
            </a:r>
            <a:r>
              <a:rPr b="0" spc="-40" dirty="0">
                <a:latin typeface="+mn-lt"/>
                <a:cs typeface="Calibri"/>
              </a:rPr>
              <a:t> </a:t>
            </a:r>
            <a:r>
              <a:rPr b="0" dirty="0">
                <a:latin typeface="+mn-lt"/>
                <a:cs typeface="Calibri"/>
              </a:rPr>
              <a:t>facing</a:t>
            </a:r>
            <a:r>
              <a:rPr b="0" spc="-65" dirty="0">
                <a:latin typeface="+mn-lt"/>
                <a:cs typeface="Calibri"/>
              </a:rPr>
              <a:t> </a:t>
            </a:r>
            <a:r>
              <a:rPr b="0" spc="-25" dirty="0">
                <a:latin typeface="+mn-lt"/>
                <a:cs typeface="Calibri"/>
              </a:rPr>
              <a:t>web </a:t>
            </a:r>
            <a:r>
              <a:rPr b="0" spc="-10" dirty="0">
                <a:latin typeface="+mn-lt"/>
                <a:cs typeface="Calibri"/>
              </a:rPr>
              <a:t>applications,</a:t>
            </a:r>
            <a:r>
              <a:rPr b="0" spc="-35" dirty="0">
                <a:latin typeface="+mn-lt"/>
                <a:cs typeface="Calibri"/>
              </a:rPr>
              <a:t> </a:t>
            </a:r>
            <a:r>
              <a:rPr b="0" dirty="0">
                <a:latin typeface="+mn-lt"/>
                <a:cs typeface="Calibri"/>
              </a:rPr>
              <a:t>and/or</a:t>
            </a:r>
            <a:r>
              <a:rPr b="0" spc="-5" dirty="0">
                <a:latin typeface="+mn-lt"/>
                <a:cs typeface="Calibri"/>
              </a:rPr>
              <a:t> </a:t>
            </a:r>
            <a:r>
              <a:rPr b="0" spc="-10" dirty="0">
                <a:latin typeface="+mn-lt"/>
                <a:cs typeface="Calibri"/>
              </a:rPr>
              <a:t>(public/private)</a:t>
            </a:r>
            <a:r>
              <a:rPr b="0" spc="-25" dirty="0">
                <a:latin typeface="+mn-lt"/>
                <a:cs typeface="Calibri"/>
              </a:rPr>
              <a:t> </a:t>
            </a:r>
            <a:r>
              <a:rPr b="0" dirty="0">
                <a:latin typeface="+mn-lt"/>
                <a:cs typeface="Calibri"/>
              </a:rPr>
              <a:t>flexible</a:t>
            </a:r>
            <a:r>
              <a:rPr b="0" spc="-35" dirty="0">
                <a:latin typeface="+mn-lt"/>
                <a:cs typeface="Calibri"/>
              </a:rPr>
              <a:t> </a:t>
            </a:r>
            <a:r>
              <a:rPr b="0" dirty="0">
                <a:latin typeface="+mn-lt"/>
                <a:cs typeface="Calibri"/>
              </a:rPr>
              <a:t>load</a:t>
            </a:r>
            <a:r>
              <a:rPr b="0" spc="-5" dirty="0">
                <a:latin typeface="+mn-lt"/>
                <a:cs typeface="Calibri"/>
              </a:rPr>
              <a:t> </a:t>
            </a:r>
            <a:r>
              <a:rPr b="0" spc="-10" dirty="0">
                <a:latin typeface="+mn-lt"/>
                <a:cs typeface="Calibri"/>
              </a:rPr>
              <a:t>balancer instances</a:t>
            </a:r>
            <a:r>
              <a:rPr lang="en-US" b="0" spc="-10" dirty="0">
                <a:latin typeface="+mn-lt"/>
                <a:cs typeface="Calibri"/>
              </a:rPr>
              <a:t>.</a:t>
            </a:r>
            <a:endParaRPr lang="en-US" b="0" spc="-10" dirty="0">
              <a:latin typeface="+mn-lt"/>
            </a:endParaRPr>
          </a:p>
          <a:p>
            <a:pPr marL="193675" marR="162560" indent="-181610">
              <a:lnSpc>
                <a:spcPct val="100000"/>
              </a:lnSpc>
              <a:spcBef>
                <a:spcPts val="994"/>
              </a:spcBef>
              <a:buFont typeface="Arial MT"/>
              <a:buChar char="•"/>
              <a:tabLst>
                <a:tab pos="193675" algn="l"/>
              </a:tabLst>
            </a:pPr>
            <a:r>
              <a:rPr b="0" dirty="0">
                <a:latin typeface="+mn-lt"/>
                <a:cs typeface="Calibri"/>
              </a:rPr>
              <a:t>Protects</a:t>
            </a:r>
            <a:r>
              <a:rPr b="0" spc="-25" dirty="0">
                <a:latin typeface="+mn-lt"/>
                <a:cs typeface="Calibri"/>
              </a:rPr>
              <a:t> </a:t>
            </a:r>
            <a:r>
              <a:rPr b="0" dirty="0">
                <a:latin typeface="+mn-lt"/>
                <a:cs typeface="Calibri"/>
              </a:rPr>
              <a:t>internet</a:t>
            </a:r>
            <a:r>
              <a:rPr b="0" spc="-40" dirty="0">
                <a:latin typeface="+mn-lt"/>
                <a:cs typeface="Calibri"/>
              </a:rPr>
              <a:t> </a:t>
            </a:r>
            <a:r>
              <a:rPr b="0" dirty="0">
                <a:latin typeface="+mn-lt"/>
                <a:cs typeface="Calibri"/>
              </a:rPr>
              <a:t>facing</a:t>
            </a:r>
            <a:r>
              <a:rPr b="0" spc="-45" dirty="0">
                <a:latin typeface="+mn-lt"/>
                <a:cs typeface="Calibri"/>
              </a:rPr>
              <a:t> </a:t>
            </a:r>
            <a:r>
              <a:rPr b="0" dirty="0">
                <a:latin typeface="+mn-lt"/>
                <a:cs typeface="Calibri"/>
              </a:rPr>
              <a:t>and</a:t>
            </a:r>
            <a:r>
              <a:rPr b="0" spc="-55" dirty="0">
                <a:latin typeface="+mn-lt"/>
                <a:cs typeface="Calibri"/>
              </a:rPr>
              <a:t> </a:t>
            </a:r>
            <a:r>
              <a:rPr b="0" dirty="0">
                <a:latin typeface="+mn-lt"/>
                <a:cs typeface="Calibri"/>
              </a:rPr>
              <a:t>internal</a:t>
            </a:r>
            <a:r>
              <a:rPr b="0" spc="-60" dirty="0">
                <a:latin typeface="+mn-lt"/>
                <a:cs typeface="Calibri"/>
              </a:rPr>
              <a:t> </a:t>
            </a:r>
            <a:r>
              <a:rPr b="0" spc="-10" dirty="0">
                <a:latin typeface="+mn-lt"/>
                <a:cs typeface="Calibri"/>
              </a:rPr>
              <a:t>applications</a:t>
            </a:r>
            <a:r>
              <a:rPr b="0" spc="-70" dirty="0">
                <a:latin typeface="+mn-lt"/>
                <a:cs typeface="Calibri"/>
              </a:rPr>
              <a:t> </a:t>
            </a:r>
            <a:r>
              <a:rPr b="0" spc="-10" dirty="0">
                <a:latin typeface="+mn-lt"/>
                <a:cs typeface="Calibri"/>
              </a:rPr>
              <a:t>against </a:t>
            </a:r>
            <a:r>
              <a:rPr b="0" dirty="0">
                <a:latin typeface="+mn-lt"/>
                <a:cs typeface="Calibri"/>
              </a:rPr>
              <a:t>both</a:t>
            </a:r>
            <a:r>
              <a:rPr b="0" spc="-50" dirty="0">
                <a:latin typeface="+mn-lt"/>
                <a:cs typeface="Calibri"/>
              </a:rPr>
              <a:t> </a:t>
            </a:r>
            <a:r>
              <a:rPr b="0" dirty="0">
                <a:latin typeface="+mn-lt"/>
                <a:cs typeface="Calibri"/>
              </a:rPr>
              <a:t>external</a:t>
            </a:r>
            <a:r>
              <a:rPr b="0" spc="-50" dirty="0">
                <a:latin typeface="+mn-lt"/>
                <a:cs typeface="Calibri"/>
              </a:rPr>
              <a:t> </a:t>
            </a:r>
            <a:r>
              <a:rPr b="0" spc="-25" dirty="0">
                <a:latin typeface="+mn-lt"/>
                <a:cs typeface="Calibri"/>
              </a:rPr>
              <a:t>and</a:t>
            </a:r>
            <a:r>
              <a:rPr lang="en-US" b="0" spc="-25" dirty="0">
                <a:latin typeface="+mn-lt"/>
                <a:cs typeface="Calibri"/>
              </a:rPr>
              <a:t> </a:t>
            </a:r>
            <a:r>
              <a:rPr b="0" dirty="0">
                <a:latin typeface="+mn-lt"/>
                <a:cs typeface="Calibri"/>
              </a:rPr>
              <a:t>insider</a:t>
            </a:r>
            <a:r>
              <a:rPr b="0" spc="-25" dirty="0">
                <a:latin typeface="+mn-lt"/>
                <a:cs typeface="Calibri"/>
              </a:rPr>
              <a:t> </a:t>
            </a:r>
            <a:r>
              <a:rPr b="0" spc="-10" dirty="0">
                <a:latin typeface="+mn-lt"/>
                <a:cs typeface="Calibri"/>
              </a:rPr>
              <a:t>threats</a:t>
            </a:r>
            <a:r>
              <a:rPr lang="en-US" b="0" spc="-10" dirty="0">
                <a:latin typeface="+mn-lt"/>
                <a:cs typeface="Calibri"/>
              </a:rPr>
              <a:t>.</a:t>
            </a:r>
          </a:p>
          <a:p>
            <a:pPr marL="193675" marR="162560" indent="-181610">
              <a:lnSpc>
                <a:spcPct val="100000"/>
              </a:lnSpc>
              <a:spcBef>
                <a:spcPts val="994"/>
              </a:spcBef>
              <a:buFont typeface="Arial MT"/>
              <a:buChar char="•"/>
              <a:tabLst>
                <a:tab pos="193675" algn="l"/>
              </a:tabLst>
            </a:pPr>
            <a:r>
              <a:rPr b="0" dirty="0">
                <a:latin typeface="+mn-lt"/>
                <a:cs typeface="Calibri"/>
              </a:rPr>
              <a:t>Supports</a:t>
            </a:r>
            <a:r>
              <a:rPr b="0" spc="-20" dirty="0">
                <a:latin typeface="+mn-lt"/>
                <a:cs typeface="Calibri"/>
              </a:rPr>
              <a:t> </a:t>
            </a:r>
            <a:r>
              <a:rPr b="0" dirty="0">
                <a:latin typeface="+mn-lt"/>
                <a:cs typeface="Calibri"/>
              </a:rPr>
              <a:t>access</a:t>
            </a:r>
            <a:r>
              <a:rPr b="0" spc="-35" dirty="0">
                <a:latin typeface="+mn-lt"/>
                <a:cs typeface="Calibri"/>
              </a:rPr>
              <a:t> </a:t>
            </a:r>
            <a:r>
              <a:rPr b="0" dirty="0">
                <a:latin typeface="+mn-lt"/>
                <a:cs typeface="Calibri"/>
              </a:rPr>
              <a:t>rules,</a:t>
            </a:r>
            <a:r>
              <a:rPr b="0" spc="-35" dirty="0">
                <a:latin typeface="+mn-lt"/>
                <a:cs typeface="Calibri"/>
              </a:rPr>
              <a:t> </a:t>
            </a:r>
            <a:r>
              <a:rPr b="0" spc="-10" dirty="0">
                <a:latin typeface="+mn-lt"/>
                <a:cs typeface="Calibri"/>
              </a:rPr>
              <a:t>protection</a:t>
            </a:r>
            <a:r>
              <a:rPr b="0" spc="-30" dirty="0">
                <a:latin typeface="+mn-lt"/>
                <a:cs typeface="Calibri"/>
              </a:rPr>
              <a:t> </a:t>
            </a:r>
            <a:r>
              <a:rPr b="0" dirty="0">
                <a:latin typeface="+mn-lt"/>
                <a:cs typeface="Calibri"/>
              </a:rPr>
              <a:t>rules,</a:t>
            </a:r>
            <a:r>
              <a:rPr b="0" spc="-25" dirty="0">
                <a:latin typeface="+mn-lt"/>
                <a:cs typeface="Calibri"/>
              </a:rPr>
              <a:t> </a:t>
            </a:r>
            <a:r>
              <a:rPr b="0" spc="-10" dirty="0">
                <a:latin typeface="+mn-lt"/>
                <a:cs typeface="Calibri"/>
              </a:rPr>
              <a:t>rate</a:t>
            </a:r>
            <a:r>
              <a:rPr b="0" spc="-40" dirty="0">
                <a:latin typeface="+mn-lt"/>
                <a:cs typeface="Calibri"/>
              </a:rPr>
              <a:t> </a:t>
            </a:r>
            <a:r>
              <a:rPr b="0" dirty="0">
                <a:latin typeface="+mn-lt"/>
                <a:cs typeface="Calibri"/>
              </a:rPr>
              <a:t>limiting</a:t>
            </a:r>
            <a:r>
              <a:rPr lang="en-US" b="0" dirty="0">
                <a:latin typeface="+mn-lt"/>
                <a:cs typeface="Calibri"/>
              </a:rPr>
              <a:t>,</a:t>
            </a:r>
            <a:r>
              <a:rPr b="0" spc="-45" dirty="0">
                <a:latin typeface="+mn-lt"/>
                <a:cs typeface="Calibri"/>
              </a:rPr>
              <a:t> </a:t>
            </a:r>
            <a:r>
              <a:rPr b="0" spc="-25" dirty="0">
                <a:latin typeface="+mn-lt"/>
                <a:cs typeface="Calibri"/>
              </a:rPr>
              <a:t>and </a:t>
            </a:r>
            <a:r>
              <a:rPr b="0" dirty="0">
                <a:latin typeface="+mn-lt"/>
                <a:cs typeface="Calibri"/>
              </a:rPr>
              <a:t>bot</a:t>
            </a:r>
            <a:r>
              <a:rPr b="0" spc="-15" dirty="0">
                <a:latin typeface="+mn-lt"/>
                <a:cs typeface="Calibri"/>
              </a:rPr>
              <a:t> </a:t>
            </a:r>
            <a:r>
              <a:rPr b="0" spc="-10" dirty="0">
                <a:latin typeface="+mn-lt"/>
                <a:cs typeface="Calibri"/>
              </a:rPr>
              <a:t>management</a:t>
            </a:r>
            <a:r>
              <a:rPr lang="en-US" b="0" spc="-10" dirty="0">
                <a:latin typeface="+mn-lt"/>
              </a:rPr>
              <a:t>*</a:t>
            </a:r>
            <a:endParaRPr b="0" spc="-10" dirty="0">
              <a:latin typeface="+mn-lt"/>
              <a:cs typeface="Calibri"/>
            </a:endParaRPr>
          </a:p>
        </p:txBody>
      </p:sp>
      <p:grpSp>
        <p:nvGrpSpPr>
          <p:cNvPr id="5" name="object 5"/>
          <p:cNvGrpSpPr/>
          <p:nvPr/>
        </p:nvGrpSpPr>
        <p:grpSpPr>
          <a:xfrm>
            <a:off x="763587" y="3666744"/>
            <a:ext cx="4652645" cy="2506980"/>
            <a:chOff x="763587" y="3666744"/>
            <a:chExt cx="4652645" cy="2506980"/>
          </a:xfrm>
        </p:grpSpPr>
        <p:pic>
          <p:nvPicPr>
            <p:cNvPr id="6" name="object 6"/>
            <p:cNvPicPr/>
            <p:nvPr/>
          </p:nvPicPr>
          <p:blipFill>
            <a:blip r:embed="rId2" cstate="print"/>
            <a:stretch>
              <a:fillRect/>
            </a:stretch>
          </p:blipFill>
          <p:spPr>
            <a:xfrm>
              <a:off x="769937" y="3673094"/>
              <a:ext cx="4639500" cy="2493657"/>
            </a:xfrm>
            <a:prstGeom prst="rect">
              <a:avLst/>
            </a:prstGeom>
          </p:spPr>
        </p:pic>
        <p:sp>
          <p:nvSpPr>
            <p:cNvPr id="7" name="object 7"/>
            <p:cNvSpPr/>
            <p:nvPr/>
          </p:nvSpPr>
          <p:spPr>
            <a:xfrm>
              <a:off x="766762" y="3669919"/>
              <a:ext cx="4646295" cy="2500630"/>
            </a:xfrm>
            <a:custGeom>
              <a:avLst/>
              <a:gdLst/>
              <a:ahLst/>
              <a:cxnLst/>
              <a:rect l="l" t="t" r="r" b="b"/>
              <a:pathLst>
                <a:path w="4646295" h="2500629">
                  <a:moveTo>
                    <a:pt x="40716" y="0"/>
                  </a:moveTo>
                  <a:lnTo>
                    <a:pt x="4605083" y="0"/>
                  </a:lnTo>
                  <a:lnTo>
                    <a:pt x="4620704" y="3174"/>
                  </a:lnTo>
                  <a:lnTo>
                    <a:pt x="4633785" y="11937"/>
                  </a:lnTo>
                  <a:lnTo>
                    <a:pt x="4642675" y="25018"/>
                  </a:lnTo>
                  <a:lnTo>
                    <a:pt x="4645850" y="40639"/>
                  </a:lnTo>
                  <a:lnTo>
                    <a:pt x="4645850" y="2459291"/>
                  </a:lnTo>
                  <a:lnTo>
                    <a:pt x="4642675" y="2474963"/>
                  </a:lnTo>
                  <a:lnTo>
                    <a:pt x="4633785" y="2488031"/>
                  </a:lnTo>
                  <a:lnTo>
                    <a:pt x="4620704" y="2496845"/>
                  </a:lnTo>
                  <a:lnTo>
                    <a:pt x="4605083" y="2500007"/>
                  </a:lnTo>
                  <a:lnTo>
                    <a:pt x="40716" y="2500007"/>
                  </a:lnTo>
                  <a:lnTo>
                    <a:pt x="25044" y="2496845"/>
                  </a:lnTo>
                  <a:lnTo>
                    <a:pt x="11976" y="2488031"/>
                  </a:lnTo>
                  <a:lnTo>
                    <a:pt x="3162" y="2474963"/>
                  </a:lnTo>
                  <a:lnTo>
                    <a:pt x="0" y="2459291"/>
                  </a:lnTo>
                  <a:lnTo>
                    <a:pt x="0" y="40639"/>
                  </a:lnTo>
                  <a:lnTo>
                    <a:pt x="3162" y="25018"/>
                  </a:lnTo>
                  <a:lnTo>
                    <a:pt x="11976" y="11937"/>
                  </a:lnTo>
                  <a:lnTo>
                    <a:pt x="25044" y="3174"/>
                  </a:lnTo>
                  <a:lnTo>
                    <a:pt x="40716" y="0"/>
                  </a:lnTo>
                  <a:close/>
                </a:path>
              </a:pathLst>
            </a:custGeom>
            <a:ln w="6349">
              <a:solidFill>
                <a:srgbClr val="ADA8A1"/>
              </a:solidFill>
            </a:ln>
          </p:spPr>
          <p:txBody>
            <a:bodyPr wrap="square" lIns="0" tIns="0" rIns="0" bIns="0" rtlCol="0"/>
            <a:lstStyle/>
            <a:p>
              <a:endParaRPr/>
            </a:p>
          </p:txBody>
        </p:sp>
      </p:gr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955"/>
              </a:lnSpc>
            </a:pPr>
            <a:fld id="{81D60167-4931-47E6-BA6A-407CBD079E47}" type="slidenum">
              <a:rPr spc="-50" dirty="0"/>
              <a:t>45</a:t>
            </a:fld>
            <a:endParaRPr spc="-50" dirty="0"/>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955"/>
              </a:lnSpc>
            </a:pPr>
            <a:r>
              <a:rPr lang="en-US"/>
              <a:t>Copyright © 2025, Oracle and/or its affiliates.</a:t>
            </a:r>
            <a:endParaRPr spc="-10" dirty="0"/>
          </a:p>
        </p:txBody>
      </p:sp>
      <p:sp>
        <p:nvSpPr>
          <p:cNvPr id="11" name="TextBox 10">
            <a:extLst>
              <a:ext uri="{FF2B5EF4-FFF2-40B4-BE49-F238E27FC236}">
                <a16:creationId xmlns:a16="http://schemas.microsoft.com/office/drawing/2014/main" id="{5FA5E6F2-23D2-2279-C3AE-FB853E1CFFB9}"/>
              </a:ext>
            </a:extLst>
          </p:cNvPr>
          <p:cNvSpPr txBox="1"/>
          <p:nvPr/>
        </p:nvSpPr>
        <p:spPr>
          <a:xfrm>
            <a:off x="6731000" y="6527174"/>
            <a:ext cx="3801533" cy="261610"/>
          </a:xfrm>
          <a:prstGeom prst="rect">
            <a:avLst/>
          </a:prstGeom>
          <a:noFill/>
        </p:spPr>
        <p:txBody>
          <a:bodyPr wrap="square">
            <a:spAutoFit/>
          </a:bodyPr>
          <a:lstStyle/>
          <a:p>
            <a:r>
              <a:rPr lang="en-US" sz="1100" b="0" spc="-10" dirty="0">
                <a:latin typeface="+mn-lt"/>
              </a:rPr>
              <a:t>* Bot management is only supported </a:t>
            </a:r>
            <a:r>
              <a:rPr lang="en-US" sz="1100" spc="-10" dirty="0"/>
              <a:t>with </a:t>
            </a:r>
            <a:r>
              <a:rPr lang="en-US" sz="1100" b="0" spc="-10" dirty="0">
                <a:latin typeface="+mn-lt"/>
              </a:rPr>
              <a:t>edge policies.</a:t>
            </a:r>
            <a:endParaRPr lang="en-US" sz="11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EA648A-86C5-4D75-B596-F2A05E529327}"/>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663C1FB-4B42-47F2-8A75-81C947FFE263}"/>
              </a:ext>
            </a:extLst>
          </p:cNvPr>
          <p:cNvSpPr>
            <a:spLocks noGrp="1"/>
          </p:cNvSpPr>
          <p:nvPr>
            <p:ph type="sldNum" sz="quarter" idx="4"/>
          </p:nvPr>
        </p:nvSpPr>
        <p:spPr/>
        <p:txBody>
          <a:bodyPr/>
          <a:lstStyle/>
          <a:p>
            <a:fld id="{345D60D9-5372-5F40-9443-0F9AE5BDC3C8}" type="slidenum">
              <a:rPr lang="en-US" smtClean="0"/>
              <a:pPr/>
              <a:t>46</a:t>
            </a:fld>
            <a:endParaRPr lang="en-US" dirty="0"/>
          </a:p>
        </p:txBody>
      </p:sp>
      <p:sp>
        <p:nvSpPr>
          <p:cNvPr id="3" name="Title 1">
            <a:extLst>
              <a:ext uri="{FF2B5EF4-FFF2-40B4-BE49-F238E27FC236}">
                <a16:creationId xmlns:a16="http://schemas.microsoft.com/office/drawing/2014/main" id="{6F56CFC1-9EBA-FE02-4236-2C474AB88C32}"/>
              </a:ext>
            </a:extLst>
          </p:cNvPr>
          <p:cNvSpPr txBox="1"/>
          <p:nvPr>
            <p:custDataLst>
              <p:tags r:id="rId1"/>
            </p:custDataLst>
          </p:nvPr>
        </p:nvSpPr>
        <p:spPr>
          <a:xfrm>
            <a:off x="768873" y="504825"/>
            <a:ext cx="2863327"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OCI WAF Features</a:t>
            </a:r>
          </a:p>
        </p:txBody>
      </p:sp>
      <p:cxnSp>
        <p:nvCxnSpPr>
          <p:cNvPr id="124" name="Accent Mark">
            <a:extLst>
              <a:ext uri="{FF2B5EF4-FFF2-40B4-BE49-F238E27FC236}">
                <a16:creationId xmlns:a16="http://schemas.microsoft.com/office/drawing/2014/main" id="{2D223EA9-6962-7089-8B2C-405951A0D429}"/>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grpSp>
        <p:nvGrpSpPr>
          <p:cNvPr id="5" name="object 7">
            <a:extLst>
              <a:ext uri="{FF2B5EF4-FFF2-40B4-BE49-F238E27FC236}">
                <a16:creationId xmlns:a16="http://schemas.microsoft.com/office/drawing/2014/main" id="{5B679763-EB89-138B-6EAE-F3B53F118299}"/>
              </a:ext>
            </a:extLst>
          </p:cNvPr>
          <p:cNvGrpSpPr/>
          <p:nvPr/>
        </p:nvGrpSpPr>
        <p:grpSpPr>
          <a:xfrm>
            <a:off x="2285745" y="5354446"/>
            <a:ext cx="2840990" cy="422909"/>
            <a:chOff x="2285745" y="5354446"/>
            <a:chExt cx="2840990" cy="422909"/>
          </a:xfrm>
        </p:grpSpPr>
        <p:sp>
          <p:nvSpPr>
            <p:cNvPr id="6" name="object 8">
              <a:extLst>
                <a:ext uri="{FF2B5EF4-FFF2-40B4-BE49-F238E27FC236}">
                  <a16:creationId xmlns:a16="http://schemas.microsoft.com/office/drawing/2014/main" id="{6EF41CDF-9762-0127-BB67-B652146918D9}"/>
                </a:ext>
              </a:extLst>
            </p:cNvPr>
            <p:cNvSpPr/>
            <p:nvPr/>
          </p:nvSpPr>
          <p:spPr>
            <a:xfrm>
              <a:off x="2285745" y="5354446"/>
              <a:ext cx="2840990" cy="422909"/>
            </a:xfrm>
            <a:custGeom>
              <a:avLst/>
              <a:gdLst/>
              <a:ahLst/>
              <a:cxnLst/>
              <a:rect l="l" t="t" r="r" b="b"/>
              <a:pathLst>
                <a:path w="2840990" h="422910">
                  <a:moveTo>
                    <a:pt x="2813177" y="0"/>
                  </a:moveTo>
                  <a:lnTo>
                    <a:pt x="27431" y="0"/>
                  </a:lnTo>
                  <a:lnTo>
                    <a:pt x="16769" y="2141"/>
                  </a:lnTo>
                  <a:lnTo>
                    <a:pt x="8048" y="7985"/>
                  </a:lnTo>
                  <a:lnTo>
                    <a:pt x="2160" y="16662"/>
                  </a:lnTo>
                  <a:lnTo>
                    <a:pt x="0" y="27304"/>
                  </a:lnTo>
                  <a:lnTo>
                    <a:pt x="0" y="395452"/>
                  </a:lnTo>
                  <a:lnTo>
                    <a:pt x="2160" y="406121"/>
                  </a:lnTo>
                  <a:lnTo>
                    <a:pt x="8048" y="414832"/>
                  </a:lnTo>
                  <a:lnTo>
                    <a:pt x="16769" y="420705"/>
                  </a:lnTo>
                  <a:lnTo>
                    <a:pt x="27431" y="422859"/>
                  </a:lnTo>
                  <a:lnTo>
                    <a:pt x="2813177" y="422859"/>
                  </a:lnTo>
                  <a:lnTo>
                    <a:pt x="2823839" y="420705"/>
                  </a:lnTo>
                  <a:lnTo>
                    <a:pt x="2832560" y="414832"/>
                  </a:lnTo>
                  <a:lnTo>
                    <a:pt x="2838448" y="406121"/>
                  </a:lnTo>
                  <a:lnTo>
                    <a:pt x="2840609" y="395452"/>
                  </a:lnTo>
                  <a:lnTo>
                    <a:pt x="2840609" y="27304"/>
                  </a:lnTo>
                  <a:lnTo>
                    <a:pt x="2838448" y="16662"/>
                  </a:lnTo>
                  <a:lnTo>
                    <a:pt x="2832560" y="7985"/>
                  </a:lnTo>
                  <a:lnTo>
                    <a:pt x="2823839" y="2141"/>
                  </a:lnTo>
                  <a:lnTo>
                    <a:pt x="2813177" y="0"/>
                  </a:lnTo>
                  <a:close/>
                </a:path>
              </a:pathLst>
            </a:custGeom>
            <a:solidFill>
              <a:srgbClr val="85B595">
                <a:alpha val="52156"/>
              </a:srgbClr>
            </a:solidFill>
          </p:spPr>
          <p:txBody>
            <a:bodyPr wrap="square" lIns="0" tIns="0" rIns="0" bIns="0" rtlCol="0"/>
            <a:lstStyle/>
            <a:p>
              <a:endParaRPr/>
            </a:p>
          </p:txBody>
        </p:sp>
        <p:sp>
          <p:nvSpPr>
            <p:cNvPr id="13" name="object 9">
              <a:extLst>
                <a:ext uri="{FF2B5EF4-FFF2-40B4-BE49-F238E27FC236}">
                  <a16:creationId xmlns:a16="http://schemas.microsoft.com/office/drawing/2014/main" id="{006954EA-01A9-FFE6-8DB6-B80778A98898}"/>
                </a:ext>
              </a:extLst>
            </p:cNvPr>
            <p:cNvSpPr/>
            <p:nvPr/>
          </p:nvSpPr>
          <p:spPr>
            <a:xfrm>
              <a:off x="2562351" y="5416668"/>
              <a:ext cx="359410" cy="297180"/>
            </a:xfrm>
            <a:custGeom>
              <a:avLst/>
              <a:gdLst/>
              <a:ahLst/>
              <a:cxnLst/>
              <a:rect l="l" t="t" r="r" b="b"/>
              <a:pathLst>
                <a:path w="359410" h="297179">
                  <a:moveTo>
                    <a:pt x="233172" y="40012"/>
                  </a:moveTo>
                  <a:lnTo>
                    <a:pt x="41529" y="40012"/>
                  </a:lnTo>
                  <a:lnTo>
                    <a:pt x="34925" y="46743"/>
                  </a:lnTo>
                  <a:lnTo>
                    <a:pt x="34925" y="217990"/>
                  </a:lnTo>
                  <a:lnTo>
                    <a:pt x="0" y="283332"/>
                  </a:lnTo>
                  <a:lnTo>
                    <a:pt x="0" y="289999"/>
                  </a:lnTo>
                  <a:lnTo>
                    <a:pt x="13208" y="296667"/>
                  </a:lnTo>
                  <a:lnTo>
                    <a:pt x="346075" y="296667"/>
                  </a:lnTo>
                  <a:lnTo>
                    <a:pt x="359283" y="289999"/>
                  </a:lnTo>
                  <a:lnTo>
                    <a:pt x="359283" y="283332"/>
                  </a:lnTo>
                  <a:lnTo>
                    <a:pt x="15112" y="283332"/>
                  </a:lnTo>
                  <a:lnTo>
                    <a:pt x="46355" y="225001"/>
                  </a:lnTo>
                  <a:lnTo>
                    <a:pt x="329232" y="225001"/>
                  </a:lnTo>
                  <a:lnTo>
                    <a:pt x="324358" y="215539"/>
                  </a:lnTo>
                  <a:lnTo>
                    <a:pt x="324358" y="211666"/>
                  </a:lnTo>
                  <a:lnTo>
                    <a:pt x="48133" y="211666"/>
                  </a:lnTo>
                  <a:lnTo>
                    <a:pt x="48133" y="54109"/>
                  </a:lnTo>
                  <a:lnTo>
                    <a:pt x="48895" y="53347"/>
                  </a:lnTo>
                  <a:lnTo>
                    <a:pt x="230886" y="53347"/>
                  </a:lnTo>
                  <a:lnTo>
                    <a:pt x="231267" y="48775"/>
                  </a:lnTo>
                  <a:lnTo>
                    <a:pt x="231833" y="45473"/>
                  </a:lnTo>
                  <a:lnTo>
                    <a:pt x="231920" y="44965"/>
                  </a:lnTo>
                  <a:lnTo>
                    <a:pt x="232029" y="44330"/>
                  </a:lnTo>
                  <a:lnTo>
                    <a:pt x="233172" y="40012"/>
                  </a:lnTo>
                  <a:close/>
                </a:path>
                <a:path w="359410" h="297179">
                  <a:moveTo>
                    <a:pt x="329232" y="225001"/>
                  </a:moveTo>
                  <a:lnTo>
                    <a:pt x="314452" y="225001"/>
                  </a:lnTo>
                  <a:lnTo>
                    <a:pt x="344424" y="283332"/>
                  </a:lnTo>
                  <a:lnTo>
                    <a:pt x="359283" y="283332"/>
                  </a:lnTo>
                  <a:lnTo>
                    <a:pt x="329232" y="225001"/>
                  </a:lnTo>
                  <a:close/>
                </a:path>
                <a:path w="359410" h="297179">
                  <a:moveTo>
                    <a:pt x="232918" y="258338"/>
                  </a:moveTo>
                  <a:lnTo>
                    <a:pt x="126365" y="258338"/>
                  </a:lnTo>
                  <a:lnTo>
                    <a:pt x="126365" y="271673"/>
                  </a:lnTo>
                  <a:lnTo>
                    <a:pt x="232918" y="271673"/>
                  </a:lnTo>
                  <a:lnTo>
                    <a:pt x="232918" y="258338"/>
                  </a:lnTo>
                  <a:close/>
                </a:path>
                <a:path w="359410" h="297179">
                  <a:moveTo>
                    <a:pt x="289433" y="233332"/>
                  </a:moveTo>
                  <a:lnTo>
                    <a:pt x="69850" y="233332"/>
                  </a:lnTo>
                  <a:lnTo>
                    <a:pt x="69850" y="248331"/>
                  </a:lnTo>
                  <a:lnTo>
                    <a:pt x="289433" y="248331"/>
                  </a:lnTo>
                  <a:lnTo>
                    <a:pt x="289433" y="233332"/>
                  </a:lnTo>
                  <a:close/>
                </a:path>
                <a:path w="359410" h="297179">
                  <a:moveTo>
                    <a:pt x="324358" y="121673"/>
                  </a:moveTo>
                  <a:lnTo>
                    <a:pt x="320167" y="123451"/>
                  </a:lnTo>
                  <a:lnTo>
                    <a:pt x="315595" y="124721"/>
                  </a:lnTo>
                  <a:lnTo>
                    <a:pt x="311150" y="125483"/>
                  </a:lnTo>
                  <a:lnTo>
                    <a:pt x="311150" y="211666"/>
                  </a:lnTo>
                  <a:lnTo>
                    <a:pt x="324358" y="211666"/>
                  </a:lnTo>
                  <a:lnTo>
                    <a:pt x="324358" y="121673"/>
                  </a:lnTo>
                  <a:close/>
                </a:path>
                <a:path w="359410" h="297179">
                  <a:moveTo>
                    <a:pt x="299424" y="0"/>
                  </a:moveTo>
                  <a:lnTo>
                    <a:pt x="256254" y="18613"/>
                  </a:lnTo>
                  <a:lnTo>
                    <a:pt x="240860" y="54109"/>
                  </a:lnTo>
                  <a:lnTo>
                    <a:pt x="240762" y="58787"/>
                  </a:lnTo>
                  <a:lnTo>
                    <a:pt x="245169" y="80700"/>
                  </a:lnTo>
                  <a:lnTo>
                    <a:pt x="245237" y="81037"/>
                  </a:lnTo>
                  <a:lnTo>
                    <a:pt x="257714" y="99607"/>
                  </a:lnTo>
                  <a:lnTo>
                    <a:pt x="276240" y="112129"/>
                  </a:lnTo>
                  <a:lnTo>
                    <a:pt x="298958" y="116720"/>
                  </a:lnTo>
                  <a:lnTo>
                    <a:pt x="304165" y="116720"/>
                  </a:lnTo>
                  <a:lnTo>
                    <a:pt x="309372" y="115958"/>
                  </a:lnTo>
                  <a:lnTo>
                    <a:pt x="315722" y="114180"/>
                  </a:lnTo>
                  <a:lnTo>
                    <a:pt x="316738" y="113926"/>
                  </a:lnTo>
                  <a:lnTo>
                    <a:pt x="317627" y="113545"/>
                  </a:lnTo>
                  <a:lnTo>
                    <a:pt x="318135" y="113418"/>
                  </a:lnTo>
                  <a:lnTo>
                    <a:pt x="321183" y="112275"/>
                  </a:lnTo>
                  <a:lnTo>
                    <a:pt x="334384" y="103385"/>
                  </a:lnTo>
                  <a:lnTo>
                    <a:pt x="298958" y="103385"/>
                  </a:lnTo>
                  <a:lnTo>
                    <a:pt x="281432" y="99841"/>
                  </a:lnTo>
                  <a:lnTo>
                    <a:pt x="267144" y="90177"/>
                  </a:lnTo>
                  <a:lnTo>
                    <a:pt x="257524" y="75846"/>
                  </a:lnTo>
                  <a:lnTo>
                    <a:pt x="254097" y="58787"/>
                  </a:lnTo>
                  <a:lnTo>
                    <a:pt x="254000" y="58300"/>
                  </a:lnTo>
                  <a:lnTo>
                    <a:pt x="257524" y="40828"/>
                  </a:lnTo>
                  <a:lnTo>
                    <a:pt x="267144" y="26535"/>
                  </a:lnTo>
                  <a:lnTo>
                    <a:pt x="281431" y="16885"/>
                  </a:lnTo>
                  <a:lnTo>
                    <a:pt x="298958" y="13342"/>
                  </a:lnTo>
                  <a:lnTo>
                    <a:pt x="334679" y="13342"/>
                  </a:lnTo>
                  <a:lnTo>
                    <a:pt x="321294" y="4452"/>
                  </a:lnTo>
                  <a:lnTo>
                    <a:pt x="299424" y="0"/>
                  </a:lnTo>
                  <a:close/>
                </a:path>
                <a:path w="359410" h="297179">
                  <a:moveTo>
                    <a:pt x="334679" y="13342"/>
                  </a:moveTo>
                  <a:lnTo>
                    <a:pt x="298958" y="13342"/>
                  </a:lnTo>
                  <a:lnTo>
                    <a:pt x="316410" y="16885"/>
                  </a:lnTo>
                  <a:lnTo>
                    <a:pt x="330660" y="26535"/>
                  </a:lnTo>
                  <a:lnTo>
                    <a:pt x="340266" y="40828"/>
                  </a:lnTo>
                  <a:lnTo>
                    <a:pt x="343789" y="58300"/>
                  </a:lnTo>
                  <a:lnTo>
                    <a:pt x="340266" y="75846"/>
                  </a:lnTo>
                  <a:lnTo>
                    <a:pt x="330660" y="90177"/>
                  </a:lnTo>
                  <a:lnTo>
                    <a:pt x="316410" y="99841"/>
                  </a:lnTo>
                  <a:lnTo>
                    <a:pt x="298958" y="103385"/>
                  </a:lnTo>
                  <a:lnTo>
                    <a:pt x="334384" y="103385"/>
                  </a:lnTo>
                  <a:lnTo>
                    <a:pt x="340375" y="99351"/>
                  </a:lnTo>
                  <a:lnTo>
                    <a:pt x="352710" y="80700"/>
                  </a:lnTo>
                  <a:lnTo>
                    <a:pt x="357187" y="58787"/>
                  </a:lnTo>
                  <a:lnTo>
                    <a:pt x="352904" y="36583"/>
                  </a:lnTo>
                  <a:lnTo>
                    <a:pt x="352806" y="36075"/>
                  </a:lnTo>
                  <a:lnTo>
                    <a:pt x="339950" y="16885"/>
                  </a:lnTo>
                  <a:lnTo>
                    <a:pt x="334679" y="13342"/>
                  </a:lnTo>
                  <a:close/>
                </a:path>
                <a:path w="359410" h="297179">
                  <a:moveTo>
                    <a:pt x="298958" y="23248"/>
                  </a:moveTo>
                  <a:lnTo>
                    <a:pt x="291794" y="24677"/>
                  </a:lnTo>
                  <a:lnTo>
                    <a:pt x="285940" y="28582"/>
                  </a:lnTo>
                  <a:lnTo>
                    <a:pt x="281991" y="34393"/>
                  </a:lnTo>
                  <a:lnTo>
                    <a:pt x="280543" y="41536"/>
                  </a:lnTo>
                  <a:lnTo>
                    <a:pt x="280543" y="44965"/>
                  </a:lnTo>
                  <a:lnTo>
                    <a:pt x="272796" y="44965"/>
                  </a:lnTo>
                  <a:lnTo>
                    <a:pt x="272796" y="84970"/>
                  </a:lnTo>
                  <a:lnTo>
                    <a:pt x="324358" y="84970"/>
                  </a:lnTo>
                  <a:lnTo>
                    <a:pt x="324358" y="71635"/>
                  </a:lnTo>
                  <a:lnTo>
                    <a:pt x="286131" y="71635"/>
                  </a:lnTo>
                  <a:lnTo>
                    <a:pt x="286131" y="58300"/>
                  </a:lnTo>
                  <a:lnTo>
                    <a:pt x="324358" y="58300"/>
                  </a:lnTo>
                  <a:lnTo>
                    <a:pt x="324358" y="45473"/>
                  </a:lnTo>
                  <a:lnTo>
                    <a:pt x="293878" y="45473"/>
                  </a:lnTo>
                  <a:lnTo>
                    <a:pt x="293878" y="38742"/>
                  </a:lnTo>
                  <a:lnTo>
                    <a:pt x="296164" y="36583"/>
                  </a:lnTo>
                  <a:lnTo>
                    <a:pt x="316243" y="36583"/>
                  </a:lnTo>
                  <a:lnTo>
                    <a:pt x="315799" y="34393"/>
                  </a:lnTo>
                  <a:lnTo>
                    <a:pt x="311864" y="28582"/>
                  </a:lnTo>
                  <a:lnTo>
                    <a:pt x="306048" y="24677"/>
                  </a:lnTo>
                  <a:lnTo>
                    <a:pt x="298958" y="23248"/>
                  </a:lnTo>
                  <a:close/>
                </a:path>
                <a:path w="359410" h="297179">
                  <a:moveTo>
                    <a:pt x="324358" y="58300"/>
                  </a:moveTo>
                  <a:lnTo>
                    <a:pt x="311150" y="58300"/>
                  </a:lnTo>
                  <a:lnTo>
                    <a:pt x="311150" y="71635"/>
                  </a:lnTo>
                  <a:lnTo>
                    <a:pt x="324358" y="71635"/>
                  </a:lnTo>
                  <a:lnTo>
                    <a:pt x="324358" y="58300"/>
                  </a:lnTo>
                  <a:close/>
                </a:path>
                <a:path w="359410" h="297179">
                  <a:moveTo>
                    <a:pt x="316243" y="36583"/>
                  </a:moveTo>
                  <a:lnTo>
                    <a:pt x="301625" y="36583"/>
                  </a:lnTo>
                  <a:lnTo>
                    <a:pt x="303911" y="38742"/>
                  </a:lnTo>
                  <a:lnTo>
                    <a:pt x="303911" y="45473"/>
                  </a:lnTo>
                  <a:lnTo>
                    <a:pt x="324358" y="45473"/>
                  </a:lnTo>
                  <a:lnTo>
                    <a:pt x="324358" y="44965"/>
                  </a:lnTo>
                  <a:lnTo>
                    <a:pt x="317246" y="44965"/>
                  </a:lnTo>
                  <a:lnTo>
                    <a:pt x="317246" y="41536"/>
                  </a:lnTo>
                  <a:lnTo>
                    <a:pt x="316243" y="36583"/>
                  </a:lnTo>
                  <a:close/>
                </a:path>
              </a:pathLst>
            </a:custGeom>
            <a:solidFill>
              <a:srgbClr val="514B46"/>
            </a:solidFill>
          </p:spPr>
          <p:txBody>
            <a:bodyPr wrap="square" lIns="0" tIns="0" rIns="0" bIns="0" rtlCol="0"/>
            <a:lstStyle/>
            <a:p>
              <a:endParaRPr/>
            </a:p>
          </p:txBody>
        </p:sp>
      </p:grpSp>
      <p:grpSp>
        <p:nvGrpSpPr>
          <p:cNvPr id="14" name="object 10">
            <a:extLst>
              <a:ext uri="{FF2B5EF4-FFF2-40B4-BE49-F238E27FC236}">
                <a16:creationId xmlns:a16="http://schemas.microsoft.com/office/drawing/2014/main" id="{0E1B38EE-9A4E-36B8-0020-2A36A487DD63}"/>
              </a:ext>
            </a:extLst>
          </p:cNvPr>
          <p:cNvGrpSpPr/>
          <p:nvPr/>
        </p:nvGrpSpPr>
        <p:grpSpPr>
          <a:xfrm>
            <a:off x="2446357" y="1522028"/>
            <a:ext cx="506095" cy="330835"/>
            <a:chOff x="2446357" y="1522028"/>
            <a:chExt cx="506095" cy="330835"/>
          </a:xfrm>
        </p:grpSpPr>
        <p:pic>
          <p:nvPicPr>
            <p:cNvPr id="15" name="object 11">
              <a:extLst>
                <a:ext uri="{FF2B5EF4-FFF2-40B4-BE49-F238E27FC236}">
                  <a16:creationId xmlns:a16="http://schemas.microsoft.com/office/drawing/2014/main" id="{E723FE25-81D1-AF3F-F7BD-EBA6751869C2}"/>
                </a:ext>
              </a:extLst>
            </p:cNvPr>
            <p:cNvPicPr/>
            <p:nvPr/>
          </p:nvPicPr>
          <p:blipFill>
            <a:blip r:embed="rId5" cstate="print"/>
            <a:stretch>
              <a:fillRect/>
            </a:stretch>
          </p:blipFill>
          <p:spPr>
            <a:xfrm>
              <a:off x="2697951" y="1684106"/>
              <a:ext cx="172677" cy="168174"/>
            </a:xfrm>
            <a:prstGeom prst="rect">
              <a:avLst/>
            </a:prstGeom>
          </p:spPr>
        </p:pic>
        <p:sp>
          <p:nvSpPr>
            <p:cNvPr id="16" name="object 12">
              <a:extLst>
                <a:ext uri="{FF2B5EF4-FFF2-40B4-BE49-F238E27FC236}">
                  <a16:creationId xmlns:a16="http://schemas.microsoft.com/office/drawing/2014/main" id="{D15168A9-E2A0-DCCC-D84B-222E4EA0E2D3}"/>
                </a:ext>
              </a:extLst>
            </p:cNvPr>
            <p:cNvSpPr/>
            <p:nvPr/>
          </p:nvSpPr>
          <p:spPr>
            <a:xfrm>
              <a:off x="2446357" y="1558999"/>
              <a:ext cx="360680" cy="214629"/>
            </a:xfrm>
            <a:custGeom>
              <a:avLst/>
              <a:gdLst/>
              <a:ahLst/>
              <a:cxnLst/>
              <a:rect l="l" t="t" r="r" b="b"/>
              <a:pathLst>
                <a:path w="360680" h="214630">
                  <a:moveTo>
                    <a:pt x="282431" y="0"/>
                  </a:moveTo>
                  <a:lnTo>
                    <a:pt x="77699" y="0"/>
                  </a:lnTo>
                  <a:lnTo>
                    <a:pt x="22757" y="22737"/>
                  </a:lnTo>
                  <a:lnTo>
                    <a:pt x="0" y="77639"/>
                  </a:lnTo>
                  <a:lnTo>
                    <a:pt x="6106" y="107863"/>
                  </a:lnTo>
                  <a:lnTo>
                    <a:pt x="22757" y="132541"/>
                  </a:lnTo>
                  <a:lnTo>
                    <a:pt x="47455" y="149179"/>
                  </a:lnTo>
                  <a:lnTo>
                    <a:pt x="77699" y="155279"/>
                  </a:lnTo>
                  <a:lnTo>
                    <a:pt x="140599" y="155279"/>
                  </a:lnTo>
                  <a:lnTo>
                    <a:pt x="186150" y="214433"/>
                  </a:lnTo>
                  <a:lnTo>
                    <a:pt x="214598" y="214433"/>
                  </a:lnTo>
                  <a:lnTo>
                    <a:pt x="214598" y="193380"/>
                  </a:lnTo>
                  <a:lnTo>
                    <a:pt x="194865" y="193380"/>
                  </a:lnTo>
                  <a:lnTo>
                    <a:pt x="150465" y="135561"/>
                  </a:lnTo>
                  <a:lnTo>
                    <a:pt x="77699" y="135561"/>
                  </a:lnTo>
                  <a:lnTo>
                    <a:pt x="36711" y="118600"/>
                  </a:lnTo>
                  <a:lnTo>
                    <a:pt x="19733" y="77639"/>
                  </a:lnTo>
                  <a:lnTo>
                    <a:pt x="24288" y="55097"/>
                  </a:lnTo>
                  <a:lnTo>
                    <a:pt x="36711" y="36686"/>
                  </a:lnTo>
                  <a:lnTo>
                    <a:pt x="55136" y="24271"/>
                  </a:lnTo>
                  <a:lnTo>
                    <a:pt x="77699" y="19718"/>
                  </a:lnTo>
                  <a:lnTo>
                    <a:pt x="332894" y="19718"/>
                  </a:lnTo>
                  <a:lnTo>
                    <a:pt x="312678" y="6100"/>
                  </a:lnTo>
                  <a:lnTo>
                    <a:pt x="282431" y="0"/>
                  </a:lnTo>
                  <a:close/>
                </a:path>
                <a:path w="360680" h="214630">
                  <a:moveTo>
                    <a:pt x="332894" y="19718"/>
                  </a:moveTo>
                  <a:lnTo>
                    <a:pt x="282431" y="19718"/>
                  </a:lnTo>
                  <a:lnTo>
                    <a:pt x="304999" y="24271"/>
                  </a:lnTo>
                  <a:lnTo>
                    <a:pt x="323424" y="36686"/>
                  </a:lnTo>
                  <a:lnTo>
                    <a:pt x="335844" y="55097"/>
                  </a:lnTo>
                  <a:lnTo>
                    <a:pt x="340397" y="77639"/>
                  </a:lnTo>
                  <a:lnTo>
                    <a:pt x="335844" y="100190"/>
                  </a:lnTo>
                  <a:lnTo>
                    <a:pt x="323424" y="118600"/>
                  </a:lnTo>
                  <a:lnTo>
                    <a:pt x="304999" y="131011"/>
                  </a:lnTo>
                  <a:lnTo>
                    <a:pt x="282431" y="135561"/>
                  </a:lnTo>
                  <a:lnTo>
                    <a:pt x="194865" y="135561"/>
                  </a:lnTo>
                  <a:lnTo>
                    <a:pt x="194865" y="193380"/>
                  </a:lnTo>
                  <a:lnTo>
                    <a:pt x="214598" y="193380"/>
                  </a:lnTo>
                  <a:lnTo>
                    <a:pt x="214598" y="155279"/>
                  </a:lnTo>
                  <a:lnTo>
                    <a:pt x="282431" y="155279"/>
                  </a:lnTo>
                  <a:lnTo>
                    <a:pt x="312678" y="149179"/>
                  </a:lnTo>
                  <a:lnTo>
                    <a:pt x="337376" y="132542"/>
                  </a:lnTo>
                  <a:lnTo>
                    <a:pt x="354026" y="107863"/>
                  </a:lnTo>
                  <a:lnTo>
                    <a:pt x="360131" y="77639"/>
                  </a:lnTo>
                  <a:lnTo>
                    <a:pt x="354026" y="47415"/>
                  </a:lnTo>
                  <a:lnTo>
                    <a:pt x="337376" y="22737"/>
                  </a:lnTo>
                  <a:lnTo>
                    <a:pt x="332894" y="19718"/>
                  </a:lnTo>
                  <a:close/>
                </a:path>
              </a:pathLst>
            </a:custGeom>
            <a:solidFill>
              <a:srgbClr val="33543B"/>
            </a:solidFill>
          </p:spPr>
          <p:txBody>
            <a:bodyPr wrap="square" lIns="0" tIns="0" rIns="0" bIns="0" rtlCol="0"/>
            <a:lstStyle/>
            <a:p>
              <a:endParaRPr/>
            </a:p>
          </p:txBody>
        </p:sp>
        <p:pic>
          <p:nvPicPr>
            <p:cNvPr id="17" name="object 13">
              <a:extLst>
                <a:ext uri="{FF2B5EF4-FFF2-40B4-BE49-F238E27FC236}">
                  <a16:creationId xmlns:a16="http://schemas.microsoft.com/office/drawing/2014/main" id="{A622C305-A5FF-999B-932D-FAC21314FED4}"/>
                </a:ext>
              </a:extLst>
            </p:cNvPr>
            <p:cNvPicPr/>
            <p:nvPr/>
          </p:nvPicPr>
          <p:blipFill>
            <a:blip r:embed="rId6" cstate="print"/>
            <a:stretch>
              <a:fillRect/>
            </a:stretch>
          </p:blipFill>
          <p:spPr>
            <a:xfrm>
              <a:off x="2480890" y="1593506"/>
              <a:ext cx="291064" cy="86266"/>
            </a:xfrm>
            <a:prstGeom prst="rect">
              <a:avLst/>
            </a:prstGeom>
          </p:spPr>
        </p:pic>
        <p:pic>
          <p:nvPicPr>
            <p:cNvPr id="18" name="object 14">
              <a:extLst>
                <a:ext uri="{FF2B5EF4-FFF2-40B4-BE49-F238E27FC236}">
                  <a16:creationId xmlns:a16="http://schemas.microsoft.com/office/drawing/2014/main" id="{D63360CD-26A1-2B74-8B0E-744A0EEBF6CA}"/>
                </a:ext>
              </a:extLst>
            </p:cNvPr>
            <p:cNvPicPr/>
            <p:nvPr/>
          </p:nvPicPr>
          <p:blipFill>
            <a:blip r:embed="rId7" cstate="print"/>
            <a:stretch>
              <a:fillRect/>
            </a:stretch>
          </p:blipFill>
          <p:spPr>
            <a:xfrm>
              <a:off x="2816560" y="1522028"/>
              <a:ext cx="135460" cy="135376"/>
            </a:xfrm>
            <a:prstGeom prst="rect">
              <a:avLst/>
            </a:prstGeom>
          </p:spPr>
        </p:pic>
      </p:grpSp>
      <p:sp>
        <p:nvSpPr>
          <p:cNvPr id="19" name="object 15">
            <a:extLst>
              <a:ext uri="{FF2B5EF4-FFF2-40B4-BE49-F238E27FC236}">
                <a16:creationId xmlns:a16="http://schemas.microsoft.com/office/drawing/2014/main" id="{EEE0A9AE-D5E4-026F-FACE-CDD0D963B0E2}"/>
              </a:ext>
            </a:extLst>
          </p:cNvPr>
          <p:cNvSpPr/>
          <p:nvPr/>
        </p:nvSpPr>
        <p:spPr>
          <a:xfrm>
            <a:off x="3844887" y="1475304"/>
            <a:ext cx="407034" cy="415290"/>
          </a:xfrm>
          <a:custGeom>
            <a:avLst/>
            <a:gdLst/>
            <a:ahLst/>
            <a:cxnLst/>
            <a:rect l="l" t="t" r="r" b="b"/>
            <a:pathLst>
              <a:path w="407035" h="415289">
                <a:moveTo>
                  <a:pt x="293769" y="0"/>
                </a:moveTo>
                <a:lnTo>
                  <a:pt x="175046" y="0"/>
                </a:lnTo>
                <a:lnTo>
                  <a:pt x="129193" y="18146"/>
                </a:lnTo>
                <a:lnTo>
                  <a:pt x="112648" y="68419"/>
                </a:lnTo>
                <a:lnTo>
                  <a:pt x="112648" y="132425"/>
                </a:lnTo>
                <a:lnTo>
                  <a:pt x="114541" y="150727"/>
                </a:lnTo>
                <a:lnTo>
                  <a:pt x="114559" y="150899"/>
                </a:lnTo>
                <a:lnTo>
                  <a:pt x="120027" y="168072"/>
                </a:lnTo>
                <a:lnTo>
                  <a:pt x="120137" y="168417"/>
                </a:lnTo>
                <a:lnTo>
                  <a:pt x="129149" y="184441"/>
                </a:lnTo>
                <a:lnTo>
                  <a:pt x="141362" y="198436"/>
                </a:lnTo>
                <a:lnTo>
                  <a:pt x="141362" y="244987"/>
                </a:lnTo>
                <a:lnTo>
                  <a:pt x="63439" y="253297"/>
                </a:lnTo>
                <a:lnTo>
                  <a:pt x="30437" y="275946"/>
                </a:lnTo>
                <a:lnTo>
                  <a:pt x="8169" y="309512"/>
                </a:lnTo>
                <a:lnTo>
                  <a:pt x="0" y="350576"/>
                </a:lnTo>
                <a:lnTo>
                  <a:pt x="0" y="414935"/>
                </a:lnTo>
                <a:lnTo>
                  <a:pt x="17670" y="414935"/>
                </a:lnTo>
                <a:lnTo>
                  <a:pt x="17670" y="350576"/>
                </a:lnTo>
                <a:lnTo>
                  <a:pt x="24452" y="316353"/>
                </a:lnTo>
                <a:lnTo>
                  <a:pt x="42933" y="288402"/>
                </a:lnTo>
                <a:lnTo>
                  <a:pt x="70319" y="269555"/>
                </a:lnTo>
                <a:lnTo>
                  <a:pt x="103813" y="262644"/>
                </a:lnTo>
                <a:lnTo>
                  <a:pt x="172410" y="262644"/>
                </a:lnTo>
                <a:lnTo>
                  <a:pt x="159033" y="248169"/>
                </a:lnTo>
                <a:lnTo>
                  <a:pt x="159033" y="211384"/>
                </a:lnTo>
                <a:lnTo>
                  <a:pt x="246568" y="211384"/>
                </a:lnTo>
                <a:lnTo>
                  <a:pt x="247384" y="210979"/>
                </a:lnTo>
                <a:lnTo>
                  <a:pt x="265055" y="210979"/>
                </a:lnTo>
                <a:lnTo>
                  <a:pt x="265055" y="205259"/>
                </a:lnTo>
                <a:lnTo>
                  <a:pt x="203209" y="205259"/>
                </a:lnTo>
                <a:lnTo>
                  <a:pt x="174837" y="199535"/>
                </a:lnTo>
                <a:lnTo>
                  <a:pt x="151695" y="183944"/>
                </a:lnTo>
                <a:lnTo>
                  <a:pt x="136046" y="160775"/>
                </a:lnTo>
                <a:lnTo>
                  <a:pt x="130318" y="132425"/>
                </a:lnTo>
                <a:lnTo>
                  <a:pt x="130318" y="77248"/>
                </a:lnTo>
                <a:lnTo>
                  <a:pt x="236340" y="77248"/>
                </a:lnTo>
                <a:lnTo>
                  <a:pt x="248232" y="76278"/>
                </a:lnTo>
                <a:lnTo>
                  <a:pt x="258856" y="73408"/>
                </a:lnTo>
                <a:lnTo>
                  <a:pt x="268163" y="68697"/>
                </a:lnTo>
                <a:lnTo>
                  <a:pt x="276099" y="62203"/>
                </a:lnTo>
                <a:lnTo>
                  <a:pt x="293769" y="62203"/>
                </a:lnTo>
                <a:lnTo>
                  <a:pt x="293769" y="59591"/>
                </a:lnTo>
                <a:lnTo>
                  <a:pt x="130723" y="59591"/>
                </a:lnTo>
                <a:lnTo>
                  <a:pt x="133853" y="44271"/>
                </a:lnTo>
                <a:lnTo>
                  <a:pt x="141226" y="30830"/>
                </a:lnTo>
                <a:lnTo>
                  <a:pt x="154291" y="21286"/>
                </a:lnTo>
                <a:lnTo>
                  <a:pt x="174494" y="17656"/>
                </a:lnTo>
                <a:lnTo>
                  <a:pt x="293769" y="17656"/>
                </a:lnTo>
                <a:lnTo>
                  <a:pt x="293769" y="0"/>
                </a:lnTo>
                <a:close/>
              </a:path>
              <a:path w="407035" h="415289">
                <a:moveTo>
                  <a:pt x="355523" y="262644"/>
                </a:moveTo>
                <a:lnTo>
                  <a:pt x="300396" y="262644"/>
                </a:lnTo>
                <a:lnTo>
                  <a:pt x="334719" y="269555"/>
                </a:lnTo>
                <a:lnTo>
                  <a:pt x="362764" y="288402"/>
                </a:lnTo>
                <a:lnTo>
                  <a:pt x="381707" y="316353"/>
                </a:lnTo>
                <a:lnTo>
                  <a:pt x="388747" y="350576"/>
                </a:lnTo>
                <a:lnTo>
                  <a:pt x="388747" y="414935"/>
                </a:lnTo>
                <a:lnTo>
                  <a:pt x="406418" y="414935"/>
                </a:lnTo>
                <a:lnTo>
                  <a:pt x="406418" y="350576"/>
                </a:lnTo>
                <a:lnTo>
                  <a:pt x="397995" y="309513"/>
                </a:lnTo>
                <a:lnTo>
                  <a:pt x="375277" y="275946"/>
                </a:lnTo>
                <a:lnTo>
                  <a:pt x="355523" y="262644"/>
                </a:lnTo>
                <a:close/>
              </a:path>
              <a:path w="407035" h="415289">
                <a:moveTo>
                  <a:pt x="172410" y="262644"/>
                </a:moveTo>
                <a:lnTo>
                  <a:pt x="148357" y="262644"/>
                </a:lnTo>
                <a:lnTo>
                  <a:pt x="203209" y="322014"/>
                </a:lnTo>
                <a:lnTo>
                  <a:pt x="227270" y="295971"/>
                </a:lnTo>
                <a:lnTo>
                  <a:pt x="203209" y="295971"/>
                </a:lnTo>
                <a:lnTo>
                  <a:pt x="172410" y="262644"/>
                </a:lnTo>
                <a:close/>
              </a:path>
              <a:path w="407035" h="415289">
                <a:moveTo>
                  <a:pt x="265055" y="210979"/>
                </a:moveTo>
                <a:lnTo>
                  <a:pt x="247384" y="210979"/>
                </a:lnTo>
                <a:lnTo>
                  <a:pt x="247384" y="248169"/>
                </a:lnTo>
                <a:lnTo>
                  <a:pt x="203209" y="295971"/>
                </a:lnTo>
                <a:lnTo>
                  <a:pt x="227270" y="295971"/>
                </a:lnTo>
                <a:lnTo>
                  <a:pt x="258060" y="262644"/>
                </a:lnTo>
                <a:lnTo>
                  <a:pt x="355523" y="262644"/>
                </a:lnTo>
                <a:lnTo>
                  <a:pt x="341611" y="253297"/>
                </a:lnTo>
                <a:lnTo>
                  <a:pt x="300396" y="244987"/>
                </a:lnTo>
                <a:lnTo>
                  <a:pt x="265055" y="244987"/>
                </a:lnTo>
                <a:lnTo>
                  <a:pt x="265055" y="210979"/>
                </a:lnTo>
                <a:close/>
              </a:path>
              <a:path w="407035" h="415289">
                <a:moveTo>
                  <a:pt x="246568" y="211384"/>
                </a:moveTo>
                <a:lnTo>
                  <a:pt x="159033" y="211384"/>
                </a:lnTo>
                <a:lnTo>
                  <a:pt x="169450" y="216385"/>
                </a:lnTo>
                <a:lnTo>
                  <a:pt x="180375" y="219998"/>
                </a:lnTo>
                <a:lnTo>
                  <a:pt x="191673" y="222187"/>
                </a:lnTo>
                <a:lnTo>
                  <a:pt x="203209" y="222916"/>
                </a:lnTo>
                <a:lnTo>
                  <a:pt x="213917" y="222187"/>
                </a:lnTo>
                <a:lnTo>
                  <a:pt x="214482" y="222187"/>
                </a:lnTo>
                <a:lnTo>
                  <a:pt x="226083" y="219851"/>
                </a:lnTo>
                <a:lnTo>
                  <a:pt x="237003" y="216121"/>
                </a:lnTo>
                <a:lnTo>
                  <a:pt x="246568" y="211384"/>
                </a:lnTo>
                <a:close/>
              </a:path>
              <a:path w="407035" h="415289">
                <a:moveTo>
                  <a:pt x="293769" y="62203"/>
                </a:moveTo>
                <a:lnTo>
                  <a:pt x="276099" y="62203"/>
                </a:lnTo>
                <a:lnTo>
                  <a:pt x="276099" y="132425"/>
                </a:lnTo>
                <a:lnTo>
                  <a:pt x="270267" y="160465"/>
                </a:lnTo>
                <a:lnTo>
                  <a:pt x="254473" y="183650"/>
                </a:lnTo>
                <a:lnTo>
                  <a:pt x="231118" y="199535"/>
                </a:lnTo>
                <a:lnTo>
                  <a:pt x="230772" y="199535"/>
                </a:lnTo>
                <a:lnTo>
                  <a:pt x="203209" y="205259"/>
                </a:lnTo>
                <a:lnTo>
                  <a:pt x="265055" y="205259"/>
                </a:lnTo>
                <a:lnTo>
                  <a:pt x="265055" y="197829"/>
                </a:lnTo>
                <a:lnTo>
                  <a:pt x="277162" y="183944"/>
                </a:lnTo>
                <a:lnTo>
                  <a:pt x="286135" y="168072"/>
                </a:lnTo>
                <a:lnTo>
                  <a:pt x="291691" y="150899"/>
                </a:lnTo>
                <a:lnTo>
                  <a:pt x="291747" y="150727"/>
                </a:lnTo>
                <a:lnTo>
                  <a:pt x="293769" y="132425"/>
                </a:lnTo>
                <a:lnTo>
                  <a:pt x="293769" y="62203"/>
                </a:lnTo>
                <a:close/>
              </a:path>
              <a:path w="407035" h="415289">
                <a:moveTo>
                  <a:pt x="293769" y="17656"/>
                </a:moveTo>
                <a:lnTo>
                  <a:pt x="276099" y="17656"/>
                </a:lnTo>
                <a:lnTo>
                  <a:pt x="272322" y="35948"/>
                </a:lnTo>
                <a:lnTo>
                  <a:pt x="264371" y="49059"/>
                </a:lnTo>
                <a:lnTo>
                  <a:pt x="252345" y="56952"/>
                </a:lnTo>
                <a:lnTo>
                  <a:pt x="236340" y="59591"/>
                </a:lnTo>
                <a:lnTo>
                  <a:pt x="293769" y="59591"/>
                </a:lnTo>
                <a:lnTo>
                  <a:pt x="293769" y="17656"/>
                </a:lnTo>
                <a:close/>
              </a:path>
            </a:pathLst>
          </a:custGeom>
          <a:solidFill>
            <a:srgbClr val="33543B"/>
          </a:solidFill>
        </p:spPr>
        <p:txBody>
          <a:bodyPr wrap="square" lIns="0" tIns="0" rIns="0" bIns="0" rtlCol="0"/>
          <a:lstStyle/>
          <a:p>
            <a:endParaRPr/>
          </a:p>
        </p:txBody>
      </p:sp>
      <p:grpSp>
        <p:nvGrpSpPr>
          <p:cNvPr id="20" name="object 16">
            <a:extLst>
              <a:ext uri="{FF2B5EF4-FFF2-40B4-BE49-F238E27FC236}">
                <a16:creationId xmlns:a16="http://schemas.microsoft.com/office/drawing/2014/main" id="{9FCDB2AA-CDE7-22D1-0287-71F6DEBAC3B4}"/>
              </a:ext>
            </a:extLst>
          </p:cNvPr>
          <p:cNvGrpSpPr/>
          <p:nvPr/>
        </p:nvGrpSpPr>
        <p:grpSpPr>
          <a:xfrm>
            <a:off x="3926713" y="1979167"/>
            <a:ext cx="251460" cy="828040"/>
            <a:chOff x="3926713" y="1979167"/>
            <a:chExt cx="251460" cy="828040"/>
          </a:xfrm>
        </p:grpSpPr>
        <p:sp>
          <p:nvSpPr>
            <p:cNvPr id="21" name="object 17">
              <a:extLst>
                <a:ext uri="{FF2B5EF4-FFF2-40B4-BE49-F238E27FC236}">
                  <a16:creationId xmlns:a16="http://schemas.microsoft.com/office/drawing/2014/main" id="{6C55A421-BA84-66BE-BBED-65FDA0C7A6DB}"/>
                </a:ext>
              </a:extLst>
            </p:cNvPr>
            <p:cNvSpPr/>
            <p:nvPr/>
          </p:nvSpPr>
          <p:spPr>
            <a:xfrm>
              <a:off x="4014470" y="1979167"/>
              <a:ext cx="76200" cy="828040"/>
            </a:xfrm>
            <a:custGeom>
              <a:avLst/>
              <a:gdLst/>
              <a:ahLst/>
              <a:cxnLst/>
              <a:rect l="l" t="t" r="r" b="b"/>
              <a:pathLst>
                <a:path w="76200" h="828039">
                  <a:moveTo>
                    <a:pt x="44450" y="63500"/>
                  </a:moveTo>
                  <a:lnTo>
                    <a:pt x="31750" y="63500"/>
                  </a:lnTo>
                  <a:lnTo>
                    <a:pt x="31750" y="114300"/>
                  </a:lnTo>
                  <a:lnTo>
                    <a:pt x="44450" y="114300"/>
                  </a:lnTo>
                  <a:lnTo>
                    <a:pt x="44450" y="63500"/>
                  </a:lnTo>
                  <a:close/>
                </a:path>
                <a:path w="76200" h="828039">
                  <a:moveTo>
                    <a:pt x="38100" y="0"/>
                  </a:moveTo>
                  <a:lnTo>
                    <a:pt x="0" y="76200"/>
                  </a:lnTo>
                  <a:lnTo>
                    <a:pt x="31750" y="76200"/>
                  </a:lnTo>
                  <a:lnTo>
                    <a:pt x="31750" y="63500"/>
                  </a:lnTo>
                  <a:lnTo>
                    <a:pt x="69850" y="63500"/>
                  </a:lnTo>
                  <a:lnTo>
                    <a:pt x="38100" y="0"/>
                  </a:lnTo>
                  <a:close/>
                </a:path>
                <a:path w="76200" h="828039">
                  <a:moveTo>
                    <a:pt x="69850" y="63500"/>
                  </a:moveTo>
                  <a:lnTo>
                    <a:pt x="44450" y="63500"/>
                  </a:lnTo>
                  <a:lnTo>
                    <a:pt x="44450" y="76200"/>
                  </a:lnTo>
                  <a:lnTo>
                    <a:pt x="76200" y="76200"/>
                  </a:lnTo>
                  <a:lnTo>
                    <a:pt x="69850" y="63500"/>
                  </a:lnTo>
                  <a:close/>
                </a:path>
                <a:path w="76200" h="828039">
                  <a:moveTo>
                    <a:pt x="44450" y="152400"/>
                  </a:moveTo>
                  <a:lnTo>
                    <a:pt x="31750" y="152400"/>
                  </a:lnTo>
                  <a:lnTo>
                    <a:pt x="31750" y="203200"/>
                  </a:lnTo>
                  <a:lnTo>
                    <a:pt x="44450" y="203200"/>
                  </a:lnTo>
                  <a:lnTo>
                    <a:pt x="44450" y="152400"/>
                  </a:lnTo>
                  <a:close/>
                </a:path>
                <a:path w="76200" h="828039">
                  <a:moveTo>
                    <a:pt x="44450" y="241300"/>
                  </a:moveTo>
                  <a:lnTo>
                    <a:pt x="31750" y="241300"/>
                  </a:lnTo>
                  <a:lnTo>
                    <a:pt x="31750" y="292100"/>
                  </a:lnTo>
                  <a:lnTo>
                    <a:pt x="44450" y="292100"/>
                  </a:lnTo>
                  <a:lnTo>
                    <a:pt x="44450" y="241300"/>
                  </a:lnTo>
                  <a:close/>
                </a:path>
                <a:path w="76200" h="828039">
                  <a:moveTo>
                    <a:pt x="44450" y="330200"/>
                  </a:moveTo>
                  <a:lnTo>
                    <a:pt x="31750" y="330200"/>
                  </a:lnTo>
                  <a:lnTo>
                    <a:pt x="31750" y="381000"/>
                  </a:lnTo>
                  <a:lnTo>
                    <a:pt x="44450" y="381000"/>
                  </a:lnTo>
                  <a:lnTo>
                    <a:pt x="44450" y="330200"/>
                  </a:lnTo>
                  <a:close/>
                </a:path>
                <a:path w="76200" h="828039">
                  <a:moveTo>
                    <a:pt x="44450" y="419100"/>
                  </a:moveTo>
                  <a:lnTo>
                    <a:pt x="31750" y="419100"/>
                  </a:lnTo>
                  <a:lnTo>
                    <a:pt x="31750" y="469900"/>
                  </a:lnTo>
                  <a:lnTo>
                    <a:pt x="44450" y="469900"/>
                  </a:lnTo>
                  <a:lnTo>
                    <a:pt x="44450" y="419100"/>
                  </a:lnTo>
                  <a:close/>
                </a:path>
                <a:path w="76200" h="828039">
                  <a:moveTo>
                    <a:pt x="44450" y="508000"/>
                  </a:moveTo>
                  <a:lnTo>
                    <a:pt x="31750" y="508000"/>
                  </a:lnTo>
                  <a:lnTo>
                    <a:pt x="31750" y="558800"/>
                  </a:lnTo>
                  <a:lnTo>
                    <a:pt x="44450" y="558800"/>
                  </a:lnTo>
                  <a:lnTo>
                    <a:pt x="44450" y="508000"/>
                  </a:lnTo>
                  <a:close/>
                </a:path>
                <a:path w="76200" h="828039">
                  <a:moveTo>
                    <a:pt x="44450" y="596900"/>
                  </a:moveTo>
                  <a:lnTo>
                    <a:pt x="31750" y="596900"/>
                  </a:lnTo>
                  <a:lnTo>
                    <a:pt x="31750" y="647700"/>
                  </a:lnTo>
                  <a:lnTo>
                    <a:pt x="44450" y="647700"/>
                  </a:lnTo>
                  <a:lnTo>
                    <a:pt x="44450" y="596900"/>
                  </a:lnTo>
                  <a:close/>
                </a:path>
                <a:path w="76200" h="828039">
                  <a:moveTo>
                    <a:pt x="44450" y="685800"/>
                  </a:moveTo>
                  <a:lnTo>
                    <a:pt x="31750" y="685800"/>
                  </a:lnTo>
                  <a:lnTo>
                    <a:pt x="31750" y="736600"/>
                  </a:lnTo>
                  <a:lnTo>
                    <a:pt x="44450" y="736600"/>
                  </a:lnTo>
                  <a:lnTo>
                    <a:pt x="44450" y="685800"/>
                  </a:lnTo>
                  <a:close/>
                </a:path>
                <a:path w="76200" h="828039">
                  <a:moveTo>
                    <a:pt x="76200" y="751840"/>
                  </a:moveTo>
                  <a:lnTo>
                    <a:pt x="0" y="751840"/>
                  </a:lnTo>
                  <a:lnTo>
                    <a:pt x="38100" y="828040"/>
                  </a:lnTo>
                  <a:lnTo>
                    <a:pt x="76200" y="751840"/>
                  </a:lnTo>
                  <a:close/>
                </a:path>
              </a:pathLst>
            </a:custGeom>
            <a:solidFill>
              <a:srgbClr val="33543B"/>
            </a:solidFill>
          </p:spPr>
          <p:txBody>
            <a:bodyPr wrap="square" lIns="0" tIns="0" rIns="0" bIns="0" rtlCol="0"/>
            <a:lstStyle/>
            <a:p>
              <a:endParaRPr/>
            </a:p>
          </p:txBody>
        </p:sp>
        <p:pic>
          <p:nvPicPr>
            <p:cNvPr id="22" name="object 18">
              <a:extLst>
                <a:ext uri="{FF2B5EF4-FFF2-40B4-BE49-F238E27FC236}">
                  <a16:creationId xmlns:a16="http://schemas.microsoft.com/office/drawing/2014/main" id="{B956B73B-623D-3E18-2846-44C6F3826EA2}"/>
                </a:ext>
              </a:extLst>
            </p:cNvPr>
            <p:cNvPicPr/>
            <p:nvPr/>
          </p:nvPicPr>
          <p:blipFill>
            <a:blip r:embed="rId8" cstate="print"/>
            <a:stretch>
              <a:fillRect/>
            </a:stretch>
          </p:blipFill>
          <p:spPr>
            <a:xfrm>
              <a:off x="3926713" y="2267457"/>
              <a:ext cx="251460" cy="251459"/>
            </a:xfrm>
            <a:prstGeom prst="rect">
              <a:avLst/>
            </a:prstGeom>
          </p:spPr>
        </p:pic>
      </p:grpSp>
      <p:sp>
        <p:nvSpPr>
          <p:cNvPr id="23" name="object 19">
            <a:extLst>
              <a:ext uri="{FF2B5EF4-FFF2-40B4-BE49-F238E27FC236}">
                <a16:creationId xmlns:a16="http://schemas.microsoft.com/office/drawing/2014/main" id="{E86CA465-2790-50D1-06A1-5DFFA6CCA52D}"/>
              </a:ext>
            </a:extLst>
          </p:cNvPr>
          <p:cNvSpPr/>
          <p:nvPr/>
        </p:nvSpPr>
        <p:spPr>
          <a:xfrm>
            <a:off x="3194213" y="1443002"/>
            <a:ext cx="360680" cy="481330"/>
          </a:xfrm>
          <a:custGeom>
            <a:avLst/>
            <a:gdLst/>
            <a:ahLst/>
            <a:cxnLst/>
            <a:rect l="l" t="t" r="r" b="b"/>
            <a:pathLst>
              <a:path w="360679" h="481330">
                <a:moveTo>
                  <a:pt x="323487" y="461419"/>
                </a:moveTo>
                <a:lnTo>
                  <a:pt x="37040" y="461418"/>
                </a:lnTo>
                <a:lnTo>
                  <a:pt x="37040" y="471288"/>
                </a:lnTo>
                <a:lnTo>
                  <a:pt x="56795" y="481158"/>
                </a:lnTo>
                <a:lnTo>
                  <a:pt x="303733" y="481158"/>
                </a:lnTo>
                <a:lnTo>
                  <a:pt x="323487" y="471289"/>
                </a:lnTo>
                <a:lnTo>
                  <a:pt x="323487" y="461419"/>
                </a:lnTo>
                <a:close/>
              </a:path>
              <a:path w="360679" h="481330">
                <a:moveTo>
                  <a:pt x="266692" y="313368"/>
                </a:moveTo>
                <a:lnTo>
                  <a:pt x="93836" y="313368"/>
                </a:lnTo>
                <a:lnTo>
                  <a:pt x="71611" y="335575"/>
                </a:lnTo>
                <a:lnTo>
                  <a:pt x="71611" y="461419"/>
                </a:lnTo>
                <a:lnTo>
                  <a:pt x="91366" y="461419"/>
                </a:lnTo>
                <a:lnTo>
                  <a:pt x="91366" y="334218"/>
                </a:lnTo>
                <a:lnTo>
                  <a:pt x="92478" y="333108"/>
                </a:lnTo>
                <a:lnTo>
                  <a:pt x="288418" y="333108"/>
                </a:lnTo>
                <a:lnTo>
                  <a:pt x="287171" y="326936"/>
                </a:lnTo>
                <a:lnTo>
                  <a:pt x="282411" y="319876"/>
                </a:lnTo>
                <a:lnTo>
                  <a:pt x="275347" y="315115"/>
                </a:lnTo>
                <a:lnTo>
                  <a:pt x="266692" y="313368"/>
                </a:lnTo>
                <a:close/>
              </a:path>
              <a:path w="360679" h="481330">
                <a:moveTo>
                  <a:pt x="288418" y="333108"/>
                </a:moveTo>
                <a:lnTo>
                  <a:pt x="268050" y="333108"/>
                </a:lnTo>
                <a:lnTo>
                  <a:pt x="269161" y="334218"/>
                </a:lnTo>
                <a:lnTo>
                  <a:pt x="269161" y="461419"/>
                </a:lnTo>
                <a:lnTo>
                  <a:pt x="288916" y="461419"/>
                </a:lnTo>
                <a:lnTo>
                  <a:pt x="288916" y="335576"/>
                </a:lnTo>
                <a:lnTo>
                  <a:pt x="288418" y="333108"/>
                </a:lnTo>
                <a:close/>
              </a:path>
              <a:path w="360679" h="481330">
                <a:moveTo>
                  <a:pt x="190141" y="426874"/>
                </a:moveTo>
                <a:lnTo>
                  <a:pt x="170386" y="426874"/>
                </a:lnTo>
                <a:lnTo>
                  <a:pt x="170386" y="446392"/>
                </a:lnTo>
                <a:lnTo>
                  <a:pt x="190141" y="446392"/>
                </a:lnTo>
                <a:lnTo>
                  <a:pt x="190141" y="426874"/>
                </a:lnTo>
                <a:close/>
              </a:path>
              <a:path w="360679" h="481330">
                <a:moveTo>
                  <a:pt x="195080" y="347913"/>
                </a:moveTo>
                <a:lnTo>
                  <a:pt x="165448" y="347913"/>
                </a:lnTo>
                <a:lnTo>
                  <a:pt x="170386" y="412069"/>
                </a:lnTo>
                <a:lnTo>
                  <a:pt x="190141" y="412069"/>
                </a:lnTo>
                <a:lnTo>
                  <a:pt x="195080" y="347913"/>
                </a:lnTo>
                <a:close/>
              </a:path>
              <a:path w="360679" h="481330">
                <a:moveTo>
                  <a:pt x="180264" y="0"/>
                </a:moveTo>
                <a:lnTo>
                  <a:pt x="134691" y="12823"/>
                </a:lnTo>
                <a:lnTo>
                  <a:pt x="106573" y="45956"/>
                </a:lnTo>
                <a:lnTo>
                  <a:pt x="76056" y="128308"/>
                </a:lnTo>
                <a:lnTo>
                  <a:pt x="71357" y="150147"/>
                </a:lnTo>
                <a:lnTo>
                  <a:pt x="73587" y="171861"/>
                </a:lnTo>
                <a:lnTo>
                  <a:pt x="82330" y="191867"/>
                </a:lnTo>
                <a:lnTo>
                  <a:pt x="97169" y="208583"/>
                </a:lnTo>
                <a:lnTo>
                  <a:pt x="101758" y="212058"/>
                </a:lnTo>
                <a:lnTo>
                  <a:pt x="94350" y="212058"/>
                </a:lnTo>
                <a:lnTo>
                  <a:pt x="57664" y="219463"/>
                </a:lnTo>
                <a:lnTo>
                  <a:pt x="27690" y="239635"/>
                </a:lnTo>
                <a:lnTo>
                  <a:pt x="7458" y="269557"/>
                </a:lnTo>
                <a:lnTo>
                  <a:pt x="0" y="306213"/>
                </a:lnTo>
                <a:lnTo>
                  <a:pt x="0" y="362718"/>
                </a:lnTo>
                <a:lnTo>
                  <a:pt x="19755" y="362718"/>
                </a:lnTo>
                <a:lnTo>
                  <a:pt x="19754" y="306213"/>
                </a:lnTo>
                <a:lnTo>
                  <a:pt x="25626" y="277256"/>
                </a:lnTo>
                <a:lnTo>
                  <a:pt x="41586" y="253604"/>
                </a:lnTo>
                <a:lnTo>
                  <a:pt x="65238" y="237648"/>
                </a:lnTo>
                <a:lnTo>
                  <a:pt x="94125" y="231777"/>
                </a:lnTo>
                <a:lnTo>
                  <a:pt x="160465" y="231777"/>
                </a:lnTo>
                <a:lnTo>
                  <a:pt x="143223" y="218741"/>
                </a:lnTo>
                <a:lnTo>
                  <a:pt x="143223" y="203689"/>
                </a:lnTo>
                <a:lnTo>
                  <a:pt x="123550" y="203689"/>
                </a:lnTo>
                <a:lnTo>
                  <a:pt x="109733" y="193212"/>
                </a:lnTo>
                <a:lnTo>
                  <a:pt x="109429" y="192911"/>
                </a:lnTo>
                <a:lnTo>
                  <a:pt x="100125" y="182781"/>
                </a:lnTo>
                <a:lnTo>
                  <a:pt x="93872" y="170427"/>
                </a:lnTo>
                <a:lnTo>
                  <a:pt x="91170" y="156867"/>
                </a:lnTo>
                <a:lnTo>
                  <a:pt x="92241" y="143157"/>
                </a:lnTo>
                <a:lnTo>
                  <a:pt x="92258" y="142935"/>
                </a:lnTo>
                <a:lnTo>
                  <a:pt x="92389" y="142935"/>
                </a:lnTo>
                <a:lnTo>
                  <a:pt x="93675" y="138240"/>
                </a:lnTo>
                <a:lnTo>
                  <a:pt x="96225" y="134127"/>
                </a:lnTo>
                <a:lnTo>
                  <a:pt x="99798" y="130960"/>
                </a:lnTo>
                <a:lnTo>
                  <a:pt x="121244" y="130960"/>
                </a:lnTo>
                <a:lnTo>
                  <a:pt x="118282" y="119014"/>
                </a:lnTo>
                <a:lnTo>
                  <a:pt x="148757" y="109310"/>
                </a:lnTo>
                <a:lnTo>
                  <a:pt x="180243" y="106075"/>
                </a:lnTo>
                <a:lnTo>
                  <a:pt x="276013" y="106075"/>
                </a:lnTo>
                <a:lnTo>
                  <a:pt x="274771" y="102729"/>
                </a:lnTo>
                <a:lnTo>
                  <a:pt x="106594" y="102728"/>
                </a:lnTo>
                <a:lnTo>
                  <a:pt x="125010" y="53030"/>
                </a:lnTo>
                <a:lnTo>
                  <a:pt x="125094" y="52803"/>
                </a:lnTo>
                <a:lnTo>
                  <a:pt x="133225" y="39552"/>
                </a:lnTo>
                <a:lnTo>
                  <a:pt x="146035" y="29085"/>
                </a:lnTo>
                <a:lnTo>
                  <a:pt x="162166" y="22211"/>
                </a:lnTo>
                <a:lnTo>
                  <a:pt x="180264" y="19739"/>
                </a:lnTo>
                <a:lnTo>
                  <a:pt x="233192" y="19739"/>
                </a:lnTo>
                <a:lnTo>
                  <a:pt x="224609" y="12540"/>
                </a:lnTo>
                <a:lnTo>
                  <a:pt x="203839" y="3372"/>
                </a:lnTo>
                <a:lnTo>
                  <a:pt x="204282" y="3372"/>
                </a:lnTo>
                <a:lnTo>
                  <a:pt x="180264" y="0"/>
                </a:lnTo>
                <a:close/>
              </a:path>
              <a:path w="360679" h="481330">
                <a:moveTo>
                  <a:pt x="321215" y="231777"/>
                </a:moveTo>
                <a:lnTo>
                  <a:pt x="266239" y="231777"/>
                </a:lnTo>
                <a:lnTo>
                  <a:pt x="295230" y="237648"/>
                </a:lnTo>
                <a:lnTo>
                  <a:pt x="318909" y="253604"/>
                </a:lnTo>
                <a:lnTo>
                  <a:pt x="334886" y="277256"/>
                </a:lnTo>
                <a:lnTo>
                  <a:pt x="340773" y="306213"/>
                </a:lnTo>
                <a:lnTo>
                  <a:pt x="340773" y="362718"/>
                </a:lnTo>
                <a:lnTo>
                  <a:pt x="360528" y="362718"/>
                </a:lnTo>
                <a:lnTo>
                  <a:pt x="360528" y="306213"/>
                </a:lnTo>
                <a:lnTo>
                  <a:pt x="353082" y="269557"/>
                </a:lnTo>
                <a:lnTo>
                  <a:pt x="332867" y="239635"/>
                </a:lnTo>
                <a:lnTo>
                  <a:pt x="321215" y="231777"/>
                </a:lnTo>
                <a:close/>
              </a:path>
              <a:path w="360679" h="481330">
                <a:moveTo>
                  <a:pt x="160465" y="231777"/>
                </a:moveTo>
                <a:lnTo>
                  <a:pt x="98437" y="231777"/>
                </a:lnTo>
                <a:lnTo>
                  <a:pt x="132124" y="231942"/>
                </a:lnTo>
                <a:lnTo>
                  <a:pt x="127940" y="231942"/>
                </a:lnTo>
                <a:lnTo>
                  <a:pt x="170386" y="264163"/>
                </a:lnTo>
                <a:lnTo>
                  <a:pt x="170386" y="298563"/>
                </a:lnTo>
                <a:lnTo>
                  <a:pt x="190141" y="298563"/>
                </a:lnTo>
                <a:lnTo>
                  <a:pt x="190141" y="264019"/>
                </a:lnTo>
                <a:lnTo>
                  <a:pt x="196634" y="259084"/>
                </a:lnTo>
                <a:lnTo>
                  <a:pt x="180017" y="259084"/>
                </a:lnTo>
                <a:lnTo>
                  <a:pt x="180017" y="258919"/>
                </a:lnTo>
                <a:lnTo>
                  <a:pt x="196851" y="258919"/>
                </a:lnTo>
                <a:lnTo>
                  <a:pt x="212867" y="246747"/>
                </a:lnTo>
                <a:lnTo>
                  <a:pt x="180264" y="246747"/>
                </a:lnTo>
                <a:lnTo>
                  <a:pt x="160465" y="231777"/>
                </a:lnTo>
                <a:close/>
              </a:path>
              <a:path w="360679" h="481330">
                <a:moveTo>
                  <a:pt x="196851" y="258919"/>
                </a:moveTo>
                <a:lnTo>
                  <a:pt x="180017" y="258919"/>
                </a:lnTo>
                <a:lnTo>
                  <a:pt x="180264" y="259084"/>
                </a:lnTo>
                <a:lnTo>
                  <a:pt x="196634" y="259084"/>
                </a:lnTo>
                <a:lnTo>
                  <a:pt x="196851" y="258919"/>
                </a:lnTo>
                <a:close/>
              </a:path>
              <a:path w="360679" h="481330">
                <a:moveTo>
                  <a:pt x="236956" y="188206"/>
                </a:moveTo>
                <a:lnTo>
                  <a:pt x="217304" y="188206"/>
                </a:lnTo>
                <a:lnTo>
                  <a:pt x="217304" y="218515"/>
                </a:lnTo>
                <a:lnTo>
                  <a:pt x="180264" y="246747"/>
                </a:lnTo>
                <a:lnTo>
                  <a:pt x="212867" y="246747"/>
                </a:lnTo>
                <a:lnTo>
                  <a:pt x="232347" y="231942"/>
                </a:lnTo>
                <a:lnTo>
                  <a:pt x="321215" y="231777"/>
                </a:lnTo>
                <a:lnTo>
                  <a:pt x="302926" y="219463"/>
                </a:lnTo>
                <a:lnTo>
                  <a:pt x="266381" y="212058"/>
                </a:lnTo>
                <a:lnTo>
                  <a:pt x="258468" y="212058"/>
                </a:lnTo>
                <a:lnTo>
                  <a:pt x="263018" y="208583"/>
                </a:lnTo>
                <a:lnTo>
                  <a:pt x="267538" y="203525"/>
                </a:lnTo>
                <a:lnTo>
                  <a:pt x="236956" y="203525"/>
                </a:lnTo>
                <a:lnTo>
                  <a:pt x="236956" y="188206"/>
                </a:lnTo>
                <a:close/>
              </a:path>
              <a:path w="360679" h="481330">
                <a:moveTo>
                  <a:pt x="121244" y="130960"/>
                </a:moveTo>
                <a:lnTo>
                  <a:pt x="99855" y="130960"/>
                </a:lnTo>
                <a:lnTo>
                  <a:pt x="103038" y="142935"/>
                </a:lnTo>
                <a:lnTo>
                  <a:pt x="103097" y="143157"/>
                </a:lnTo>
                <a:lnTo>
                  <a:pt x="108209" y="154658"/>
                </a:lnTo>
                <a:lnTo>
                  <a:pt x="115066" y="165219"/>
                </a:lnTo>
                <a:lnTo>
                  <a:pt x="123550" y="174635"/>
                </a:lnTo>
                <a:lnTo>
                  <a:pt x="123550" y="203689"/>
                </a:lnTo>
                <a:lnTo>
                  <a:pt x="143223" y="203689"/>
                </a:lnTo>
                <a:lnTo>
                  <a:pt x="143223" y="188617"/>
                </a:lnTo>
                <a:lnTo>
                  <a:pt x="216395" y="188617"/>
                </a:lnTo>
                <a:lnTo>
                  <a:pt x="217304" y="188206"/>
                </a:lnTo>
                <a:lnTo>
                  <a:pt x="236956" y="188206"/>
                </a:lnTo>
                <a:lnTo>
                  <a:pt x="236956" y="177657"/>
                </a:lnTo>
                <a:lnTo>
                  <a:pt x="180264" y="177657"/>
                </a:lnTo>
                <a:lnTo>
                  <a:pt x="156874" y="173208"/>
                </a:lnTo>
                <a:lnTo>
                  <a:pt x="137497" y="160765"/>
                </a:lnTo>
                <a:lnTo>
                  <a:pt x="124008" y="142108"/>
                </a:lnTo>
                <a:lnTo>
                  <a:pt x="121244" y="130960"/>
                </a:lnTo>
                <a:close/>
              </a:path>
              <a:path w="360679" h="481330">
                <a:moveTo>
                  <a:pt x="284834" y="130961"/>
                </a:moveTo>
                <a:lnTo>
                  <a:pt x="260477" y="130961"/>
                </a:lnTo>
                <a:lnTo>
                  <a:pt x="264037" y="134127"/>
                </a:lnTo>
                <a:lnTo>
                  <a:pt x="266609" y="138240"/>
                </a:lnTo>
                <a:lnTo>
                  <a:pt x="267627" y="141915"/>
                </a:lnTo>
                <a:lnTo>
                  <a:pt x="267893" y="142935"/>
                </a:lnTo>
                <a:lnTo>
                  <a:pt x="269032" y="156867"/>
                </a:lnTo>
                <a:lnTo>
                  <a:pt x="266375" y="170427"/>
                </a:lnTo>
                <a:lnTo>
                  <a:pt x="260173" y="182781"/>
                </a:lnTo>
                <a:lnTo>
                  <a:pt x="250929" y="192911"/>
                </a:lnTo>
                <a:lnTo>
                  <a:pt x="236956" y="203525"/>
                </a:lnTo>
                <a:lnTo>
                  <a:pt x="267538" y="203525"/>
                </a:lnTo>
                <a:lnTo>
                  <a:pt x="277915" y="191868"/>
                </a:lnTo>
                <a:lnTo>
                  <a:pt x="286697" y="171861"/>
                </a:lnTo>
                <a:lnTo>
                  <a:pt x="288949" y="150147"/>
                </a:lnTo>
                <a:lnTo>
                  <a:pt x="284834" y="130961"/>
                </a:lnTo>
                <a:close/>
              </a:path>
              <a:path w="360679" h="481330">
                <a:moveTo>
                  <a:pt x="216395" y="188617"/>
                </a:moveTo>
                <a:lnTo>
                  <a:pt x="143223" y="188617"/>
                </a:lnTo>
                <a:lnTo>
                  <a:pt x="152055" y="192418"/>
                </a:lnTo>
                <a:lnTo>
                  <a:pt x="161234" y="195166"/>
                </a:lnTo>
                <a:lnTo>
                  <a:pt x="170668" y="196835"/>
                </a:lnTo>
                <a:lnTo>
                  <a:pt x="180264" y="197397"/>
                </a:lnTo>
                <a:lnTo>
                  <a:pt x="189327" y="196835"/>
                </a:lnTo>
                <a:lnTo>
                  <a:pt x="189706" y="196835"/>
                </a:lnTo>
                <a:lnTo>
                  <a:pt x="198735" y="195166"/>
                </a:lnTo>
                <a:lnTo>
                  <a:pt x="198986" y="195166"/>
                </a:lnTo>
                <a:lnTo>
                  <a:pt x="208516" y="192181"/>
                </a:lnTo>
                <a:lnTo>
                  <a:pt x="216395" y="188617"/>
                </a:lnTo>
                <a:close/>
              </a:path>
              <a:path w="360679" h="481330">
                <a:moveTo>
                  <a:pt x="276013" y="106075"/>
                </a:moveTo>
                <a:lnTo>
                  <a:pt x="180243" y="106075"/>
                </a:lnTo>
                <a:lnTo>
                  <a:pt x="211729" y="109310"/>
                </a:lnTo>
                <a:lnTo>
                  <a:pt x="242204" y="119014"/>
                </a:lnTo>
                <a:lnTo>
                  <a:pt x="236227" y="141915"/>
                </a:lnTo>
                <a:lnTo>
                  <a:pt x="222724" y="160449"/>
                </a:lnTo>
                <a:lnTo>
                  <a:pt x="203476" y="172927"/>
                </a:lnTo>
                <a:lnTo>
                  <a:pt x="180264" y="177657"/>
                </a:lnTo>
                <a:lnTo>
                  <a:pt x="236956" y="177657"/>
                </a:lnTo>
                <a:lnTo>
                  <a:pt x="236956" y="173915"/>
                </a:lnTo>
                <a:lnTo>
                  <a:pt x="245236" y="164601"/>
                </a:lnTo>
                <a:lnTo>
                  <a:pt x="251981" y="154211"/>
                </a:lnTo>
                <a:lnTo>
                  <a:pt x="256993" y="143157"/>
                </a:lnTo>
                <a:lnTo>
                  <a:pt x="257094" y="142935"/>
                </a:lnTo>
                <a:lnTo>
                  <a:pt x="260477" y="130961"/>
                </a:lnTo>
                <a:lnTo>
                  <a:pt x="284834" y="130961"/>
                </a:lnTo>
                <a:lnTo>
                  <a:pt x="284265" y="128308"/>
                </a:lnTo>
                <a:lnTo>
                  <a:pt x="276013" y="106075"/>
                </a:lnTo>
                <a:close/>
              </a:path>
              <a:path w="360679" h="481330">
                <a:moveTo>
                  <a:pt x="180264" y="86361"/>
                </a:moveTo>
                <a:lnTo>
                  <a:pt x="162421" y="87354"/>
                </a:lnTo>
                <a:lnTo>
                  <a:pt x="143367" y="90373"/>
                </a:lnTo>
                <a:lnTo>
                  <a:pt x="124344" y="95478"/>
                </a:lnTo>
                <a:lnTo>
                  <a:pt x="106594" y="102728"/>
                </a:lnTo>
                <a:lnTo>
                  <a:pt x="253897" y="102729"/>
                </a:lnTo>
                <a:lnTo>
                  <a:pt x="236124" y="95478"/>
                </a:lnTo>
                <a:lnTo>
                  <a:pt x="217153" y="90373"/>
                </a:lnTo>
                <a:lnTo>
                  <a:pt x="198119" y="87354"/>
                </a:lnTo>
                <a:lnTo>
                  <a:pt x="180264" y="86361"/>
                </a:lnTo>
                <a:close/>
              </a:path>
              <a:path w="360679" h="481330">
                <a:moveTo>
                  <a:pt x="233192" y="19739"/>
                </a:moveTo>
                <a:lnTo>
                  <a:pt x="180264" y="19739"/>
                </a:lnTo>
                <a:lnTo>
                  <a:pt x="198403" y="22211"/>
                </a:lnTo>
                <a:lnTo>
                  <a:pt x="198058" y="22211"/>
                </a:lnTo>
                <a:lnTo>
                  <a:pt x="213644" y="28920"/>
                </a:lnTo>
                <a:lnTo>
                  <a:pt x="226524" y="39552"/>
                </a:lnTo>
                <a:lnTo>
                  <a:pt x="235248" y="53030"/>
                </a:lnTo>
                <a:lnTo>
                  <a:pt x="253683" y="102729"/>
                </a:lnTo>
                <a:lnTo>
                  <a:pt x="274771" y="102729"/>
                </a:lnTo>
                <a:lnTo>
                  <a:pt x="253522" y="45483"/>
                </a:lnTo>
                <a:lnTo>
                  <a:pt x="241728" y="26900"/>
                </a:lnTo>
                <a:lnTo>
                  <a:pt x="233192" y="19739"/>
                </a:lnTo>
                <a:close/>
              </a:path>
            </a:pathLst>
          </a:custGeom>
          <a:solidFill>
            <a:srgbClr val="AD552C"/>
          </a:solidFill>
        </p:spPr>
        <p:txBody>
          <a:bodyPr wrap="square" lIns="0" tIns="0" rIns="0" bIns="0" rtlCol="0"/>
          <a:lstStyle/>
          <a:p>
            <a:endParaRPr/>
          </a:p>
        </p:txBody>
      </p:sp>
      <p:grpSp>
        <p:nvGrpSpPr>
          <p:cNvPr id="24" name="object 20">
            <a:extLst>
              <a:ext uri="{FF2B5EF4-FFF2-40B4-BE49-F238E27FC236}">
                <a16:creationId xmlns:a16="http://schemas.microsoft.com/office/drawing/2014/main" id="{82DEC75C-AC83-29F2-1C56-02A4AD684BD3}"/>
              </a:ext>
            </a:extLst>
          </p:cNvPr>
          <p:cNvGrpSpPr/>
          <p:nvPr/>
        </p:nvGrpSpPr>
        <p:grpSpPr>
          <a:xfrm>
            <a:off x="3252851" y="1979167"/>
            <a:ext cx="252095" cy="828040"/>
            <a:chOff x="3252851" y="1979167"/>
            <a:chExt cx="252095" cy="828040"/>
          </a:xfrm>
        </p:grpSpPr>
        <p:sp>
          <p:nvSpPr>
            <p:cNvPr id="25" name="object 21">
              <a:extLst>
                <a:ext uri="{FF2B5EF4-FFF2-40B4-BE49-F238E27FC236}">
                  <a16:creationId xmlns:a16="http://schemas.microsoft.com/office/drawing/2014/main" id="{F57D33F2-0754-7628-CB69-C75CB634EE9B}"/>
                </a:ext>
              </a:extLst>
            </p:cNvPr>
            <p:cNvSpPr/>
            <p:nvPr/>
          </p:nvSpPr>
          <p:spPr>
            <a:xfrm>
              <a:off x="3334004" y="1979167"/>
              <a:ext cx="76200" cy="828040"/>
            </a:xfrm>
            <a:custGeom>
              <a:avLst/>
              <a:gdLst/>
              <a:ahLst/>
              <a:cxnLst/>
              <a:rect l="l" t="t" r="r" b="b"/>
              <a:pathLst>
                <a:path w="76200" h="828039">
                  <a:moveTo>
                    <a:pt x="44450" y="0"/>
                  </a:moveTo>
                  <a:lnTo>
                    <a:pt x="31750" y="0"/>
                  </a:lnTo>
                  <a:lnTo>
                    <a:pt x="31750" y="50800"/>
                  </a:lnTo>
                  <a:lnTo>
                    <a:pt x="44450" y="50800"/>
                  </a:lnTo>
                  <a:lnTo>
                    <a:pt x="44450" y="0"/>
                  </a:lnTo>
                  <a:close/>
                </a:path>
                <a:path w="76200" h="828039">
                  <a:moveTo>
                    <a:pt x="44450" y="88900"/>
                  </a:moveTo>
                  <a:lnTo>
                    <a:pt x="31750" y="88900"/>
                  </a:lnTo>
                  <a:lnTo>
                    <a:pt x="31750" y="139700"/>
                  </a:lnTo>
                  <a:lnTo>
                    <a:pt x="44450" y="139700"/>
                  </a:lnTo>
                  <a:lnTo>
                    <a:pt x="44450" y="88900"/>
                  </a:lnTo>
                  <a:close/>
                </a:path>
                <a:path w="76200" h="828039">
                  <a:moveTo>
                    <a:pt x="44450" y="177800"/>
                  </a:moveTo>
                  <a:lnTo>
                    <a:pt x="31750" y="177800"/>
                  </a:lnTo>
                  <a:lnTo>
                    <a:pt x="31750" y="228600"/>
                  </a:lnTo>
                  <a:lnTo>
                    <a:pt x="44450" y="228600"/>
                  </a:lnTo>
                  <a:lnTo>
                    <a:pt x="44450" y="177800"/>
                  </a:lnTo>
                  <a:close/>
                </a:path>
                <a:path w="76200" h="828039">
                  <a:moveTo>
                    <a:pt x="44450" y="266700"/>
                  </a:moveTo>
                  <a:lnTo>
                    <a:pt x="31750" y="266700"/>
                  </a:lnTo>
                  <a:lnTo>
                    <a:pt x="31750" y="317500"/>
                  </a:lnTo>
                  <a:lnTo>
                    <a:pt x="44450" y="317500"/>
                  </a:lnTo>
                  <a:lnTo>
                    <a:pt x="44450" y="266700"/>
                  </a:lnTo>
                  <a:close/>
                </a:path>
                <a:path w="76200" h="828039">
                  <a:moveTo>
                    <a:pt x="44450" y="355600"/>
                  </a:moveTo>
                  <a:lnTo>
                    <a:pt x="31750" y="355600"/>
                  </a:lnTo>
                  <a:lnTo>
                    <a:pt x="31750" y="406400"/>
                  </a:lnTo>
                  <a:lnTo>
                    <a:pt x="44450" y="406400"/>
                  </a:lnTo>
                  <a:lnTo>
                    <a:pt x="44450" y="355600"/>
                  </a:lnTo>
                  <a:close/>
                </a:path>
                <a:path w="76200" h="828039">
                  <a:moveTo>
                    <a:pt x="44450" y="444500"/>
                  </a:moveTo>
                  <a:lnTo>
                    <a:pt x="31750" y="444500"/>
                  </a:lnTo>
                  <a:lnTo>
                    <a:pt x="31750" y="495300"/>
                  </a:lnTo>
                  <a:lnTo>
                    <a:pt x="44450" y="495300"/>
                  </a:lnTo>
                  <a:lnTo>
                    <a:pt x="44450" y="444500"/>
                  </a:lnTo>
                  <a:close/>
                </a:path>
                <a:path w="76200" h="828039">
                  <a:moveTo>
                    <a:pt x="44450" y="533400"/>
                  </a:moveTo>
                  <a:lnTo>
                    <a:pt x="31750" y="533400"/>
                  </a:lnTo>
                  <a:lnTo>
                    <a:pt x="31750" y="584200"/>
                  </a:lnTo>
                  <a:lnTo>
                    <a:pt x="44450" y="584200"/>
                  </a:lnTo>
                  <a:lnTo>
                    <a:pt x="44450" y="533400"/>
                  </a:lnTo>
                  <a:close/>
                </a:path>
                <a:path w="76200" h="828039">
                  <a:moveTo>
                    <a:pt x="44450" y="622300"/>
                  </a:moveTo>
                  <a:lnTo>
                    <a:pt x="31750" y="622300"/>
                  </a:lnTo>
                  <a:lnTo>
                    <a:pt x="31750" y="673100"/>
                  </a:lnTo>
                  <a:lnTo>
                    <a:pt x="44450" y="673100"/>
                  </a:lnTo>
                  <a:lnTo>
                    <a:pt x="44450" y="622300"/>
                  </a:lnTo>
                  <a:close/>
                </a:path>
                <a:path w="76200" h="828039">
                  <a:moveTo>
                    <a:pt x="31750" y="751840"/>
                  </a:moveTo>
                  <a:lnTo>
                    <a:pt x="0" y="751840"/>
                  </a:lnTo>
                  <a:lnTo>
                    <a:pt x="38100" y="828040"/>
                  </a:lnTo>
                  <a:lnTo>
                    <a:pt x="71120" y="762000"/>
                  </a:lnTo>
                  <a:lnTo>
                    <a:pt x="31750" y="762000"/>
                  </a:lnTo>
                  <a:lnTo>
                    <a:pt x="31750" y="751840"/>
                  </a:lnTo>
                  <a:close/>
                </a:path>
                <a:path w="76200" h="828039">
                  <a:moveTo>
                    <a:pt x="44450" y="711200"/>
                  </a:moveTo>
                  <a:lnTo>
                    <a:pt x="31750" y="711200"/>
                  </a:lnTo>
                  <a:lnTo>
                    <a:pt x="31750" y="762000"/>
                  </a:lnTo>
                  <a:lnTo>
                    <a:pt x="44450" y="762000"/>
                  </a:lnTo>
                  <a:lnTo>
                    <a:pt x="44450" y="711200"/>
                  </a:lnTo>
                  <a:close/>
                </a:path>
                <a:path w="76200" h="828039">
                  <a:moveTo>
                    <a:pt x="76200" y="751840"/>
                  </a:moveTo>
                  <a:lnTo>
                    <a:pt x="44450" y="751840"/>
                  </a:lnTo>
                  <a:lnTo>
                    <a:pt x="44450" y="762000"/>
                  </a:lnTo>
                  <a:lnTo>
                    <a:pt x="71120" y="762000"/>
                  </a:lnTo>
                  <a:lnTo>
                    <a:pt x="76200" y="751840"/>
                  </a:lnTo>
                  <a:close/>
                </a:path>
              </a:pathLst>
            </a:custGeom>
            <a:solidFill>
              <a:srgbClr val="C64634"/>
            </a:solidFill>
          </p:spPr>
          <p:txBody>
            <a:bodyPr wrap="square" lIns="0" tIns="0" rIns="0" bIns="0" rtlCol="0"/>
            <a:lstStyle/>
            <a:p>
              <a:endParaRPr/>
            </a:p>
          </p:txBody>
        </p:sp>
        <p:pic>
          <p:nvPicPr>
            <p:cNvPr id="26" name="object 22">
              <a:extLst>
                <a:ext uri="{FF2B5EF4-FFF2-40B4-BE49-F238E27FC236}">
                  <a16:creationId xmlns:a16="http://schemas.microsoft.com/office/drawing/2014/main" id="{2292BC82-2AC1-0557-13DB-655E25044921}"/>
                </a:ext>
              </a:extLst>
            </p:cNvPr>
            <p:cNvPicPr/>
            <p:nvPr/>
          </p:nvPicPr>
          <p:blipFill>
            <a:blip r:embed="rId9" cstate="print"/>
            <a:stretch>
              <a:fillRect/>
            </a:stretch>
          </p:blipFill>
          <p:spPr>
            <a:xfrm>
              <a:off x="3252851" y="2267457"/>
              <a:ext cx="251587" cy="251459"/>
            </a:xfrm>
            <a:prstGeom prst="rect">
              <a:avLst/>
            </a:prstGeom>
          </p:spPr>
        </p:pic>
      </p:grpSp>
      <p:sp>
        <p:nvSpPr>
          <p:cNvPr id="27" name="object 23">
            <a:extLst>
              <a:ext uri="{FF2B5EF4-FFF2-40B4-BE49-F238E27FC236}">
                <a16:creationId xmlns:a16="http://schemas.microsoft.com/office/drawing/2014/main" id="{24DBCC7B-A60D-0184-307C-0728D01D5A61}"/>
              </a:ext>
            </a:extLst>
          </p:cNvPr>
          <p:cNvSpPr/>
          <p:nvPr/>
        </p:nvSpPr>
        <p:spPr>
          <a:xfrm>
            <a:off x="4502101" y="1524429"/>
            <a:ext cx="403225" cy="325755"/>
          </a:xfrm>
          <a:custGeom>
            <a:avLst/>
            <a:gdLst/>
            <a:ahLst/>
            <a:cxnLst/>
            <a:rect l="l" t="t" r="r" b="b"/>
            <a:pathLst>
              <a:path w="403225" h="325755">
                <a:moveTo>
                  <a:pt x="403194" y="170255"/>
                </a:moveTo>
                <a:lnTo>
                  <a:pt x="230047" y="170255"/>
                </a:lnTo>
                <a:lnTo>
                  <a:pt x="230047" y="325708"/>
                </a:lnTo>
                <a:lnTo>
                  <a:pt x="257256" y="325708"/>
                </a:lnTo>
                <a:lnTo>
                  <a:pt x="274872" y="302861"/>
                </a:lnTo>
                <a:lnTo>
                  <a:pt x="249835" y="302861"/>
                </a:lnTo>
                <a:lnTo>
                  <a:pt x="249835" y="189995"/>
                </a:lnTo>
                <a:lnTo>
                  <a:pt x="403194" y="189995"/>
                </a:lnTo>
                <a:lnTo>
                  <a:pt x="403194" y="170255"/>
                </a:lnTo>
                <a:close/>
              </a:path>
              <a:path w="403225" h="325755">
                <a:moveTo>
                  <a:pt x="403194" y="189995"/>
                </a:moveTo>
                <a:lnTo>
                  <a:pt x="383406" y="189995"/>
                </a:lnTo>
                <a:lnTo>
                  <a:pt x="383406" y="273889"/>
                </a:lnTo>
                <a:lnTo>
                  <a:pt x="272097" y="273889"/>
                </a:lnTo>
                <a:lnTo>
                  <a:pt x="249835" y="302861"/>
                </a:lnTo>
                <a:lnTo>
                  <a:pt x="274872" y="302861"/>
                </a:lnTo>
                <a:lnTo>
                  <a:pt x="281991" y="293629"/>
                </a:lnTo>
                <a:lnTo>
                  <a:pt x="403194" y="293629"/>
                </a:lnTo>
                <a:lnTo>
                  <a:pt x="403194" y="189995"/>
                </a:lnTo>
                <a:close/>
              </a:path>
              <a:path w="403225" h="325755">
                <a:moveTo>
                  <a:pt x="368565" y="239344"/>
                </a:moveTo>
                <a:lnTo>
                  <a:pt x="264676" y="239344"/>
                </a:lnTo>
                <a:lnTo>
                  <a:pt x="264676" y="259084"/>
                </a:lnTo>
                <a:lnTo>
                  <a:pt x="368565" y="259084"/>
                </a:lnTo>
                <a:lnTo>
                  <a:pt x="368565" y="239344"/>
                </a:lnTo>
                <a:close/>
              </a:path>
              <a:path w="403225" h="325755">
                <a:moveTo>
                  <a:pt x="368565" y="204800"/>
                </a:moveTo>
                <a:lnTo>
                  <a:pt x="264676" y="204800"/>
                </a:lnTo>
                <a:lnTo>
                  <a:pt x="264676" y="224539"/>
                </a:lnTo>
                <a:lnTo>
                  <a:pt x="368565" y="224539"/>
                </a:lnTo>
                <a:lnTo>
                  <a:pt x="368565" y="204800"/>
                </a:lnTo>
                <a:close/>
              </a:path>
              <a:path w="403225" h="325755">
                <a:moveTo>
                  <a:pt x="283228" y="0"/>
                </a:moveTo>
                <a:lnTo>
                  <a:pt x="77924" y="0"/>
                </a:lnTo>
                <a:lnTo>
                  <a:pt x="22821" y="22762"/>
                </a:lnTo>
                <a:lnTo>
                  <a:pt x="0" y="77725"/>
                </a:lnTo>
                <a:lnTo>
                  <a:pt x="6123" y="107982"/>
                </a:lnTo>
                <a:lnTo>
                  <a:pt x="22821" y="132688"/>
                </a:lnTo>
                <a:lnTo>
                  <a:pt x="47590" y="149343"/>
                </a:lnTo>
                <a:lnTo>
                  <a:pt x="77924" y="155450"/>
                </a:lnTo>
                <a:lnTo>
                  <a:pt x="140999" y="155450"/>
                </a:lnTo>
                <a:lnTo>
                  <a:pt x="186677" y="214669"/>
                </a:lnTo>
                <a:lnTo>
                  <a:pt x="215205" y="214670"/>
                </a:lnTo>
                <a:lnTo>
                  <a:pt x="215205" y="193593"/>
                </a:lnTo>
                <a:lnTo>
                  <a:pt x="195417" y="193593"/>
                </a:lnTo>
                <a:lnTo>
                  <a:pt x="150893" y="135710"/>
                </a:lnTo>
                <a:lnTo>
                  <a:pt x="77924" y="135710"/>
                </a:lnTo>
                <a:lnTo>
                  <a:pt x="36814" y="118731"/>
                </a:lnTo>
                <a:lnTo>
                  <a:pt x="19788" y="77725"/>
                </a:lnTo>
                <a:lnTo>
                  <a:pt x="24356" y="55158"/>
                </a:lnTo>
                <a:lnTo>
                  <a:pt x="36814" y="36726"/>
                </a:lnTo>
                <a:lnTo>
                  <a:pt x="55293" y="24297"/>
                </a:lnTo>
                <a:lnTo>
                  <a:pt x="77924" y="19739"/>
                </a:lnTo>
                <a:lnTo>
                  <a:pt x="333823" y="19739"/>
                </a:lnTo>
                <a:lnTo>
                  <a:pt x="313551" y="6107"/>
                </a:lnTo>
                <a:lnTo>
                  <a:pt x="283228" y="0"/>
                </a:lnTo>
                <a:close/>
              </a:path>
              <a:path w="403225" h="325755">
                <a:moveTo>
                  <a:pt x="333823" y="19739"/>
                </a:moveTo>
                <a:lnTo>
                  <a:pt x="283228" y="19739"/>
                </a:lnTo>
                <a:lnTo>
                  <a:pt x="305850" y="24297"/>
                </a:lnTo>
                <a:lnTo>
                  <a:pt x="324327" y="36726"/>
                </a:lnTo>
                <a:lnTo>
                  <a:pt x="336786" y="55158"/>
                </a:lnTo>
                <a:lnTo>
                  <a:pt x="341356" y="77725"/>
                </a:lnTo>
                <a:lnTo>
                  <a:pt x="336786" y="100300"/>
                </a:lnTo>
                <a:lnTo>
                  <a:pt x="324327" y="118731"/>
                </a:lnTo>
                <a:lnTo>
                  <a:pt x="305850" y="131155"/>
                </a:lnTo>
                <a:lnTo>
                  <a:pt x="283228" y="135710"/>
                </a:lnTo>
                <a:lnTo>
                  <a:pt x="195417" y="135710"/>
                </a:lnTo>
                <a:lnTo>
                  <a:pt x="195417" y="193593"/>
                </a:lnTo>
                <a:lnTo>
                  <a:pt x="215205" y="193593"/>
                </a:lnTo>
                <a:lnTo>
                  <a:pt x="215205" y="155450"/>
                </a:lnTo>
                <a:lnTo>
                  <a:pt x="283228" y="155450"/>
                </a:lnTo>
                <a:lnTo>
                  <a:pt x="313551" y="149343"/>
                </a:lnTo>
                <a:lnTo>
                  <a:pt x="338318" y="132688"/>
                </a:lnTo>
                <a:lnTo>
                  <a:pt x="355019" y="107982"/>
                </a:lnTo>
                <a:lnTo>
                  <a:pt x="361144" y="77725"/>
                </a:lnTo>
                <a:lnTo>
                  <a:pt x="355019" y="47468"/>
                </a:lnTo>
                <a:lnTo>
                  <a:pt x="338318" y="22762"/>
                </a:lnTo>
                <a:lnTo>
                  <a:pt x="333823" y="19739"/>
                </a:lnTo>
                <a:close/>
              </a:path>
              <a:path w="403225" h="325755">
                <a:moveTo>
                  <a:pt x="77924" y="34544"/>
                </a:moveTo>
                <a:lnTo>
                  <a:pt x="61053" y="37948"/>
                </a:lnTo>
                <a:lnTo>
                  <a:pt x="47298" y="47205"/>
                </a:lnTo>
                <a:lnTo>
                  <a:pt x="38028" y="60927"/>
                </a:lnTo>
                <a:lnTo>
                  <a:pt x="34629" y="77725"/>
                </a:lnTo>
                <a:lnTo>
                  <a:pt x="37984" y="94303"/>
                </a:lnTo>
                <a:lnTo>
                  <a:pt x="38031" y="94534"/>
                </a:lnTo>
                <a:lnTo>
                  <a:pt x="47308" y="108260"/>
                </a:lnTo>
                <a:lnTo>
                  <a:pt x="61070" y="117513"/>
                </a:lnTo>
                <a:lnTo>
                  <a:pt x="77924" y="120906"/>
                </a:lnTo>
                <a:lnTo>
                  <a:pt x="94766" y="117513"/>
                </a:lnTo>
                <a:lnTo>
                  <a:pt x="108526" y="108260"/>
                </a:lnTo>
                <a:lnTo>
                  <a:pt x="113323" y="101166"/>
                </a:lnTo>
                <a:lnTo>
                  <a:pt x="77924" y="101166"/>
                </a:lnTo>
                <a:lnTo>
                  <a:pt x="68773" y="99325"/>
                </a:lnTo>
                <a:lnTo>
                  <a:pt x="61301" y="94303"/>
                </a:lnTo>
                <a:lnTo>
                  <a:pt x="56264" y="86853"/>
                </a:lnTo>
                <a:lnTo>
                  <a:pt x="54417" y="77725"/>
                </a:lnTo>
                <a:lnTo>
                  <a:pt x="56264" y="68597"/>
                </a:lnTo>
                <a:lnTo>
                  <a:pt x="61301" y="61146"/>
                </a:lnTo>
                <a:lnTo>
                  <a:pt x="68773" y="56125"/>
                </a:lnTo>
                <a:lnTo>
                  <a:pt x="77924" y="54284"/>
                </a:lnTo>
                <a:lnTo>
                  <a:pt x="113298" y="54284"/>
                </a:lnTo>
                <a:lnTo>
                  <a:pt x="108511" y="47205"/>
                </a:lnTo>
                <a:lnTo>
                  <a:pt x="94761" y="37948"/>
                </a:lnTo>
                <a:lnTo>
                  <a:pt x="77924" y="34544"/>
                </a:lnTo>
                <a:close/>
              </a:path>
              <a:path w="403225" h="325755">
                <a:moveTo>
                  <a:pt x="180576" y="34544"/>
                </a:moveTo>
                <a:lnTo>
                  <a:pt x="163708" y="37948"/>
                </a:lnTo>
                <a:lnTo>
                  <a:pt x="149955" y="47205"/>
                </a:lnTo>
                <a:lnTo>
                  <a:pt x="140688" y="60927"/>
                </a:lnTo>
                <a:lnTo>
                  <a:pt x="137289" y="77725"/>
                </a:lnTo>
                <a:lnTo>
                  <a:pt x="140643" y="94303"/>
                </a:lnTo>
                <a:lnTo>
                  <a:pt x="140690" y="94534"/>
                </a:lnTo>
                <a:lnTo>
                  <a:pt x="149966" y="108260"/>
                </a:lnTo>
                <a:lnTo>
                  <a:pt x="163725" y="117513"/>
                </a:lnTo>
                <a:lnTo>
                  <a:pt x="180576" y="120906"/>
                </a:lnTo>
                <a:lnTo>
                  <a:pt x="197418" y="117513"/>
                </a:lnTo>
                <a:lnTo>
                  <a:pt x="211178" y="108260"/>
                </a:lnTo>
                <a:lnTo>
                  <a:pt x="215975" y="101166"/>
                </a:lnTo>
                <a:lnTo>
                  <a:pt x="180576" y="101166"/>
                </a:lnTo>
                <a:lnTo>
                  <a:pt x="171426" y="99325"/>
                </a:lnTo>
                <a:lnTo>
                  <a:pt x="163957" y="94303"/>
                </a:lnTo>
                <a:lnTo>
                  <a:pt x="158923" y="86853"/>
                </a:lnTo>
                <a:lnTo>
                  <a:pt x="157077" y="77725"/>
                </a:lnTo>
                <a:lnTo>
                  <a:pt x="158923" y="68597"/>
                </a:lnTo>
                <a:lnTo>
                  <a:pt x="163957" y="61147"/>
                </a:lnTo>
                <a:lnTo>
                  <a:pt x="171426" y="56125"/>
                </a:lnTo>
                <a:lnTo>
                  <a:pt x="180576" y="54284"/>
                </a:lnTo>
                <a:lnTo>
                  <a:pt x="215949" y="54284"/>
                </a:lnTo>
                <a:lnTo>
                  <a:pt x="211163" y="47205"/>
                </a:lnTo>
                <a:lnTo>
                  <a:pt x="197412" y="37948"/>
                </a:lnTo>
                <a:lnTo>
                  <a:pt x="180576" y="34544"/>
                </a:lnTo>
                <a:close/>
              </a:path>
              <a:path w="403225" h="325755">
                <a:moveTo>
                  <a:pt x="283228" y="34544"/>
                </a:moveTo>
                <a:lnTo>
                  <a:pt x="266359" y="37949"/>
                </a:lnTo>
                <a:lnTo>
                  <a:pt x="252607" y="47205"/>
                </a:lnTo>
                <a:lnTo>
                  <a:pt x="243339" y="60927"/>
                </a:lnTo>
                <a:lnTo>
                  <a:pt x="239941" y="77725"/>
                </a:lnTo>
                <a:lnTo>
                  <a:pt x="243295" y="94303"/>
                </a:lnTo>
                <a:lnTo>
                  <a:pt x="243342" y="94535"/>
                </a:lnTo>
                <a:lnTo>
                  <a:pt x="252618" y="108260"/>
                </a:lnTo>
                <a:lnTo>
                  <a:pt x="266377" y="117513"/>
                </a:lnTo>
                <a:lnTo>
                  <a:pt x="283228" y="120906"/>
                </a:lnTo>
                <a:lnTo>
                  <a:pt x="300007" y="117513"/>
                </a:lnTo>
                <a:lnTo>
                  <a:pt x="313792" y="108260"/>
                </a:lnTo>
                <a:lnTo>
                  <a:pt x="318601" y="101166"/>
                </a:lnTo>
                <a:lnTo>
                  <a:pt x="283228" y="101166"/>
                </a:lnTo>
                <a:lnTo>
                  <a:pt x="274135" y="99325"/>
                </a:lnTo>
                <a:lnTo>
                  <a:pt x="266631" y="94303"/>
                </a:lnTo>
                <a:lnTo>
                  <a:pt x="261582" y="86853"/>
                </a:lnTo>
                <a:lnTo>
                  <a:pt x="259729" y="77725"/>
                </a:lnTo>
                <a:lnTo>
                  <a:pt x="261574" y="68597"/>
                </a:lnTo>
                <a:lnTo>
                  <a:pt x="266609" y="61147"/>
                </a:lnTo>
                <a:lnTo>
                  <a:pt x="274077" y="56125"/>
                </a:lnTo>
                <a:lnTo>
                  <a:pt x="283228" y="54284"/>
                </a:lnTo>
                <a:lnTo>
                  <a:pt x="318627" y="54284"/>
                </a:lnTo>
                <a:lnTo>
                  <a:pt x="313840" y="47205"/>
                </a:lnTo>
                <a:lnTo>
                  <a:pt x="300087" y="37949"/>
                </a:lnTo>
                <a:lnTo>
                  <a:pt x="283228" y="34544"/>
                </a:lnTo>
                <a:close/>
              </a:path>
              <a:path w="403225" h="325755">
                <a:moveTo>
                  <a:pt x="113298" y="54284"/>
                </a:moveTo>
                <a:lnTo>
                  <a:pt x="77924" y="54284"/>
                </a:lnTo>
                <a:lnTo>
                  <a:pt x="87066" y="56125"/>
                </a:lnTo>
                <a:lnTo>
                  <a:pt x="94535" y="61147"/>
                </a:lnTo>
                <a:lnTo>
                  <a:pt x="99574" y="68597"/>
                </a:lnTo>
                <a:lnTo>
                  <a:pt x="101423" y="77725"/>
                </a:lnTo>
                <a:lnTo>
                  <a:pt x="99558" y="86853"/>
                </a:lnTo>
                <a:lnTo>
                  <a:pt x="94505" y="94303"/>
                </a:lnTo>
                <a:lnTo>
                  <a:pt x="87006" y="99325"/>
                </a:lnTo>
                <a:lnTo>
                  <a:pt x="77924" y="101166"/>
                </a:lnTo>
                <a:lnTo>
                  <a:pt x="113323" y="101166"/>
                </a:lnTo>
                <a:lnTo>
                  <a:pt x="117807" y="94534"/>
                </a:lnTo>
                <a:lnTo>
                  <a:pt x="121211" y="77725"/>
                </a:lnTo>
                <a:lnTo>
                  <a:pt x="117834" y="61147"/>
                </a:lnTo>
                <a:lnTo>
                  <a:pt x="117790" y="60927"/>
                </a:lnTo>
                <a:lnTo>
                  <a:pt x="113298" y="54284"/>
                </a:lnTo>
                <a:close/>
              </a:path>
              <a:path w="403225" h="325755">
                <a:moveTo>
                  <a:pt x="215949" y="54284"/>
                </a:moveTo>
                <a:lnTo>
                  <a:pt x="180576" y="54284"/>
                </a:lnTo>
                <a:lnTo>
                  <a:pt x="189717" y="56125"/>
                </a:lnTo>
                <a:lnTo>
                  <a:pt x="197187" y="61147"/>
                </a:lnTo>
                <a:lnTo>
                  <a:pt x="202226" y="68597"/>
                </a:lnTo>
                <a:lnTo>
                  <a:pt x="204074" y="77725"/>
                </a:lnTo>
                <a:lnTo>
                  <a:pt x="202210" y="86853"/>
                </a:lnTo>
                <a:lnTo>
                  <a:pt x="197157" y="94303"/>
                </a:lnTo>
                <a:lnTo>
                  <a:pt x="189657" y="99325"/>
                </a:lnTo>
                <a:lnTo>
                  <a:pt x="180576" y="101166"/>
                </a:lnTo>
                <a:lnTo>
                  <a:pt x="215975" y="101166"/>
                </a:lnTo>
                <a:lnTo>
                  <a:pt x="220459" y="94535"/>
                </a:lnTo>
                <a:lnTo>
                  <a:pt x="223863" y="77725"/>
                </a:lnTo>
                <a:lnTo>
                  <a:pt x="220486" y="61147"/>
                </a:lnTo>
                <a:lnTo>
                  <a:pt x="220441" y="60927"/>
                </a:lnTo>
                <a:lnTo>
                  <a:pt x="215949" y="54284"/>
                </a:lnTo>
                <a:close/>
              </a:path>
              <a:path w="403225" h="325755">
                <a:moveTo>
                  <a:pt x="318627" y="54284"/>
                </a:moveTo>
                <a:lnTo>
                  <a:pt x="283228" y="54284"/>
                </a:lnTo>
                <a:lnTo>
                  <a:pt x="292369" y="56125"/>
                </a:lnTo>
                <a:lnTo>
                  <a:pt x="299839" y="61147"/>
                </a:lnTo>
                <a:lnTo>
                  <a:pt x="304878" y="68597"/>
                </a:lnTo>
                <a:lnTo>
                  <a:pt x="306726" y="77725"/>
                </a:lnTo>
                <a:lnTo>
                  <a:pt x="304878" y="86853"/>
                </a:lnTo>
                <a:lnTo>
                  <a:pt x="299839" y="94303"/>
                </a:lnTo>
                <a:lnTo>
                  <a:pt x="292369" y="99325"/>
                </a:lnTo>
                <a:lnTo>
                  <a:pt x="283228" y="101166"/>
                </a:lnTo>
                <a:lnTo>
                  <a:pt x="318601" y="101166"/>
                </a:lnTo>
                <a:lnTo>
                  <a:pt x="323085" y="94535"/>
                </a:lnTo>
                <a:lnTo>
                  <a:pt x="326514" y="77725"/>
                </a:lnTo>
                <a:lnTo>
                  <a:pt x="323157" y="61147"/>
                </a:lnTo>
                <a:lnTo>
                  <a:pt x="323113" y="60927"/>
                </a:lnTo>
                <a:lnTo>
                  <a:pt x="318627" y="54284"/>
                </a:lnTo>
                <a:close/>
              </a:path>
            </a:pathLst>
          </a:custGeom>
          <a:solidFill>
            <a:srgbClr val="AD552C"/>
          </a:solidFill>
        </p:spPr>
        <p:txBody>
          <a:bodyPr wrap="square" lIns="0" tIns="0" rIns="0" bIns="0" rtlCol="0"/>
          <a:lstStyle/>
          <a:p>
            <a:endParaRPr/>
          </a:p>
        </p:txBody>
      </p:sp>
      <p:grpSp>
        <p:nvGrpSpPr>
          <p:cNvPr id="28" name="object 24">
            <a:extLst>
              <a:ext uri="{FF2B5EF4-FFF2-40B4-BE49-F238E27FC236}">
                <a16:creationId xmlns:a16="http://schemas.microsoft.com/office/drawing/2014/main" id="{643FBBFC-CB5E-670F-9F91-5B319CEE658B}"/>
              </a:ext>
            </a:extLst>
          </p:cNvPr>
          <p:cNvGrpSpPr/>
          <p:nvPr/>
        </p:nvGrpSpPr>
        <p:grpSpPr>
          <a:xfrm>
            <a:off x="2565907" y="1979167"/>
            <a:ext cx="252095" cy="828040"/>
            <a:chOff x="2565907" y="1979167"/>
            <a:chExt cx="252095" cy="828040"/>
          </a:xfrm>
        </p:grpSpPr>
        <p:sp>
          <p:nvSpPr>
            <p:cNvPr id="29" name="object 25">
              <a:extLst>
                <a:ext uri="{FF2B5EF4-FFF2-40B4-BE49-F238E27FC236}">
                  <a16:creationId xmlns:a16="http://schemas.microsoft.com/office/drawing/2014/main" id="{212B9879-7EAC-A5ED-D0A6-855866E3321B}"/>
                </a:ext>
              </a:extLst>
            </p:cNvPr>
            <p:cNvSpPr/>
            <p:nvPr/>
          </p:nvSpPr>
          <p:spPr>
            <a:xfrm>
              <a:off x="2653664" y="1979167"/>
              <a:ext cx="76200" cy="828040"/>
            </a:xfrm>
            <a:custGeom>
              <a:avLst/>
              <a:gdLst/>
              <a:ahLst/>
              <a:cxnLst/>
              <a:rect l="l" t="t" r="r" b="b"/>
              <a:pathLst>
                <a:path w="76200" h="828039">
                  <a:moveTo>
                    <a:pt x="44450" y="63500"/>
                  </a:moveTo>
                  <a:lnTo>
                    <a:pt x="31750" y="63500"/>
                  </a:lnTo>
                  <a:lnTo>
                    <a:pt x="31750" y="114300"/>
                  </a:lnTo>
                  <a:lnTo>
                    <a:pt x="44450" y="114300"/>
                  </a:lnTo>
                  <a:lnTo>
                    <a:pt x="44450" y="63500"/>
                  </a:lnTo>
                  <a:close/>
                </a:path>
                <a:path w="76200" h="828039">
                  <a:moveTo>
                    <a:pt x="38100" y="0"/>
                  </a:moveTo>
                  <a:lnTo>
                    <a:pt x="0" y="76200"/>
                  </a:lnTo>
                  <a:lnTo>
                    <a:pt x="31750" y="76200"/>
                  </a:lnTo>
                  <a:lnTo>
                    <a:pt x="31750" y="63500"/>
                  </a:lnTo>
                  <a:lnTo>
                    <a:pt x="69850" y="63500"/>
                  </a:lnTo>
                  <a:lnTo>
                    <a:pt x="38100" y="0"/>
                  </a:lnTo>
                  <a:close/>
                </a:path>
                <a:path w="76200" h="828039">
                  <a:moveTo>
                    <a:pt x="69850" y="63500"/>
                  </a:moveTo>
                  <a:lnTo>
                    <a:pt x="44450" y="63500"/>
                  </a:lnTo>
                  <a:lnTo>
                    <a:pt x="44450" y="76200"/>
                  </a:lnTo>
                  <a:lnTo>
                    <a:pt x="76200" y="76200"/>
                  </a:lnTo>
                  <a:lnTo>
                    <a:pt x="69850" y="63500"/>
                  </a:lnTo>
                  <a:close/>
                </a:path>
                <a:path w="76200" h="828039">
                  <a:moveTo>
                    <a:pt x="44450" y="152400"/>
                  </a:moveTo>
                  <a:lnTo>
                    <a:pt x="31750" y="152400"/>
                  </a:lnTo>
                  <a:lnTo>
                    <a:pt x="31750" y="203200"/>
                  </a:lnTo>
                  <a:lnTo>
                    <a:pt x="44450" y="203200"/>
                  </a:lnTo>
                  <a:lnTo>
                    <a:pt x="44450" y="152400"/>
                  </a:lnTo>
                  <a:close/>
                </a:path>
                <a:path w="76200" h="828039">
                  <a:moveTo>
                    <a:pt x="44450" y="241300"/>
                  </a:moveTo>
                  <a:lnTo>
                    <a:pt x="31750" y="241300"/>
                  </a:lnTo>
                  <a:lnTo>
                    <a:pt x="31750" y="292100"/>
                  </a:lnTo>
                  <a:lnTo>
                    <a:pt x="44450" y="292100"/>
                  </a:lnTo>
                  <a:lnTo>
                    <a:pt x="44450" y="241300"/>
                  </a:lnTo>
                  <a:close/>
                </a:path>
                <a:path w="76200" h="828039">
                  <a:moveTo>
                    <a:pt x="44450" y="330200"/>
                  </a:moveTo>
                  <a:lnTo>
                    <a:pt x="31750" y="330200"/>
                  </a:lnTo>
                  <a:lnTo>
                    <a:pt x="31750" y="381000"/>
                  </a:lnTo>
                  <a:lnTo>
                    <a:pt x="44450" y="381000"/>
                  </a:lnTo>
                  <a:lnTo>
                    <a:pt x="44450" y="330200"/>
                  </a:lnTo>
                  <a:close/>
                </a:path>
                <a:path w="76200" h="828039">
                  <a:moveTo>
                    <a:pt x="44450" y="419100"/>
                  </a:moveTo>
                  <a:lnTo>
                    <a:pt x="31750" y="419100"/>
                  </a:lnTo>
                  <a:lnTo>
                    <a:pt x="31750" y="469900"/>
                  </a:lnTo>
                  <a:lnTo>
                    <a:pt x="44450" y="469900"/>
                  </a:lnTo>
                  <a:lnTo>
                    <a:pt x="44450" y="419100"/>
                  </a:lnTo>
                  <a:close/>
                </a:path>
                <a:path w="76200" h="828039">
                  <a:moveTo>
                    <a:pt x="44450" y="508000"/>
                  </a:moveTo>
                  <a:lnTo>
                    <a:pt x="31750" y="508000"/>
                  </a:lnTo>
                  <a:lnTo>
                    <a:pt x="31750" y="558800"/>
                  </a:lnTo>
                  <a:lnTo>
                    <a:pt x="44450" y="558800"/>
                  </a:lnTo>
                  <a:lnTo>
                    <a:pt x="44450" y="508000"/>
                  </a:lnTo>
                  <a:close/>
                </a:path>
                <a:path w="76200" h="828039">
                  <a:moveTo>
                    <a:pt x="44450" y="596900"/>
                  </a:moveTo>
                  <a:lnTo>
                    <a:pt x="31750" y="596900"/>
                  </a:lnTo>
                  <a:lnTo>
                    <a:pt x="31750" y="647700"/>
                  </a:lnTo>
                  <a:lnTo>
                    <a:pt x="44450" y="647700"/>
                  </a:lnTo>
                  <a:lnTo>
                    <a:pt x="44450" y="596900"/>
                  </a:lnTo>
                  <a:close/>
                </a:path>
                <a:path w="76200" h="828039">
                  <a:moveTo>
                    <a:pt x="44450" y="685800"/>
                  </a:moveTo>
                  <a:lnTo>
                    <a:pt x="31750" y="685800"/>
                  </a:lnTo>
                  <a:lnTo>
                    <a:pt x="31750" y="736600"/>
                  </a:lnTo>
                  <a:lnTo>
                    <a:pt x="44450" y="736600"/>
                  </a:lnTo>
                  <a:lnTo>
                    <a:pt x="44450" y="685800"/>
                  </a:lnTo>
                  <a:close/>
                </a:path>
                <a:path w="76200" h="828039">
                  <a:moveTo>
                    <a:pt x="76200" y="751840"/>
                  </a:moveTo>
                  <a:lnTo>
                    <a:pt x="0" y="751840"/>
                  </a:lnTo>
                  <a:lnTo>
                    <a:pt x="38100" y="828040"/>
                  </a:lnTo>
                  <a:lnTo>
                    <a:pt x="76200" y="751840"/>
                  </a:lnTo>
                  <a:close/>
                </a:path>
              </a:pathLst>
            </a:custGeom>
            <a:solidFill>
              <a:srgbClr val="33543B"/>
            </a:solidFill>
          </p:spPr>
          <p:txBody>
            <a:bodyPr wrap="square" lIns="0" tIns="0" rIns="0" bIns="0" rtlCol="0"/>
            <a:lstStyle/>
            <a:p>
              <a:endParaRPr/>
            </a:p>
          </p:txBody>
        </p:sp>
        <p:pic>
          <p:nvPicPr>
            <p:cNvPr id="30" name="object 26">
              <a:extLst>
                <a:ext uri="{FF2B5EF4-FFF2-40B4-BE49-F238E27FC236}">
                  <a16:creationId xmlns:a16="http://schemas.microsoft.com/office/drawing/2014/main" id="{4A078F5A-B018-1E7B-2ED2-937A32CBF179}"/>
                </a:ext>
              </a:extLst>
            </p:cNvPr>
            <p:cNvPicPr/>
            <p:nvPr/>
          </p:nvPicPr>
          <p:blipFill>
            <a:blip r:embed="rId10" cstate="print"/>
            <a:stretch>
              <a:fillRect/>
            </a:stretch>
          </p:blipFill>
          <p:spPr>
            <a:xfrm>
              <a:off x="2565907" y="2267457"/>
              <a:ext cx="251587" cy="251459"/>
            </a:xfrm>
            <a:prstGeom prst="rect">
              <a:avLst/>
            </a:prstGeom>
          </p:spPr>
        </p:pic>
      </p:grpSp>
      <p:grpSp>
        <p:nvGrpSpPr>
          <p:cNvPr id="31" name="object 27">
            <a:extLst>
              <a:ext uri="{FF2B5EF4-FFF2-40B4-BE49-F238E27FC236}">
                <a16:creationId xmlns:a16="http://schemas.microsoft.com/office/drawing/2014/main" id="{8A61C205-8B6A-F5C2-AAD5-78EE4B0E79DD}"/>
              </a:ext>
            </a:extLst>
          </p:cNvPr>
          <p:cNvGrpSpPr/>
          <p:nvPr/>
        </p:nvGrpSpPr>
        <p:grpSpPr>
          <a:xfrm>
            <a:off x="4607305" y="1979167"/>
            <a:ext cx="251460" cy="828040"/>
            <a:chOff x="4607305" y="1979167"/>
            <a:chExt cx="251460" cy="828040"/>
          </a:xfrm>
        </p:grpSpPr>
        <p:sp>
          <p:nvSpPr>
            <p:cNvPr id="96" name="object 28">
              <a:extLst>
                <a:ext uri="{FF2B5EF4-FFF2-40B4-BE49-F238E27FC236}">
                  <a16:creationId xmlns:a16="http://schemas.microsoft.com/office/drawing/2014/main" id="{13C7F3FD-2874-CDC3-F4F6-4830E7D21BCF}"/>
                </a:ext>
              </a:extLst>
            </p:cNvPr>
            <p:cNvSpPr/>
            <p:nvPr/>
          </p:nvSpPr>
          <p:spPr>
            <a:xfrm>
              <a:off x="4694935" y="1979167"/>
              <a:ext cx="76200" cy="828040"/>
            </a:xfrm>
            <a:custGeom>
              <a:avLst/>
              <a:gdLst/>
              <a:ahLst/>
              <a:cxnLst/>
              <a:rect l="l" t="t" r="r" b="b"/>
              <a:pathLst>
                <a:path w="76200" h="828039">
                  <a:moveTo>
                    <a:pt x="44450" y="0"/>
                  </a:moveTo>
                  <a:lnTo>
                    <a:pt x="31750" y="0"/>
                  </a:lnTo>
                  <a:lnTo>
                    <a:pt x="31750" y="50800"/>
                  </a:lnTo>
                  <a:lnTo>
                    <a:pt x="44450" y="50800"/>
                  </a:lnTo>
                  <a:lnTo>
                    <a:pt x="44450" y="0"/>
                  </a:lnTo>
                  <a:close/>
                </a:path>
                <a:path w="76200" h="828039">
                  <a:moveTo>
                    <a:pt x="44450" y="88900"/>
                  </a:moveTo>
                  <a:lnTo>
                    <a:pt x="31750" y="88900"/>
                  </a:lnTo>
                  <a:lnTo>
                    <a:pt x="31750" y="139700"/>
                  </a:lnTo>
                  <a:lnTo>
                    <a:pt x="44450" y="139700"/>
                  </a:lnTo>
                  <a:lnTo>
                    <a:pt x="44450" y="88900"/>
                  </a:lnTo>
                  <a:close/>
                </a:path>
                <a:path w="76200" h="828039">
                  <a:moveTo>
                    <a:pt x="44450" y="177800"/>
                  </a:moveTo>
                  <a:lnTo>
                    <a:pt x="31750" y="177800"/>
                  </a:lnTo>
                  <a:lnTo>
                    <a:pt x="31750" y="228600"/>
                  </a:lnTo>
                  <a:lnTo>
                    <a:pt x="44450" y="228600"/>
                  </a:lnTo>
                  <a:lnTo>
                    <a:pt x="44450" y="177800"/>
                  </a:lnTo>
                  <a:close/>
                </a:path>
                <a:path w="76200" h="828039">
                  <a:moveTo>
                    <a:pt x="44450" y="266700"/>
                  </a:moveTo>
                  <a:lnTo>
                    <a:pt x="31750" y="266700"/>
                  </a:lnTo>
                  <a:lnTo>
                    <a:pt x="31750" y="317500"/>
                  </a:lnTo>
                  <a:lnTo>
                    <a:pt x="44450" y="317500"/>
                  </a:lnTo>
                  <a:lnTo>
                    <a:pt x="44450" y="266700"/>
                  </a:lnTo>
                  <a:close/>
                </a:path>
                <a:path w="76200" h="828039">
                  <a:moveTo>
                    <a:pt x="44450" y="355600"/>
                  </a:moveTo>
                  <a:lnTo>
                    <a:pt x="31750" y="355600"/>
                  </a:lnTo>
                  <a:lnTo>
                    <a:pt x="31750" y="406400"/>
                  </a:lnTo>
                  <a:lnTo>
                    <a:pt x="44450" y="406400"/>
                  </a:lnTo>
                  <a:lnTo>
                    <a:pt x="44450" y="355600"/>
                  </a:lnTo>
                  <a:close/>
                </a:path>
                <a:path w="76200" h="828039">
                  <a:moveTo>
                    <a:pt x="44450" y="444500"/>
                  </a:moveTo>
                  <a:lnTo>
                    <a:pt x="31750" y="444500"/>
                  </a:lnTo>
                  <a:lnTo>
                    <a:pt x="31750" y="495300"/>
                  </a:lnTo>
                  <a:lnTo>
                    <a:pt x="44450" y="495300"/>
                  </a:lnTo>
                  <a:lnTo>
                    <a:pt x="44450" y="444500"/>
                  </a:lnTo>
                  <a:close/>
                </a:path>
                <a:path w="76200" h="828039">
                  <a:moveTo>
                    <a:pt x="44450" y="533400"/>
                  </a:moveTo>
                  <a:lnTo>
                    <a:pt x="31750" y="533400"/>
                  </a:lnTo>
                  <a:lnTo>
                    <a:pt x="31750" y="584200"/>
                  </a:lnTo>
                  <a:lnTo>
                    <a:pt x="44450" y="584200"/>
                  </a:lnTo>
                  <a:lnTo>
                    <a:pt x="44450" y="533400"/>
                  </a:lnTo>
                  <a:close/>
                </a:path>
                <a:path w="76200" h="828039">
                  <a:moveTo>
                    <a:pt x="44450" y="622300"/>
                  </a:moveTo>
                  <a:lnTo>
                    <a:pt x="31750" y="622300"/>
                  </a:lnTo>
                  <a:lnTo>
                    <a:pt x="31750" y="673100"/>
                  </a:lnTo>
                  <a:lnTo>
                    <a:pt x="44450" y="673100"/>
                  </a:lnTo>
                  <a:lnTo>
                    <a:pt x="44450" y="622300"/>
                  </a:lnTo>
                  <a:close/>
                </a:path>
                <a:path w="76200" h="828039">
                  <a:moveTo>
                    <a:pt x="31750" y="751840"/>
                  </a:moveTo>
                  <a:lnTo>
                    <a:pt x="0" y="751840"/>
                  </a:lnTo>
                  <a:lnTo>
                    <a:pt x="38100" y="828040"/>
                  </a:lnTo>
                  <a:lnTo>
                    <a:pt x="71120" y="762000"/>
                  </a:lnTo>
                  <a:lnTo>
                    <a:pt x="31750" y="762000"/>
                  </a:lnTo>
                  <a:lnTo>
                    <a:pt x="31750" y="751840"/>
                  </a:lnTo>
                  <a:close/>
                </a:path>
                <a:path w="76200" h="828039">
                  <a:moveTo>
                    <a:pt x="44450" y="711200"/>
                  </a:moveTo>
                  <a:lnTo>
                    <a:pt x="31750" y="711200"/>
                  </a:lnTo>
                  <a:lnTo>
                    <a:pt x="31750" y="762000"/>
                  </a:lnTo>
                  <a:lnTo>
                    <a:pt x="44450" y="762000"/>
                  </a:lnTo>
                  <a:lnTo>
                    <a:pt x="44450" y="711200"/>
                  </a:lnTo>
                  <a:close/>
                </a:path>
                <a:path w="76200" h="828039">
                  <a:moveTo>
                    <a:pt x="76200" y="751840"/>
                  </a:moveTo>
                  <a:lnTo>
                    <a:pt x="44450" y="751840"/>
                  </a:lnTo>
                  <a:lnTo>
                    <a:pt x="44450" y="762000"/>
                  </a:lnTo>
                  <a:lnTo>
                    <a:pt x="71120" y="762000"/>
                  </a:lnTo>
                  <a:lnTo>
                    <a:pt x="76200" y="751840"/>
                  </a:lnTo>
                  <a:close/>
                </a:path>
              </a:pathLst>
            </a:custGeom>
            <a:solidFill>
              <a:srgbClr val="C64634"/>
            </a:solidFill>
          </p:spPr>
          <p:txBody>
            <a:bodyPr wrap="square" lIns="0" tIns="0" rIns="0" bIns="0" rtlCol="0"/>
            <a:lstStyle/>
            <a:p>
              <a:endParaRPr/>
            </a:p>
          </p:txBody>
        </p:sp>
        <p:pic>
          <p:nvPicPr>
            <p:cNvPr id="97" name="object 29">
              <a:extLst>
                <a:ext uri="{FF2B5EF4-FFF2-40B4-BE49-F238E27FC236}">
                  <a16:creationId xmlns:a16="http://schemas.microsoft.com/office/drawing/2014/main" id="{2320A38E-5100-5749-64AA-29CCCD6305C4}"/>
                </a:ext>
              </a:extLst>
            </p:cNvPr>
            <p:cNvPicPr/>
            <p:nvPr/>
          </p:nvPicPr>
          <p:blipFill>
            <a:blip r:embed="rId11" cstate="print"/>
            <a:stretch>
              <a:fillRect/>
            </a:stretch>
          </p:blipFill>
          <p:spPr>
            <a:xfrm>
              <a:off x="4607305" y="2267457"/>
              <a:ext cx="251460" cy="251459"/>
            </a:xfrm>
            <a:prstGeom prst="rect">
              <a:avLst/>
            </a:prstGeom>
          </p:spPr>
        </p:pic>
      </p:grpSp>
      <p:sp>
        <p:nvSpPr>
          <p:cNvPr id="98" name="object 30">
            <a:extLst>
              <a:ext uri="{FF2B5EF4-FFF2-40B4-BE49-F238E27FC236}">
                <a16:creationId xmlns:a16="http://schemas.microsoft.com/office/drawing/2014/main" id="{3443C62F-4CB1-F78D-3916-A1A30F4FB2C7}"/>
              </a:ext>
            </a:extLst>
          </p:cNvPr>
          <p:cNvSpPr txBox="1"/>
          <p:nvPr/>
        </p:nvSpPr>
        <p:spPr>
          <a:xfrm>
            <a:off x="2612517" y="2263216"/>
            <a:ext cx="852805" cy="240029"/>
          </a:xfrm>
          <a:prstGeom prst="rect">
            <a:avLst/>
          </a:prstGeom>
        </p:spPr>
        <p:txBody>
          <a:bodyPr vert="horz" wrap="square" lIns="0" tIns="13335" rIns="0" bIns="0" rtlCol="0">
            <a:spAutoFit/>
          </a:bodyPr>
          <a:lstStyle/>
          <a:p>
            <a:pPr marL="693420" indent="-680720">
              <a:lnSpc>
                <a:spcPct val="100000"/>
              </a:lnSpc>
              <a:spcBef>
                <a:spcPts val="105"/>
              </a:spcBef>
              <a:buChar char="✓"/>
              <a:tabLst>
                <a:tab pos="693420" algn="l"/>
              </a:tabLst>
            </a:pPr>
            <a:r>
              <a:rPr sz="1400" spc="-50" dirty="0">
                <a:solidFill>
                  <a:srgbClr val="FBFAF9"/>
                </a:solidFill>
                <a:latin typeface="Segoe UI Symbol"/>
                <a:cs typeface="Segoe UI Symbol"/>
              </a:rPr>
              <a:t>✕</a:t>
            </a:r>
            <a:endParaRPr sz="1400">
              <a:latin typeface="Segoe UI Symbol"/>
              <a:cs typeface="Segoe UI Symbol"/>
            </a:endParaRPr>
          </a:p>
        </p:txBody>
      </p:sp>
      <p:sp>
        <p:nvSpPr>
          <p:cNvPr id="99" name="object 31">
            <a:extLst>
              <a:ext uri="{FF2B5EF4-FFF2-40B4-BE49-F238E27FC236}">
                <a16:creationId xmlns:a16="http://schemas.microsoft.com/office/drawing/2014/main" id="{0690FB6C-0175-EC03-8632-A5F1EF79F052}"/>
              </a:ext>
            </a:extLst>
          </p:cNvPr>
          <p:cNvSpPr txBox="1"/>
          <p:nvPr/>
        </p:nvSpPr>
        <p:spPr>
          <a:xfrm>
            <a:off x="3973448" y="2263216"/>
            <a:ext cx="845819" cy="240029"/>
          </a:xfrm>
          <a:prstGeom prst="rect">
            <a:avLst/>
          </a:prstGeom>
        </p:spPr>
        <p:txBody>
          <a:bodyPr vert="horz" wrap="square" lIns="0" tIns="13335" rIns="0" bIns="0" rtlCol="0">
            <a:spAutoFit/>
          </a:bodyPr>
          <a:lstStyle/>
          <a:p>
            <a:pPr marL="687070" indent="-674370">
              <a:lnSpc>
                <a:spcPct val="100000"/>
              </a:lnSpc>
              <a:spcBef>
                <a:spcPts val="105"/>
              </a:spcBef>
              <a:buChar char="✓"/>
              <a:tabLst>
                <a:tab pos="687070" algn="l"/>
              </a:tabLst>
            </a:pPr>
            <a:r>
              <a:rPr sz="1400" spc="-50" dirty="0">
                <a:solidFill>
                  <a:srgbClr val="FBFAF9"/>
                </a:solidFill>
                <a:latin typeface="Segoe UI Symbol"/>
                <a:cs typeface="Segoe UI Symbol"/>
              </a:rPr>
              <a:t>✕</a:t>
            </a:r>
            <a:endParaRPr sz="1400">
              <a:latin typeface="Segoe UI Symbol"/>
              <a:cs typeface="Segoe UI Symbol"/>
            </a:endParaRPr>
          </a:p>
        </p:txBody>
      </p:sp>
      <p:grpSp>
        <p:nvGrpSpPr>
          <p:cNvPr id="100" name="object 32">
            <a:extLst>
              <a:ext uri="{FF2B5EF4-FFF2-40B4-BE49-F238E27FC236}">
                <a16:creationId xmlns:a16="http://schemas.microsoft.com/office/drawing/2014/main" id="{50A1D734-6BF2-6070-2AAD-C5F84376928E}"/>
              </a:ext>
            </a:extLst>
          </p:cNvPr>
          <p:cNvGrpSpPr/>
          <p:nvPr/>
        </p:nvGrpSpPr>
        <p:grpSpPr>
          <a:xfrm>
            <a:off x="2277110" y="5953391"/>
            <a:ext cx="2849245" cy="184785"/>
            <a:chOff x="2277110" y="5953391"/>
            <a:chExt cx="2849245" cy="184785"/>
          </a:xfrm>
        </p:grpSpPr>
        <p:sp>
          <p:nvSpPr>
            <p:cNvPr id="101" name="object 33">
              <a:extLst>
                <a:ext uri="{FF2B5EF4-FFF2-40B4-BE49-F238E27FC236}">
                  <a16:creationId xmlns:a16="http://schemas.microsoft.com/office/drawing/2014/main" id="{EE272F12-7469-BD5C-6F16-719145DDFCD8}"/>
                </a:ext>
              </a:extLst>
            </p:cNvPr>
            <p:cNvSpPr/>
            <p:nvPr/>
          </p:nvSpPr>
          <p:spPr>
            <a:xfrm>
              <a:off x="2277110" y="6020333"/>
              <a:ext cx="2849245" cy="50800"/>
            </a:xfrm>
            <a:custGeom>
              <a:avLst/>
              <a:gdLst/>
              <a:ahLst/>
              <a:cxnLst/>
              <a:rect l="l" t="t" r="r" b="b"/>
              <a:pathLst>
                <a:path w="2849245" h="50800">
                  <a:moveTo>
                    <a:pt x="25400" y="0"/>
                  </a:moveTo>
                  <a:lnTo>
                    <a:pt x="15537" y="1995"/>
                  </a:lnTo>
                  <a:lnTo>
                    <a:pt x="7461" y="7437"/>
                  </a:lnTo>
                  <a:lnTo>
                    <a:pt x="2004" y="15510"/>
                  </a:lnTo>
                  <a:lnTo>
                    <a:pt x="0" y="25399"/>
                  </a:lnTo>
                  <a:lnTo>
                    <a:pt x="2004" y="35283"/>
                  </a:lnTo>
                  <a:lnTo>
                    <a:pt x="7461" y="43357"/>
                  </a:lnTo>
                  <a:lnTo>
                    <a:pt x="15537" y="48802"/>
                  </a:lnTo>
                  <a:lnTo>
                    <a:pt x="25400" y="50799"/>
                  </a:lnTo>
                  <a:lnTo>
                    <a:pt x="35315" y="48802"/>
                  </a:lnTo>
                  <a:lnTo>
                    <a:pt x="43386" y="43357"/>
                  </a:lnTo>
                  <a:lnTo>
                    <a:pt x="48813" y="35283"/>
                  </a:lnTo>
                  <a:lnTo>
                    <a:pt x="50161" y="28574"/>
                  </a:lnTo>
                  <a:lnTo>
                    <a:pt x="25400" y="28574"/>
                  </a:lnTo>
                  <a:lnTo>
                    <a:pt x="25400" y="22224"/>
                  </a:lnTo>
                  <a:lnTo>
                    <a:pt x="50162" y="22224"/>
                  </a:lnTo>
                  <a:lnTo>
                    <a:pt x="48813" y="15510"/>
                  </a:lnTo>
                  <a:lnTo>
                    <a:pt x="43386" y="7437"/>
                  </a:lnTo>
                  <a:lnTo>
                    <a:pt x="35315" y="1995"/>
                  </a:lnTo>
                  <a:lnTo>
                    <a:pt x="25400" y="0"/>
                  </a:lnTo>
                  <a:close/>
                </a:path>
                <a:path w="2849245" h="50800">
                  <a:moveTo>
                    <a:pt x="2823717" y="0"/>
                  </a:moveTo>
                  <a:lnTo>
                    <a:pt x="2813802" y="1995"/>
                  </a:lnTo>
                  <a:lnTo>
                    <a:pt x="2805731" y="7437"/>
                  </a:lnTo>
                  <a:lnTo>
                    <a:pt x="2800304" y="15510"/>
                  </a:lnTo>
                  <a:lnTo>
                    <a:pt x="2798317" y="25399"/>
                  </a:lnTo>
                  <a:lnTo>
                    <a:pt x="2800304" y="35283"/>
                  </a:lnTo>
                  <a:lnTo>
                    <a:pt x="2805731" y="43357"/>
                  </a:lnTo>
                  <a:lnTo>
                    <a:pt x="2813802" y="48802"/>
                  </a:lnTo>
                  <a:lnTo>
                    <a:pt x="2823717" y="50799"/>
                  </a:lnTo>
                  <a:lnTo>
                    <a:pt x="2833580" y="48802"/>
                  </a:lnTo>
                  <a:lnTo>
                    <a:pt x="2841656" y="43357"/>
                  </a:lnTo>
                  <a:lnTo>
                    <a:pt x="2847113" y="35283"/>
                  </a:lnTo>
                  <a:lnTo>
                    <a:pt x="2848474" y="28574"/>
                  </a:lnTo>
                  <a:lnTo>
                    <a:pt x="2823717" y="28574"/>
                  </a:lnTo>
                  <a:lnTo>
                    <a:pt x="2823717" y="22224"/>
                  </a:lnTo>
                  <a:lnTo>
                    <a:pt x="2848474" y="22224"/>
                  </a:lnTo>
                  <a:lnTo>
                    <a:pt x="2847113" y="15510"/>
                  </a:lnTo>
                  <a:lnTo>
                    <a:pt x="2841656" y="7437"/>
                  </a:lnTo>
                  <a:lnTo>
                    <a:pt x="2833580" y="1995"/>
                  </a:lnTo>
                  <a:lnTo>
                    <a:pt x="2823717" y="0"/>
                  </a:lnTo>
                  <a:close/>
                </a:path>
                <a:path w="2849245" h="50800">
                  <a:moveTo>
                    <a:pt x="50162" y="22224"/>
                  </a:moveTo>
                  <a:lnTo>
                    <a:pt x="25400" y="22224"/>
                  </a:lnTo>
                  <a:lnTo>
                    <a:pt x="25400" y="28574"/>
                  </a:lnTo>
                  <a:lnTo>
                    <a:pt x="50161" y="28574"/>
                  </a:lnTo>
                  <a:lnTo>
                    <a:pt x="50800" y="25399"/>
                  </a:lnTo>
                  <a:lnTo>
                    <a:pt x="50162" y="22224"/>
                  </a:lnTo>
                  <a:close/>
                </a:path>
                <a:path w="2849245" h="50800">
                  <a:moveTo>
                    <a:pt x="2798955" y="22224"/>
                  </a:moveTo>
                  <a:lnTo>
                    <a:pt x="50162" y="22224"/>
                  </a:lnTo>
                  <a:lnTo>
                    <a:pt x="50800" y="25399"/>
                  </a:lnTo>
                  <a:lnTo>
                    <a:pt x="50161" y="28574"/>
                  </a:lnTo>
                  <a:lnTo>
                    <a:pt x="2798956" y="28574"/>
                  </a:lnTo>
                  <a:lnTo>
                    <a:pt x="2798317" y="25399"/>
                  </a:lnTo>
                  <a:lnTo>
                    <a:pt x="2798955" y="22224"/>
                  </a:lnTo>
                  <a:close/>
                </a:path>
                <a:path w="2849245" h="50800">
                  <a:moveTo>
                    <a:pt x="2848474" y="22224"/>
                  </a:moveTo>
                  <a:lnTo>
                    <a:pt x="2823717" y="22224"/>
                  </a:lnTo>
                  <a:lnTo>
                    <a:pt x="2823717" y="28574"/>
                  </a:lnTo>
                  <a:lnTo>
                    <a:pt x="2848474" y="28574"/>
                  </a:lnTo>
                  <a:lnTo>
                    <a:pt x="2849117" y="25399"/>
                  </a:lnTo>
                  <a:lnTo>
                    <a:pt x="2848474" y="22224"/>
                  </a:lnTo>
                  <a:close/>
                </a:path>
              </a:pathLst>
            </a:custGeom>
            <a:solidFill>
              <a:srgbClr val="514B46"/>
            </a:solidFill>
          </p:spPr>
          <p:txBody>
            <a:bodyPr wrap="square" lIns="0" tIns="0" rIns="0" bIns="0" rtlCol="0"/>
            <a:lstStyle/>
            <a:p>
              <a:endParaRPr/>
            </a:p>
          </p:txBody>
        </p:sp>
        <p:sp>
          <p:nvSpPr>
            <p:cNvPr id="102" name="object 34">
              <a:extLst>
                <a:ext uri="{FF2B5EF4-FFF2-40B4-BE49-F238E27FC236}">
                  <a16:creationId xmlns:a16="http://schemas.microsoft.com/office/drawing/2014/main" id="{0147980B-920E-903B-B308-A345ECE41010}"/>
                </a:ext>
              </a:extLst>
            </p:cNvPr>
            <p:cNvSpPr/>
            <p:nvPr/>
          </p:nvSpPr>
          <p:spPr>
            <a:xfrm>
              <a:off x="2666111" y="5953391"/>
              <a:ext cx="2071370" cy="184785"/>
            </a:xfrm>
            <a:custGeom>
              <a:avLst/>
              <a:gdLst/>
              <a:ahLst/>
              <a:cxnLst/>
              <a:rect l="l" t="t" r="r" b="b"/>
              <a:pathLst>
                <a:path w="2071370" h="184785">
                  <a:moveTo>
                    <a:pt x="2071115" y="0"/>
                  </a:moveTo>
                  <a:lnTo>
                    <a:pt x="0" y="0"/>
                  </a:lnTo>
                  <a:lnTo>
                    <a:pt x="0" y="184670"/>
                  </a:lnTo>
                  <a:lnTo>
                    <a:pt x="2071115" y="184670"/>
                  </a:lnTo>
                  <a:lnTo>
                    <a:pt x="2071115" y="0"/>
                  </a:lnTo>
                  <a:close/>
                </a:path>
              </a:pathLst>
            </a:custGeom>
            <a:solidFill>
              <a:srgbClr val="FBFAF9"/>
            </a:solidFill>
          </p:spPr>
          <p:txBody>
            <a:bodyPr wrap="square" lIns="0" tIns="0" rIns="0" bIns="0" rtlCol="0"/>
            <a:lstStyle/>
            <a:p>
              <a:endParaRPr/>
            </a:p>
          </p:txBody>
        </p:sp>
      </p:grpSp>
      <p:sp>
        <p:nvSpPr>
          <p:cNvPr id="103" name="object 35">
            <a:extLst>
              <a:ext uri="{FF2B5EF4-FFF2-40B4-BE49-F238E27FC236}">
                <a16:creationId xmlns:a16="http://schemas.microsoft.com/office/drawing/2014/main" id="{BDF64EC8-1D1F-17FD-D04A-FED2B3F84EB5}"/>
              </a:ext>
            </a:extLst>
          </p:cNvPr>
          <p:cNvSpPr txBox="1"/>
          <p:nvPr/>
        </p:nvSpPr>
        <p:spPr>
          <a:xfrm>
            <a:off x="2829560" y="5435600"/>
            <a:ext cx="1878964" cy="706120"/>
          </a:xfrm>
          <a:prstGeom prst="rect">
            <a:avLst/>
          </a:prstGeom>
        </p:spPr>
        <p:txBody>
          <a:bodyPr vert="horz" wrap="square" lIns="0" tIns="12700" rIns="0" bIns="0" rtlCol="0">
            <a:spAutoFit/>
          </a:bodyPr>
          <a:lstStyle/>
          <a:p>
            <a:pPr marL="255904">
              <a:lnSpc>
                <a:spcPct val="100000"/>
              </a:lnSpc>
              <a:spcBef>
                <a:spcPts val="100"/>
              </a:spcBef>
            </a:pPr>
            <a:r>
              <a:rPr sz="1400" dirty="0">
                <a:solidFill>
                  <a:srgbClr val="302C2A"/>
                </a:solidFill>
                <a:latin typeface="Calibri"/>
                <a:cs typeface="Calibri"/>
              </a:rPr>
              <a:t>Customer</a:t>
            </a:r>
            <a:r>
              <a:rPr sz="1400" spc="-65" dirty="0">
                <a:solidFill>
                  <a:srgbClr val="302C2A"/>
                </a:solidFill>
                <a:latin typeface="Calibri"/>
                <a:cs typeface="Calibri"/>
              </a:rPr>
              <a:t> </a:t>
            </a:r>
            <a:r>
              <a:rPr sz="1400" spc="-10" dirty="0">
                <a:solidFill>
                  <a:srgbClr val="302C2A"/>
                </a:solidFill>
                <a:latin typeface="Calibri"/>
                <a:cs typeface="Calibri"/>
              </a:rPr>
              <a:t>applications</a:t>
            </a:r>
            <a:endParaRPr lang="en-US" sz="1400" dirty="0">
              <a:latin typeface="Calibri"/>
              <a:cs typeface="Calibri"/>
            </a:endParaRPr>
          </a:p>
          <a:p>
            <a:pPr>
              <a:lnSpc>
                <a:spcPct val="100000"/>
              </a:lnSpc>
              <a:spcBef>
                <a:spcPts val="525"/>
              </a:spcBef>
            </a:pPr>
            <a:endParaRPr lang="en-US" sz="1400" dirty="0">
              <a:latin typeface="Calibri"/>
              <a:cs typeface="Calibri"/>
            </a:endParaRPr>
          </a:p>
          <a:p>
            <a:pPr marL="12700">
              <a:lnSpc>
                <a:spcPct val="100000"/>
              </a:lnSpc>
            </a:pPr>
            <a:r>
              <a:rPr sz="1200" b="1" dirty="0">
                <a:solidFill>
                  <a:srgbClr val="33543B"/>
                </a:solidFill>
                <a:latin typeface="Calibri"/>
                <a:cs typeface="Calibri"/>
              </a:rPr>
              <a:t>Oracle</a:t>
            </a:r>
            <a:r>
              <a:rPr sz="1200" b="1" spc="-55" dirty="0">
                <a:solidFill>
                  <a:srgbClr val="33543B"/>
                </a:solidFill>
                <a:latin typeface="Calibri"/>
                <a:cs typeface="Calibri"/>
              </a:rPr>
              <a:t> </a:t>
            </a:r>
            <a:r>
              <a:rPr sz="1200" b="1" dirty="0">
                <a:solidFill>
                  <a:srgbClr val="33543B"/>
                </a:solidFill>
                <a:latin typeface="Calibri"/>
                <a:cs typeface="Calibri"/>
              </a:rPr>
              <a:t>Cloud</a:t>
            </a:r>
            <a:r>
              <a:rPr sz="1200" b="1" spc="-10" dirty="0">
                <a:solidFill>
                  <a:srgbClr val="33543B"/>
                </a:solidFill>
                <a:latin typeface="Calibri"/>
                <a:cs typeface="Calibri"/>
              </a:rPr>
              <a:t> Infrastructure</a:t>
            </a:r>
            <a:endParaRPr sz="1200" dirty="0">
              <a:latin typeface="Calibri"/>
              <a:cs typeface="Calibri"/>
            </a:endParaRPr>
          </a:p>
        </p:txBody>
      </p:sp>
      <p:sp>
        <p:nvSpPr>
          <p:cNvPr id="104" name="object 36">
            <a:extLst>
              <a:ext uri="{FF2B5EF4-FFF2-40B4-BE49-F238E27FC236}">
                <a16:creationId xmlns:a16="http://schemas.microsoft.com/office/drawing/2014/main" id="{CEA733D5-E25C-4FA2-D246-16CAB91A6DF2}"/>
              </a:ext>
            </a:extLst>
          </p:cNvPr>
          <p:cNvSpPr/>
          <p:nvPr/>
        </p:nvSpPr>
        <p:spPr>
          <a:xfrm>
            <a:off x="2285745" y="2911729"/>
            <a:ext cx="2840990" cy="422909"/>
          </a:xfrm>
          <a:custGeom>
            <a:avLst/>
            <a:gdLst/>
            <a:ahLst/>
            <a:cxnLst/>
            <a:rect l="l" t="t" r="r" b="b"/>
            <a:pathLst>
              <a:path w="2840990" h="422910">
                <a:moveTo>
                  <a:pt x="2813177" y="0"/>
                </a:moveTo>
                <a:lnTo>
                  <a:pt x="27431" y="0"/>
                </a:lnTo>
                <a:lnTo>
                  <a:pt x="16769" y="2143"/>
                </a:lnTo>
                <a:lnTo>
                  <a:pt x="8048" y="8000"/>
                </a:lnTo>
                <a:lnTo>
                  <a:pt x="2160" y="16716"/>
                </a:lnTo>
                <a:lnTo>
                  <a:pt x="0" y="27432"/>
                </a:lnTo>
                <a:lnTo>
                  <a:pt x="0" y="395478"/>
                </a:lnTo>
                <a:lnTo>
                  <a:pt x="2160" y="406140"/>
                </a:lnTo>
                <a:lnTo>
                  <a:pt x="8048" y="414861"/>
                </a:lnTo>
                <a:lnTo>
                  <a:pt x="16769" y="420749"/>
                </a:lnTo>
                <a:lnTo>
                  <a:pt x="27431" y="422910"/>
                </a:lnTo>
                <a:lnTo>
                  <a:pt x="2813177" y="422910"/>
                </a:lnTo>
                <a:lnTo>
                  <a:pt x="2823839" y="420749"/>
                </a:lnTo>
                <a:lnTo>
                  <a:pt x="2832560" y="414861"/>
                </a:lnTo>
                <a:lnTo>
                  <a:pt x="2838448" y="406140"/>
                </a:lnTo>
                <a:lnTo>
                  <a:pt x="2840609" y="395478"/>
                </a:lnTo>
                <a:lnTo>
                  <a:pt x="2840609" y="27432"/>
                </a:lnTo>
                <a:lnTo>
                  <a:pt x="2838448" y="16716"/>
                </a:lnTo>
                <a:lnTo>
                  <a:pt x="2832560" y="8000"/>
                </a:lnTo>
                <a:lnTo>
                  <a:pt x="2823839" y="2143"/>
                </a:lnTo>
                <a:lnTo>
                  <a:pt x="2813177" y="0"/>
                </a:lnTo>
                <a:close/>
              </a:path>
            </a:pathLst>
          </a:custGeom>
          <a:solidFill>
            <a:srgbClr val="85B595">
              <a:alpha val="52156"/>
            </a:srgbClr>
          </a:solidFill>
        </p:spPr>
        <p:txBody>
          <a:bodyPr wrap="square" lIns="0" tIns="0" rIns="0" bIns="0" rtlCol="0"/>
          <a:lstStyle/>
          <a:p>
            <a:endParaRPr/>
          </a:p>
        </p:txBody>
      </p:sp>
      <p:sp>
        <p:nvSpPr>
          <p:cNvPr id="105" name="object 37">
            <a:extLst>
              <a:ext uri="{FF2B5EF4-FFF2-40B4-BE49-F238E27FC236}">
                <a16:creationId xmlns:a16="http://schemas.microsoft.com/office/drawing/2014/main" id="{B67F707C-AADA-98DB-95A7-D3D50AE97438}"/>
              </a:ext>
            </a:extLst>
          </p:cNvPr>
          <p:cNvSpPr txBox="1"/>
          <p:nvPr/>
        </p:nvSpPr>
        <p:spPr>
          <a:xfrm>
            <a:off x="3073400" y="2992374"/>
            <a:ext cx="106045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302C2A"/>
                </a:solidFill>
                <a:latin typeface="Calibri"/>
                <a:cs typeface="Calibri"/>
              </a:rPr>
              <a:t>Access</a:t>
            </a:r>
            <a:r>
              <a:rPr sz="1400" spc="-40" dirty="0">
                <a:solidFill>
                  <a:srgbClr val="302C2A"/>
                </a:solidFill>
                <a:latin typeface="Calibri"/>
                <a:cs typeface="Calibri"/>
              </a:rPr>
              <a:t> </a:t>
            </a:r>
            <a:r>
              <a:rPr sz="1400" spc="-10" dirty="0">
                <a:solidFill>
                  <a:srgbClr val="302C2A"/>
                </a:solidFill>
                <a:latin typeface="Calibri"/>
                <a:cs typeface="Calibri"/>
              </a:rPr>
              <a:t>control</a:t>
            </a:r>
            <a:endParaRPr sz="1400">
              <a:latin typeface="Calibri"/>
              <a:cs typeface="Calibri"/>
            </a:endParaRPr>
          </a:p>
        </p:txBody>
      </p:sp>
      <p:sp>
        <p:nvSpPr>
          <p:cNvPr id="106" name="object 38">
            <a:extLst>
              <a:ext uri="{FF2B5EF4-FFF2-40B4-BE49-F238E27FC236}">
                <a16:creationId xmlns:a16="http://schemas.microsoft.com/office/drawing/2014/main" id="{88890A31-8DBA-19E4-C154-1EFCB9457420}"/>
              </a:ext>
            </a:extLst>
          </p:cNvPr>
          <p:cNvSpPr/>
          <p:nvPr/>
        </p:nvSpPr>
        <p:spPr>
          <a:xfrm>
            <a:off x="2587117" y="2964560"/>
            <a:ext cx="273685" cy="324485"/>
          </a:xfrm>
          <a:custGeom>
            <a:avLst/>
            <a:gdLst/>
            <a:ahLst/>
            <a:cxnLst/>
            <a:rect l="l" t="t" r="r" b="b"/>
            <a:pathLst>
              <a:path w="273685" h="324485">
                <a:moveTo>
                  <a:pt x="91311" y="209621"/>
                </a:moveTo>
                <a:lnTo>
                  <a:pt x="65394" y="222250"/>
                </a:lnTo>
                <a:lnTo>
                  <a:pt x="65277" y="225043"/>
                </a:lnTo>
                <a:lnTo>
                  <a:pt x="66801" y="227456"/>
                </a:lnTo>
                <a:lnTo>
                  <a:pt x="130556" y="321437"/>
                </a:lnTo>
                <a:lnTo>
                  <a:pt x="135101" y="323976"/>
                </a:lnTo>
                <a:lnTo>
                  <a:pt x="210693" y="323976"/>
                </a:lnTo>
                <a:lnTo>
                  <a:pt x="216026" y="320421"/>
                </a:lnTo>
                <a:lnTo>
                  <a:pt x="218185" y="314960"/>
                </a:lnTo>
                <a:lnTo>
                  <a:pt x="219722" y="311150"/>
                </a:lnTo>
                <a:lnTo>
                  <a:pt x="139191" y="311150"/>
                </a:lnTo>
                <a:lnTo>
                  <a:pt x="138683" y="310768"/>
                </a:lnTo>
                <a:lnTo>
                  <a:pt x="138430" y="310261"/>
                </a:lnTo>
                <a:lnTo>
                  <a:pt x="80730" y="225043"/>
                </a:lnTo>
                <a:lnTo>
                  <a:pt x="80492" y="225043"/>
                </a:lnTo>
                <a:lnTo>
                  <a:pt x="81406" y="224281"/>
                </a:lnTo>
                <a:lnTo>
                  <a:pt x="82422" y="223774"/>
                </a:lnTo>
                <a:lnTo>
                  <a:pt x="83312" y="223392"/>
                </a:lnTo>
                <a:lnTo>
                  <a:pt x="88645" y="221234"/>
                </a:lnTo>
                <a:lnTo>
                  <a:pt x="113781" y="221234"/>
                </a:lnTo>
                <a:lnTo>
                  <a:pt x="113353" y="220870"/>
                </a:lnTo>
                <a:lnTo>
                  <a:pt x="107187" y="216153"/>
                </a:lnTo>
                <a:lnTo>
                  <a:pt x="91311" y="209621"/>
                </a:lnTo>
                <a:close/>
              </a:path>
              <a:path w="273685" h="324485">
                <a:moveTo>
                  <a:pt x="177183" y="133223"/>
                </a:moveTo>
                <a:lnTo>
                  <a:pt x="160274" y="133223"/>
                </a:lnTo>
                <a:lnTo>
                  <a:pt x="162750" y="133603"/>
                </a:lnTo>
                <a:lnTo>
                  <a:pt x="163449" y="133603"/>
                </a:lnTo>
                <a:lnTo>
                  <a:pt x="164719" y="134874"/>
                </a:lnTo>
                <a:lnTo>
                  <a:pt x="164812" y="137922"/>
                </a:lnTo>
                <a:lnTo>
                  <a:pt x="173735" y="210947"/>
                </a:lnTo>
                <a:lnTo>
                  <a:pt x="173989" y="213233"/>
                </a:lnTo>
                <a:lnTo>
                  <a:pt x="175513" y="215137"/>
                </a:lnTo>
                <a:lnTo>
                  <a:pt x="226694" y="236981"/>
                </a:lnTo>
                <a:lnTo>
                  <a:pt x="230124" y="238887"/>
                </a:lnTo>
                <a:lnTo>
                  <a:pt x="232153" y="242712"/>
                </a:lnTo>
                <a:lnTo>
                  <a:pt x="231647" y="246634"/>
                </a:lnTo>
                <a:lnTo>
                  <a:pt x="231520" y="247650"/>
                </a:lnTo>
                <a:lnTo>
                  <a:pt x="205994" y="310768"/>
                </a:lnTo>
                <a:lnTo>
                  <a:pt x="205485" y="311150"/>
                </a:lnTo>
                <a:lnTo>
                  <a:pt x="219722" y="311150"/>
                </a:lnTo>
                <a:lnTo>
                  <a:pt x="243585" y="251967"/>
                </a:lnTo>
                <a:lnTo>
                  <a:pt x="243712" y="251713"/>
                </a:lnTo>
                <a:lnTo>
                  <a:pt x="243814" y="251205"/>
                </a:lnTo>
                <a:lnTo>
                  <a:pt x="244094" y="250062"/>
                </a:lnTo>
                <a:lnTo>
                  <a:pt x="244220" y="249047"/>
                </a:lnTo>
                <a:lnTo>
                  <a:pt x="244296" y="246634"/>
                </a:lnTo>
                <a:lnTo>
                  <a:pt x="244137" y="242712"/>
                </a:lnTo>
                <a:lnTo>
                  <a:pt x="244074" y="241161"/>
                </a:lnTo>
                <a:lnTo>
                  <a:pt x="241984" y="235237"/>
                </a:lnTo>
                <a:lnTo>
                  <a:pt x="241871" y="234918"/>
                </a:lnTo>
                <a:lnTo>
                  <a:pt x="237954" y="229580"/>
                </a:lnTo>
                <a:lnTo>
                  <a:pt x="232537" y="225551"/>
                </a:lnTo>
                <a:lnTo>
                  <a:pt x="232028" y="225298"/>
                </a:lnTo>
                <a:lnTo>
                  <a:pt x="185927" y="205739"/>
                </a:lnTo>
                <a:lnTo>
                  <a:pt x="177666" y="137922"/>
                </a:lnTo>
                <a:lnTo>
                  <a:pt x="177573" y="137160"/>
                </a:lnTo>
                <a:lnTo>
                  <a:pt x="177449" y="136143"/>
                </a:lnTo>
                <a:lnTo>
                  <a:pt x="177329" y="134874"/>
                </a:lnTo>
                <a:lnTo>
                  <a:pt x="177217" y="133603"/>
                </a:lnTo>
                <a:lnTo>
                  <a:pt x="177183" y="133223"/>
                </a:lnTo>
                <a:close/>
              </a:path>
              <a:path w="273685" h="324485">
                <a:moveTo>
                  <a:pt x="113781" y="221234"/>
                </a:moveTo>
                <a:lnTo>
                  <a:pt x="88645" y="221234"/>
                </a:lnTo>
                <a:lnTo>
                  <a:pt x="93980" y="222250"/>
                </a:lnTo>
                <a:lnTo>
                  <a:pt x="99694" y="226440"/>
                </a:lnTo>
                <a:lnTo>
                  <a:pt x="110656" y="235237"/>
                </a:lnTo>
                <a:lnTo>
                  <a:pt x="118427" y="242712"/>
                </a:lnTo>
                <a:lnTo>
                  <a:pt x="123055" y="247925"/>
                </a:lnTo>
                <a:lnTo>
                  <a:pt x="126745" y="252729"/>
                </a:lnTo>
                <a:lnTo>
                  <a:pt x="130682" y="253364"/>
                </a:lnTo>
                <a:lnTo>
                  <a:pt x="133476" y="251333"/>
                </a:lnTo>
                <a:lnTo>
                  <a:pt x="133731" y="251205"/>
                </a:lnTo>
                <a:lnTo>
                  <a:pt x="147700" y="237743"/>
                </a:lnTo>
                <a:lnTo>
                  <a:pt x="148558" y="236981"/>
                </a:lnTo>
                <a:lnTo>
                  <a:pt x="130423" y="236981"/>
                </a:lnTo>
                <a:lnTo>
                  <a:pt x="124922" y="231209"/>
                </a:lnTo>
                <a:lnTo>
                  <a:pt x="119268" y="225885"/>
                </a:lnTo>
                <a:lnTo>
                  <a:pt x="113781" y="221234"/>
                </a:lnTo>
                <a:close/>
              </a:path>
              <a:path w="273685" h="324485">
                <a:moveTo>
                  <a:pt x="169163" y="120776"/>
                </a:moveTo>
                <a:lnTo>
                  <a:pt x="160400" y="121412"/>
                </a:lnTo>
                <a:lnTo>
                  <a:pt x="153151" y="122056"/>
                </a:lnTo>
                <a:lnTo>
                  <a:pt x="147193" y="127635"/>
                </a:lnTo>
                <a:lnTo>
                  <a:pt x="146408" y="133223"/>
                </a:lnTo>
                <a:lnTo>
                  <a:pt x="146355" y="133603"/>
                </a:lnTo>
                <a:lnTo>
                  <a:pt x="146230" y="134492"/>
                </a:lnTo>
                <a:lnTo>
                  <a:pt x="146176" y="134874"/>
                </a:lnTo>
                <a:lnTo>
                  <a:pt x="137349" y="229580"/>
                </a:lnTo>
                <a:lnTo>
                  <a:pt x="137287" y="230250"/>
                </a:lnTo>
                <a:lnTo>
                  <a:pt x="130167" y="236981"/>
                </a:lnTo>
                <a:lnTo>
                  <a:pt x="148738" y="236981"/>
                </a:lnTo>
                <a:lnTo>
                  <a:pt x="149464" y="235237"/>
                </a:lnTo>
                <a:lnTo>
                  <a:pt x="158458" y="137922"/>
                </a:lnTo>
                <a:lnTo>
                  <a:pt x="158529" y="137160"/>
                </a:lnTo>
                <a:lnTo>
                  <a:pt x="158642" y="135889"/>
                </a:lnTo>
                <a:lnTo>
                  <a:pt x="158750" y="134492"/>
                </a:lnTo>
                <a:lnTo>
                  <a:pt x="160274" y="133223"/>
                </a:lnTo>
                <a:lnTo>
                  <a:pt x="177183" y="133223"/>
                </a:lnTo>
                <a:lnTo>
                  <a:pt x="176726" y="128045"/>
                </a:lnTo>
                <a:lnTo>
                  <a:pt x="176656" y="127253"/>
                </a:lnTo>
                <a:lnTo>
                  <a:pt x="169163" y="120776"/>
                </a:lnTo>
                <a:close/>
              </a:path>
              <a:path w="273685" h="324485">
                <a:moveTo>
                  <a:pt x="266572" y="0"/>
                </a:moveTo>
                <a:lnTo>
                  <a:pt x="6603" y="0"/>
                </a:lnTo>
                <a:lnTo>
                  <a:pt x="0" y="6603"/>
                </a:lnTo>
                <a:lnTo>
                  <a:pt x="0" y="193421"/>
                </a:lnTo>
                <a:lnTo>
                  <a:pt x="6603" y="200025"/>
                </a:lnTo>
                <a:lnTo>
                  <a:pt x="131444" y="200025"/>
                </a:lnTo>
                <a:lnTo>
                  <a:pt x="132587" y="187325"/>
                </a:lnTo>
                <a:lnTo>
                  <a:pt x="13715" y="187325"/>
                </a:lnTo>
                <a:lnTo>
                  <a:pt x="12700" y="186436"/>
                </a:lnTo>
                <a:lnTo>
                  <a:pt x="12700" y="13588"/>
                </a:lnTo>
                <a:lnTo>
                  <a:pt x="13715" y="12700"/>
                </a:lnTo>
                <a:lnTo>
                  <a:pt x="273176" y="12700"/>
                </a:lnTo>
                <a:lnTo>
                  <a:pt x="273176" y="6603"/>
                </a:lnTo>
                <a:lnTo>
                  <a:pt x="266572" y="0"/>
                </a:lnTo>
                <a:close/>
              </a:path>
              <a:path w="273685" h="324485">
                <a:moveTo>
                  <a:pt x="273176" y="12700"/>
                </a:moveTo>
                <a:lnTo>
                  <a:pt x="259460" y="12700"/>
                </a:lnTo>
                <a:lnTo>
                  <a:pt x="260476" y="13588"/>
                </a:lnTo>
                <a:lnTo>
                  <a:pt x="260476" y="186436"/>
                </a:lnTo>
                <a:lnTo>
                  <a:pt x="259460" y="187325"/>
                </a:lnTo>
                <a:lnTo>
                  <a:pt x="194182" y="187325"/>
                </a:lnTo>
                <a:lnTo>
                  <a:pt x="195706" y="200025"/>
                </a:lnTo>
                <a:lnTo>
                  <a:pt x="266572" y="200025"/>
                </a:lnTo>
                <a:lnTo>
                  <a:pt x="273176" y="193421"/>
                </a:lnTo>
                <a:lnTo>
                  <a:pt x="273176" y="12700"/>
                </a:lnTo>
                <a:close/>
              </a:path>
              <a:path w="273685" h="324485">
                <a:moveTo>
                  <a:pt x="198748" y="88709"/>
                </a:moveTo>
                <a:lnTo>
                  <a:pt x="170727" y="88709"/>
                </a:lnTo>
                <a:lnTo>
                  <a:pt x="188213" y="95503"/>
                </a:lnTo>
                <a:lnTo>
                  <a:pt x="201707" y="108487"/>
                </a:lnTo>
                <a:lnTo>
                  <a:pt x="208763" y="124729"/>
                </a:lnTo>
                <a:lnTo>
                  <a:pt x="208916" y="125126"/>
                </a:lnTo>
                <a:lnTo>
                  <a:pt x="209115" y="133223"/>
                </a:lnTo>
                <a:lnTo>
                  <a:pt x="209146" y="134492"/>
                </a:lnTo>
                <a:lnTo>
                  <a:pt x="209270" y="139545"/>
                </a:lnTo>
                <a:lnTo>
                  <a:pt x="209359" y="143170"/>
                </a:lnTo>
                <a:lnTo>
                  <a:pt x="202663" y="160400"/>
                </a:lnTo>
                <a:lnTo>
                  <a:pt x="202564" y="160654"/>
                </a:lnTo>
                <a:lnTo>
                  <a:pt x="211708" y="169799"/>
                </a:lnTo>
                <a:lnTo>
                  <a:pt x="215679" y="163379"/>
                </a:lnTo>
                <a:lnTo>
                  <a:pt x="218805" y="156543"/>
                </a:lnTo>
                <a:lnTo>
                  <a:pt x="221049" y="149350"/>
                </a:lnTo>
                <a:lnTo>
                  <a:pt x="222309" y="142239"/>
                </a:lnTo>
                <a:lnTo>
                  <a:pt x="222376" y="141859"/>
                </a:lnTo>
                <a:lnTo>
                  <a:pt x="220208" y="118161"/>
                </a:lnTo>
                <a:lnTo>
                  <a:pt x="209502" y="97821"/>
                </a:lnTo>
                <a:lnTo>
                  <a:pt x="198748" y="88709"/>
                </a:lnTo>
                <a:close/>
              </a:path>
              <a:path w="273685" h="324485">
                <a:moveTo>
                  <a:pt x="169290" y="75691"/>
                </a:moveTo>
                <a:lnTo>
                  <a:pt x="159321" y="75691"/>
                </a:lnTo>
                <a:lnTo>
                  <a:pt x="153616" y="76122"/>
                </a:lnTo>
                <a:lnTo>
                  <a:pt x="112073" y="103304"/>
                </a:lnTo>
                <a:lnTo>
                  <a:pt x="103790" y="124729"/>
                </a:lnTo>
                <a:lnTo>
                  <a:pt x="103915" y="133223"/>
                </a:lnTo>
                <a:lnTo>
                  <a:pt x="104008" y="139545"/>
                </a:lnTo>
                <a:lnTo>
                  <a:pt x="104128" y="147702"/>
                </a:lnTo>
                <a:lnTo>
                  <a:pt x="113537" y="169544"/>
                </a:lnTo>
                <a:lnTo>
                  <a:pt x="122808" y="160400"/>
                </a:lnTo>
                <a:lnTo>
                  <a:pt x="117328" y="148127"/>
                </a:lnTo>
                <a:lnTo>
                  <a:pt x="115684" y="136143"/>
                </a:lnTo>
                <a:lnTo>
                  <a:pt x="135993" y="96361"/>
                </a:lnTo>
                <a:lnTo>
                  <a:pt x="170727" y="88709"/>
                </a:lnTo>
                <a:lnTo>
                  <a:pt x="198748" y="88709"/>
                </a:lnTo>
                <a:lnTo>
                  <a:pt x="191962" y="82958"/>
                </a:lnTo>
                <a:lnTo>
                  <a:pt x="169290" y="75691"/>
                </a:lnTo>
                <a:close/>
              </a:path>
              <a:path w="273685" h="324485">
                <a:moveTo>
                  <a:pt x="190622" y="110489"/>
                </a:moveTo>
                <a:lnTo>
                  <a:pt x="165481" y="110489"/>
                </a:lnTo>
                <a:lnTo>
                  <a:pt x="174936" y="113436"/>
                </a:lnTo>
                <a:lnTo>
                  <a:pt x="182260" y="119586"/>
                </a:lnTo>
                <a:lnTo>
                  <a:pt x="186751" y="128045"/>
                </a:lnTo>
                <a:lnTo>
                  <a:pt x="187251" y="133223"/>
                </a:lnTo>
                <a:lnTo>
                  <a:pt x="187288" y="133603"/>
                </a:lnTo>
                <a:lnTo>
                  <a:pt x="187411" y="134874"/>
                </a:lnTo>
                <a:lnTo>
                  <a:pt x="187509" y="135889"/>
                </a:lnTo>
                <a:lnTo>
                  <a:pt x="187632" y="137160"/>
                </a:lnTo>
                <a:lnTo>
                  <a:pt x="187706" y="137922"/>
                </a:lnTo>
                <a:lnTo>
                  <a:pt x="187525" y="139545"/>
                </a:lnTo>
                <a:lnTo>
                  <a:pt x="187451" y="140208"/>
                </a:lnTo>
                <a:lnTo>
                  <a:pt x="187039" y="141859"/>
                </a:lnTo>
                <a:lnTo>
                  <a:pt x="186944" y="142239"/>
                </a:lnTo>
                <a:lnTo>
                  <a:pt x="186181" y="144272"/>
                </a:lnTo>
                <a:lnTo>
                  <a:pt x="195706" y="153797"/>
                </a:lnTo>
                <a:lnTo>
                  <a:pt x="200284" y="139545"/>
                </a:lnTo>
                <a:lnTo>
                  <a:pt x="199137" y="125716"/>
                </a:lnTo>
                <a:lnTo>
                  <a:pt x="199088" y="125126"/>
                </a:lnTo>
                <a:lnTo>
                  <a:pt x="192581" y="112184"/>
                </a:lnTo>
                <a:lnTo>
                  <a:pt x="190622" y="110489"/>
                </a:lnTo>
                <a:close/>
              </a:path>
              <a:path w="273685" h="324485">
                <a:moveTo>
                  <a:pt x="167096" y="97821"/>
                </a:moveTo>
                <a:lnTo>
                  <a:pt x="166525" y="97821"/>
                </a:lnTo>
                <a:lnTo>
                  <a:pt x="152574" y="98980"/>
                </a:lnTo>
                <a:lnTo>
                  <a:pt x="125339" y="133223"/>
                </a:lnTo>
                <a:lnTo>
                  <a:pt x="125442" y="137922"/>
                </a:lnTo>
                <a:lnTo>
                  <a:pt x="125923" y="141859"/>
                </a:lnTo>
                <a:lnTo>
                  <a:pt x="125969" y="142239"/>
                </a:lnTo>
                <a:lnTo>
                  <a:pt x="126083" y="143170"/>
                </a:lnTo>
                <a:lnTo>
                  <a:pt x="126155" y="143763"/>
                </a:lnTo>
                <a:lnTo>
                  <a:pt x="126241" y="144468"/>
                </a:lnTo>
                <a:lnTo>
                  <a:pt x="129793" y="153415"/>
                </a:lnTo>
                <a:lnTo>
                  <a:pt x="139319" y="143763"/>
                </a:lnTo>
                <a:lnTo>
                  <a:pt x="138182" y="136143"/>
                </a:lnTo>
                <a:lnTo>
                  <a:pt x="138144" y="135889"/>
                </a:lnTo>
                <a:lnTo>
                  <a:pt x="138041" y="133223"/>
                </a:lnTo>
                <a:lnTo>
                  <a:pt x="159162" y="110489"/>
                </a:lnTo>
                <a:lnTo>
                  <a:pt x="190622" y="110489"/>
                </a:lnTo>
                <a:lnTo>
                  <a:pt x="181228" y="102362"/>
                </a:lnTo>
                <a:lnTo>
                  <a:pt x="167096" y="97821"/>
                </a:lnTo>
                <a:close/>
              </a:path>
              <a:path w="273685" h="324485">
                <a:moveTo>
                  <a:pt x="250951" y="87249"/>
                </a:moveTo>
                <a:lnTo>
                  <a:pt x="238251" y="87249"/>
                </a:lnTo>
                <a:lnTo>
                  <a:pt x="238251" y="112649"/>
                </a:lnTo>
                <a:lnTo>
                  <a:pt x="250951" y="112649"/>
                </a:lnTo>
                <a:lnTo>
                  <a:pt x="250951" y="87249"/>
                </a:lnTo>
                <a:close/>
              </a:path>
            </a:pathLst>
          </a:custGeom>
          <a:solidFill>
            <a:srgbClr val="514B46"/>
          </a:solidFill>
        </p:spPr>
        <p:txBody>
          <a:bodyPr wrap="square" lIns="0" tIns="0" rIns="0" bIns="0" rtlCol="0"/>
          <a:lstStyle/>
          <a:p>
            <a:endParaRPr/>
          </a:p>
        </p:txBody>
      </p:sp>
      <p:sp>
        <p:nvSpPr>
          <p:cNvPr id="107" name="object 39">
            <a:extLst>
              <a:ext uri="{FF2B5EF4-FFF2-40B4-BE49-F238E27FC236}">
                <a16:creationId xmlns:a16="http://schemas.microsoft.com/office/drawing/2014/main" id="{7FCBCECE-F346-1FA8-99B4-1083776942D0}"/>
              </a:ext>
            </a:extLst>
          </p:cNvPr>
          <p:cNvSpPr txBox="1"/>
          <p:nvPr/>
        </p:nvSpPr>
        <p:spPr>
          <a:xfrm>
            <a:off x="5412739" y="3030677"/>
            <a:ext cx="5004889" cy="228268"/>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302C2A"/>
                </a:solidFill>
                <a:latin typeface="Calibri"/>
                <a:cs typeface="Calibri"/>
              </a:rPr>
              <a:t>Restrict</a:t>
            </a:r>
            <a:r>
              <a:rPr sz="1400" spc="-25" dirty="0">
                <a:solidFill>
                  <a:srgbClr val="302C2A"/>
                </a:solidFill>
                <a:latin typeface="Calibri"/>
                <a:cs typeface="Calibri"/>
              </a:rPr>
              <a:t> </a:t>
            </a:r>
            <a:r>
              <a:rPr sz="1400" dirty="0">
                <a:solidFill>
                  <a:srgbClr val="302C2A"/>
                </a:solidFill>
                <a:latin typeface="Calibri"/>
                <a:cs typeface="Calibri"/>
              </a:rPr>
              <a:t>or</a:t>
            </a:r>
            <a:r>
              <a:rPr sz="1400" spc="-5" dirty="0">
                <a:solidFill>
                  <a:srgbClr val="302C2A"/>
                </a:solidFill>
                <a:latin typeface="Calibri"/>
                <a:cs typeface="Calibri"/>
              </a:rPr>
              <a:t> </a:t>
            </a:r>
            <a:r>
              <a:rPr sz="1400" spc="-10" dirty="0">
                <a:solidFill>
                  <a:srgbClr val="302C2A"/>
                </a:solidFill>
                <a:latin typeface="Calibri"/>
                <a:cs typeface="Calibri"/>
              </a:rPr>
              <a:t>control </a:t>
            </a:r>
            <a:r>
              <a:rPr sz="1400" dirty="0">
                <a:solidFill>
                  <a:srgbClr val="302C2A"/>
                </a:solidFill>
                <a:latin typeface="Calibri"/>
                <a:cs typeface="Calibri"/>
              </a:rPr>
              <a:t>access</a:t>
            </a:r>
            <a:r>
              <a:rPr sz="1400" spc="25" dirty="0">
                <a:solidFill>
                  <a:srgbClr val="302C2A"/>
                </a:solidFill>
                <a:latin typeface="Calibri"/>
                <a:cs typeface="Calibri"/>
              </a:rPr>
              <a:t> </a:t>
            </a:r>
            <a:r>
              <a:rPr sz="1400" dirty="0">
                <a:solidFill>
                  <a:srgbClr val="302C2A"/>
                </a:solidFill>
                <a:latin typeface="Calibri"/>
                <a:cs typeface="Calibri"/>
              </a:rPr>
              <a:t>to</a:t>
            </a:r>
            <a:r>
              <a:rPr sz="1400" spc="-10" dirty="0">
                <a:solidFill>
                  <a:srgbClr val="302C2A"/>
                </a:solidFill>
                <a:latin typeface="Calibri"/>
                <a:cs typeface="Calibri"/>
              </a:rPr>
              <a:t> </a:t>
            </a:r>
            <a:r>
              <a:rPr sz="1400" dirty="0">
                <a:solidFill>
                  <a:srgbClr val="302C2A"/>
                </a:solidFill>
                <a:latin typeface="Calibri"/>
                <a:cs typeface="Calibri"/>
              </a:rPr>
              <a:t>critical</a:t>
            </a:r>
            <a:r>
              <a:rPr sz="1400" spc="-10" dirty="0">
                <a:solidFill>
                  <a:srgbClr val="302C2A"/>
                </a:solidFill>
                <a:latin typeface="Calibri"/>
                <a:cs typeface="Calibri"/>
              </a:rPr>
              <a:t> </a:t>
            </a:r>
            <a:r>
              <a:rPr sz="1400" dirty="0">
                <a:solidFill>
                  <a:srgbClr val="302C2A"/>
                </a:solidFill>
                <a:latin typeface="Calibri"/>
                <a:cs typeface="Calibri"/>
              </a:rPr>
              <a:t>web </a:t>
            </a:r>
            <a:r>
              <a:rPr sz="1400" spc="-10" dirty="0">
                <a:solidFill>
                  <a:srgbClr val="302C2A"/>
                </a:solidFill>
                <a:latin typeface="Calibri"/>
                <a:cs typeface="Calibri"/>
              </a:rPr>
              <a:t>applications,</a:t>
            </a:r>
            <a:r>
              <a:rPr sz="1400" spc="-35" dirty="0">
                <a:solidFill>
                  <a:srgbClr val="302C2A"/>
                </a:solidFill>
                <a:latin typeface="Calibri"/>
                <a:cs typeface="Calibri"/>
              </a:rPr>
              <a:t> </a:t>
            </a:r>
            <a:r>
              <a:rPr sz="1400" dirty="0">
                <a:solidFill>
                  <a:srgbClr val="302C2A"/>
                </a:solidFill>
                <a:latin typeface="Calibri"/>
                <a:cs typeface="Calibri"/>
              </a:rPr>
              <a:t>data</a:t>
            </a:r>
            <a:r>
              <a:rPr sz="1400" spc="-25" dirty="0">
                <a:solidFill>
                  <a:srgbClr val="302C2A"/>
                </a:solidFill>
                <a:latin typeface="Calibri"/>
                <a:cs typeface="Calibri"/>
              </a:rPr>
              <a:t> </a:t>
            </a:r>
            <a:r>
              <a:rPr sz="1400" dirty="0">
                <a:solidFill>
                  <a:srgbClr val="302C2A"/>
                </a:solidFill>
                <a:latin typeface="Calibri"/>
                <a:cs typeface="Calibri"/>
              </a:rPr>
              <a:t>and</a:t>
            </a:r>
            <a:r>
              <a:rPr sz="1400" spc="-25" dirty="0">
                <a:solidFill>
                  <a:srgbClr val="302C2A"/>
                </a:solidFill>
                <a:latin typeface="Calibri"/>
                <a:cs typeface="Calibri"/>
              </a:rPr>
              <a:t> </a:t>
            </a:r>
            <a:r>
              <a:rPr sz="1400" spc="-10" dirty="0">
                <a:solidFill>
                  <a:srgbClr val="302C2A"/>
                </a:solidFill>
                <a:latin typeface="Calibri"/>
                <a:cs typeface="Calibri"/>
              </a:rPr>
              <a:t>service</a:t>
            </a:r>
            <a:endParaRPr sz="1400" dirty="0">
              <a:latin typeface="Calibri"/>
              <a:cs typeface="Calibri"/>
            </a:endParaRPr>
          </a:p>
        </p:txBody>
      </p:sp>
      <p:pic>
        <p:nvPicPr>
          <p:cNvPr id="108" name="object 40">
            <a:extLst>
              <a:ext uri="{FF2B5EF4-FFF2-40B4-BE49-F238E27FC236}">
                <a16:creationId xmlns:a16="http://schemas.microsoft.com/office/drawing/2014/main" id="{7CFD7F94-F208-1E7A-51D2-2212826488A0}"/>
              </a:ext>
            </a:extLst>
          </p:cNvPr>
          <p:cNvPicPr/>
          <p:nvPr/>
        </p:nvPicPr>
        <p:blipFill>
          <a:blip r:embed="rId12" cstate="print"/>
          <a:stretch>
            <a:fillRect/>
          </a:stretch>
        </p:blipFill>
        <p:spPr>
          <a:xfrm>
            <a:off x="5255386" y="3068954"/>
            <a:ext cx="66421" cy="108458"/>
          </a:xfrm>
          <a:prstGeom prst="rect">
            <a:avLst/>
          </a:prstGeom>
        </p:spPr>
      </p:pic>
      <p:sp>
        <p:nvSpPr>
          <p:cNvPr id="109" name="object 41">
            <a:extLst>
              <a:ext uri="{FF2B5EF4-FFF2-40B4-BE49-F238E27FC236}">
                <a16:creationId xmlns:a16="http://schemas.microsoft.com/office/drawing/2014/main" id="{84D4F152-B7A6-603A-26D1-3FDC7A788B3A}"/>
              </a:ext>
            </a:extLst>
          </p:cNvPr>
          <p:cNvSpPr/>
          <p:nvPr/>
        </p:nvSpPr>
        <p:spPr>
          <a:xfrm>
            <a:off x="2285745" y="3522345"/>
            <a:ext cx="2840990" cy="422909"/>
          </a:xfrm>
          <a:custGeom>
            <a:avLst/>
            <a:gdLst/>
            <a:ahLst/>
            <a:cxnLst/>
            <a:rect l="l" t="t" r="r" b="b"/>
            <a:pathLst>
              <a:path w="2840990" h="422910">
                <a:moveTo>
                  <a:pt x="2813177" y="0"/>
                </a:moveTo>
                <a:lnTo>
                  <a:pt x="27431" y="0"/>
                </a:lnTo>
                <a:lnTo>
                  <a:pt x="16769" y="2160"/>
                </a:lnTo>
                <a:lnTo>
                  <a:pt x="8048" y="8048"/>
                </a:lnTo>
                <a:lnTo>
                  <a:pt x="2160" y="16769"/>
                </a:lnTo>
                <a:lnTo>
                  <a:pt x="0" y="27431"/>
                </a:lnTo>
                <a:lnTo>
                  <a:pt x="0" y="395477"/>
                </a:lnTo>
                <a:lnTo>
                  <a:pt x="2160" y="406193"/>
                </a:lnTo>
                <a:lnTo>
                  <a:pt x="8048" y="414908"/>
                </a:lnTo>
                <a:lnTo>
                  <a:pt x="16769" y="420766"/>
                </a:lnTo>
                <a:lnTo>
                  <a:pt x="27431" y="422909"/>
                </a:lnTo>
                <a:lnTo>
                  <a:pt x="2813177" y="422909"/>
                </a:lnTo>
                <a:lnTo>
                  <a:pt x="2823839" y="420766"/>
                </a:lnTo>
                <a:lnTo>
                  <a:pt x="2832560" y="414908"/>
                </a:lnTo>
                <a:lnTo>
                  <a:pt x="2838448" y="406193"/>
                </a:lnTo>
                <a:lnTo>
                  <a:pt x="2840609" y="395477"/>
                </a:lnTo>
                <a:lnTo>
                  <a:pt x="2840609" y="27431"/>
                </a:lnTo>
                <a:lnTo>
                  <a:pt x="2838448" y="16769"/>
                </a:lnTo>
                <a:lnTo>
                  <a:pt x="2832560" y="8048"/>
                </a:lnTo>
                <a:lnTo>
                  <a:pt x="2823839" y="2160"/>
                </a:lnTo>
                <a:lnTo>
                  <a:pt x="2813177" y="0"/>
                </a:lnTo>
                <a:close/>
              </a:path>
            </a:pathLst>
          </a:custGeom>
          <a:solidFill>
            <a:srgbClr val="85B595">
              <a:alpha val="52156"/>
            </a:srgbClr>
          </a:solidFill>
        </p:spPr>
        <p:txBody>
          <a:bodyPr wrap="square" lIns="0" tIns="0" rIns="0" bIns="0" rtlCol="0"/>
          <a:lstStyle/>
          <a:p>
            <a:endParaRPr/>
          </a:p>
        </p:txBody>
      </p:sp>
      <p:sp>
        <p:nvSpPr>
          <p:cNvPr id="110" name="object 42">
            <a:extLst>
              <a:ext uri="{FF2B5EF4-FFF2-40B4-BE49-F238E27FC236}">
                <a16:creationId xmlns:a16="http://schemas.microsoft.com/office/drawing/2014/main" id="{7C6FA026-4A54-EBF3-3BFB-E7BA40AA3919}"/>
              </a:ext>
            </a:extLst>
          </p:cNvPr>
          <p:cNvSpPr txBox="1"/>
          <p:nvPr/>
        </p:nvSpPr>
        <p:spPr>
          <a:xfrm>
            <a:off x="3073400" y="3603116"/>
            <a:ext cx="127381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302C2A"/>
                </a:solidFill>
                <a:latin typeface="Calibri"/>
                <a:cs typeface="Calibri"/>
              </a:rPr>
              <a:t>Bot</a:t>
            </a:r>
            <a:r>
              <a:rPr sz="1400" spc="-15" dirty="0">
                <a:solidFill>
                  <a:srgbClr val="302C2A"/>
                </a:solidFill>
                <a:latin typeface="Calibri"/>
                <a:cs typeface="Calibri"/>
              </a:rPr>
              <a:t> </a:t>
            </a:r>
            <a:r>
              <a:rPr sz="1400" spc="-10" dirty="0">
                <a:solidFill>
                  <a:srgbClr val="302C2A"/>
                </a:solidFill>
                <a:latin typeface="Calibri"/>
                <a:cs typeface="Calibri"/>
              </a:rPr>
              <a:t>management</a:t>
            </a:r>
            <a:endParaRPr sz="1400">
              <a:latin typeface="Calibri"/>
              <a:cs typeface="Calibri"/>
            </a:endParaRPr>
          </a:p>
        </p:txBody>
      </p:sp>
      <p:sp>
        <p:nvSpPr>
          <p:cNvPr id="111" name="object 43">
            <a:extLst>
              <a:ext uri="{FF2B5EF4-FFF2-40B4-BE49-F238E27FC236}">
                <a16:creationId xmlns:a16="http://schemas.microsoft.com/office/drawing/2014/main" id="{B3C910BA-F05B-6A64-D502-BD8AC2C111DB}"/>
              </a:ext>
            </a:extLst>
          </p:cNvPr>
          <p:cNvSpPr txBox="1"/>
          <p:nvPr/>
        </p:nvSpPr>
        <p:spPr>
          <a:xfrm>
            <a:off x="5412740" y="3466845"/>
            <a:ext cx="5200831" cy="516488"/>
          </a:xfrm>
          <a:prstGeom prst="rect">
            <a:avLst/>
          </a:prstGeom>
        </p:spPr>
        <p:txBody>
          <a:bodyPr vert="horz" wrap="square" lIns="0" tIns="12700" rIns="0" bIns="0" rtlCol="0">
            <a:spAutoFit/>
          </a:bodyPr>
          <a:lstStyle/>
          <a:p>
            <a:pPr marL="12700" marR="5080">
              <a:lnSpc>
                <a:spcPct val="120800"/>
              </a:lnSpc>
              <a:spcBef>
                <a:spcPts val="100"/>
              </a:spcBef>
            </a:pPr>
            <a:r>
              <a:rPr sz="1400" spc="-10" dirty="0">
                <a:solidFill>
                  <a:srgbClr val="302C2A"/>
                </a:solidFill>
                <a:latin typeface="Calibri"/>
                <a:cs typeface="Calibri"/>
              </a:rPr>
              <a:t>Identifies</a:t>
            </a:r>
            <a:r>
              <a:rPr sz="1400" spc="-40" dirty="0">
                <a:solidFill>
                  <a:srgbClr val="302C2A"/>
                </a:solidFill>
                <a:latin typeface="Calibri"/>
                <a:cs typeface="Calibri"/>
              </a:rPr>
              <a:t> </a:t>
            </a:r>
            <a:r>
              <a:rPr sz="1400" dirty="0">
                <a:solidFill>
                  <a:srgbClr val="302C2A"/>
                </a:solidFill>
                <a:latin typeface="Calibri"/>
                <a:cs typeface="Calibri"/>
              </a:rPr>
              <a:t>whether</a:t>
            </a:r>
            <a:r>
              <a:rPr sz="1400" spc="-20" dirty="0">
                <a:solidFill>
                  <a:srgbClr val="302C2A"/>
                </a:solidFill>
                <a:latin typeface="Calibri"/>
                <a:cs typeface="Calibri"/>
              </a:rPr>
              <a:t> </a:t>
            </a:r>
            <a:r>
              <a:rPr sz="1400" spc="-10" dirty="0">
                <a:solidFill>
                  <a:srgbClr val="302C2A"/>
                </a:solidFill>
                <a:latin typeface="Calibri"/>
                <a:cs typeface="Calibri"/>
              </a:rPr>
              <a:t>request</a:t>
            </a:r>
            <a:r>
              <a:rPr sz="1400" spc="-35" dirty="0">
                <a:solidFill>
                  <a:srgbClr val="302C2A"/>
                </a:solidFill>
                <a:latin typeface="Calibri"/>
                <a:cs typeface="Calibri"/>
              </a:rPr>
              <a:t> </a:t>
            </a:r>
            <a:r>
              <a:rPr sz="1400" dirty="0">
                <a:solidFill>
                  <a:srgbClr val="302C2A"/>
                </a:solidFill>
                <a:latin typeface="Calibri"/>
                <a:cs typeface="Calibri"/>
              </a:rPr>
              <a:t>are</a:t>
            </a:r>
            <a:r>
              <a:rPr sz="1400" spc="-5" dirty="0">
                <a:solidFill>
                  <a:srgbClr val="302C2A"/>
                </a:solidFill>
                <a:latin typeface="Calibri"/>
                <a:cs typeface="Calibri"/>
              </a:rPr>
              <a:t> </a:t>
            </a:r>
            <a:r>
              <a:rPr sz="1400" dirty="0">
                <a:solidFill>
                  <a:srgbClr val="302C2A"/>
                </a:solidFill>
                <a:latin typeface="Calibri"/>
                <a:cs typeface="Calibri"/>
              </a:rPr>
              <a:t>from</a:t>
            </a:r>
            <a:r>
              <a:rPr sz="1400" spc="-10" dirty="0">
                <a:solidFill>
                  <a:srgbClr val="302C2A"/>
                </a:solidFill>
                <a:latin typeface="Calibri"/>
                <a:cs typeface="Calibri"/>
              </a:rPr>
              <a:t> </a:t>
            </a:r>
            <a:r>
              <a:rPr sz="1400" dirty="0">
                <a:solidFill>
                  <a:srgbClr val="302C2A"/>
                </a:solidFill>
                <a:latin typeface="Calibri"/>
                <a:cs typeface="Calibri"/>
              </a:rPr>
              <a:t>a human</a:t>
            </a:r>
            <a:r>
              <a:rPr sz="1400" spc="-30" dirty="0">
                <a:solidFill>
                  <a:srgbClr val="302C2A"/>
                </a:solidFill>
                <a:latin typeface="Calibri"/>
                <a:cs typeface="Calibri"/>
              </a:rPr>
              <a:t> </a:t>
            </a:r>
            <a:r>
              <a:rPr sz="1400" dirty="0">
                <a:solidFill>
                  <a:srgbClr val="302C2A"/>
                </a:solidFill>
                <a:latin typeface="Calibri"/>
                <a:cs typeface="Calibri"/>
              </a:rPr>
              <a:t>or</a:t>
            </a:r>
            <a:r>
              <a:rPr sz="1400" spc="5" dirty="0">
                <a:solidFill>
                  <a:srgbClr val="302C2A"/>
                </a:solidFill>
                <a:latin typeface="Calibri"/>
                <a:cs typeface="Calibri"/>
              </a:rPr>
              <a:t> </a:t>
            </a:r>
            <a:r>
              <a:rPr sz="1400" dirty="0">
                <a:solidFill>
                  <a:srgbClr val="302C2A"/>
                </a:solidFill>
                <a:latin typeface="Calibri"/>
                <a:cs typeface="Calibri"/>
              </a:rPr>
              <a:t>a</a:t>
            </a:r>
            <a:r>
              <a:rPr sz="1400" spc="-5" dirty="0">
                <a:solidFill>
                  <a:srgbClr val="302C2A"/>
                </a:solidFill>
                <a:latin typeface="Calibri"/>
                <a:cs typeface="Calibri"/>
              </a:rPr>
              <a:t> </a:t>
            </a:r>
            <a:r>
              <a:rPr sz="1400" spc="-10" dirty="0">
                <a:solidFill>
                  <a:srgbClr val="302C2A"/>
                </a:solidFill>
                <a:latin typeface="Calibri"/>
                <a:cs typeface="Calibri"/>
              </a:rPr>
              <a:t>machine </a:t>
            </a:r>
            <a:r>
              <a:rPr sz="1400" dirty="0">
                <a:solidFill>
                  <a:srgbClr val="302C2A"/>
                </a:solidFill>
                <a:latin typeface="Calibri"/>
                <a:cs typeface="Calibri"/>
              </a:rPr>
              <a:t>Controls</a:t>
            </a:r>
            <a:r>
              <a:rPr sz="1400" spc="-25" dirty="0">
                <a:solidFill>
                  <a:srgbClr val="302C2A"/>
                </a:solidFill>
                <a:latin typeface="Calibri"/>
                <a:cs typeface="Calibri"/>
              </a:rPr>
              <a:t> </a:t>
            </a:r>
            <a:r>
              <a:rPr sz="1400" dirty="0">
                <a:solidFill>
                  <a:srgbClr val="302C2A"/>
                </a:solidFill>
                <a:latin typeface="Calibri"/>
                <a:cs typeface="Calibri"/>
              </a:rPr>
              <a:t>or</a:t>
            </a:r>
            <a:r>
              <a:rPr sz="1400" spc="-20" dirty="0">
                <a:solidFill>
                  <a:srgbClr val="302C2A"/>
                </a:solidFill>
                <a:latin typeface="Calibri"/>
                <a:cs typeface="Calibri"/>
              </a:rPr>
              <a:t> </a:t>
            </a:r>
            <a:r>
              <a:rPr sz="1400" dirty="0">
                <a:solidFill>
                  <a:srgbClr val="302C2A"/>
                </a:solidFill>
                <a:latin typeface="Calibri"/>
                <a:cs typeface="Calibri"/>
              </a:rPr>
              <a:t>blocks</a:t>
            </a:r>
            <a:r>
              <a:rPr sz="1400" spc="10" dirty="0">
                <a:solidFill>
                  <a:srgbClr val="302C2A"/>
                </a:solidFill>
                <a:latin typeface="Calibri"/>
                <a:cs typeface="Calibri"/>
              </a:rPr>
              <a:t> </a:t>
            </a:r>
            <a:r>
              <a:rPr sz="1400" dirty="0">
                <a:solidFill>
                  <a:srgbClr val="302C2A"/>
                </a:solidFill>
                <a:latin typeface="Calibri"/>
                <a:cs typeface="Calibri"/>
              </a:rPr>
              <a:t>non-human</a:t>
            </a:r>
            <a:r>
              <a:rPr sz="1400" spc="-40" dirty="0">
                <a:solidFill>
                  <a:srgbClr val="302C2A"/>
                </a:solidFill>
                <a:latin typeface="Calibri"/>
                <a:cs typeface="Calibri"/>
              </a:rPr>
              <a:t> </a:t>
            </a:r>
            <a:r>
              <a:rPr sz="1400" spc="-10" dirty="0">
                <a:solidFill>
                  <a:srgbClr val="302C2A"/>
                </a:solidFill>
                <a:latin typeface="Calibri"/>
                <a:cs typeface="Calibri"/>
              </a:rPr>
              <a:t>suspicious</a:t>
            </a:r>
            <a:r>
              <a:rPr sz="1400" spc="-25" dirty="0">
                <a:solidFill>
                  <a:srgbClr val="302C2A"/>
                </a:solidFill>
                <a:latin typeface="Calibri"/>
                <a:cs typeface="Calibri"/>
              </a:rPr>
              <a:t> </a:t>
            </a:r>
            <a:r>
              <a:rPr sz="1400" spc="-10" dirty="0">
                <a:solidFill>
                  <a:srgbClr val="302C2A"/>
                </a:solidFill>
                <a:latin typeface="Calibri"/>
                <a:cs typeface="Calibri"/>
              </a:rPr>
              <a:t>requests</a:t>
            </a:r>
            <a:endParaRPr sz="1400" dirty="0">
              <a:latin typeface="Calibri"/>
              <a:cs typeface="Calibri"/>
            </a:endParaRPr>
          </a:p>
        </p:txBody>
      </p:sp>
      <p:pic>
        <p:nvPicPr>
          <p:cNvPr id="112" name="object 44">
            <a:extLst>
              <a:ext uri="{FF2B5EF4-FFF2-40B4-BE49-F238E27FC236}">
                <a16:creationId xmlns:a16="http://schemas.microsoft.com/office/drawing/2014/main" id="{67C5E3F0-15EF-7B05-92BC-562C5249411D}"/>
              </a:ext>
            </a:extLst>
          </p:cNvPr>
          <p:cNvPicPr/>
          <p:nvPr/>
        </p:nvPicPr>
        <p:blipFill>
          <a:blip r:embed="rId13" cstate="print"/>
          <a:stretch>
            <a:fillRect/>
          </a:stretch>
        </p:blipFill>
        <p:spPr>
          <a:xfrm>
            <a:off x="5255386" y="3679571"/>
            <a:ext cx="66421" cy="108458"/>
          </a:xfrm>
          <a:prstGeom prst="rect">
            <a:avLst/>
          </a:prstGeom>
        </p:spPr>
      </p:pic>
      <p:sp>
        <p:nvSpPr>
          <p:cNvPr id="113" name="object 45">
            <a:extLst>
              <a:ext uri="{FF2B5EF4-FFF2-40B4-BE49-F238E27FC236}">
                <a16:creationId xmlns:a16="http://schemas.microsoft.com/office/drawing/2014/main" id="{865B9BFC-912B-2E2A-9769-3FE5DE89A9C0}"/>
              </a:ext>
            </a:extLst>
          </p:cNvPr>
          <p:cNvSpPr/>
          <p:nvPr/>
        </p:nvSpPr>
        <p:spPr>
          <a:xfrm>
            <a:off x="2285745" y="4133088"/>
            <a:ext cx="2840990" cy="422909"/>
          </a:xfrm>
          <a:custGeom>
            <a:avLst/>
            <a:gdLst/>
            <a:ahLst/>
            <a:cxnLst/>
            <a:rect l="l" t="t" r="r" b="b"/>
            <a:pathLst>
              <a:path w="2840990" h="422910">
                <a:moveTo>
                  <a:pt x="2813177" y="0"/>
                </a:moveTo>
                <a:lnTo>
                  <a:pt x="27431" y="0"/>
                </a:lnTo>
                <a:lnTo>
                  <a:pt x="16769" y="2143"/>
                </a:lnTo>
                <a:lnTo>
                  <a:pt x="8048" y="8000"/>
                </a:lnTo>
                <a:lnTo>
                  <a:pt x="2160" y="16716"/>
                </a:lnTo>
                <a:lnTo>
                  <a:pt x="0" y="27431"/>
                </a:lnTo>
                <a:lnTo>
                  <a:pt x="0" y="395478"/>
                </a:lnTo>
                <a:lnTo>
                  <a:pt x="2160" y="406140"/>
                </a:lnTo>
                <a:lnTo>
                  <a:pt x="8048" y="414861"/>
                </a:lnTo>
                <a:lnTo>
                  <a:pt x="16769" y="420749"/>
                </a:lnTo>
                <a:lnTo>
                  <a:pt x="27431" y="422910"/>
                </a:lnTo>
                <a:lnTo>
                  <a:pt x="2813177" y="422910"/>
                </a:lnTo>
                <a:lnTo>
                  <a:pt x="2823839" y="420749"/>
                </a:lnTo>
                <a:lnTo>
                  <a:pt x="2832560" y="414861"/>
                </a:lnTo>
                <a:lnTo>
                  <a:pt x="2838448" y="406140"/>
                </a:lnTo>
                <a:lnTo>
                  <a:pt x="2840609" y="395478"/>
                </a:lnTo>
                <a:lnTo>
                  <a:pt x="2840609" y="27431"/>
                </a:lnTo>
                <a:lnTo>
                  <a:pt x="2838448" y="16716"/>
                </a:lnTo>
                <a:lnTo>
                  <a:pt x="2832560" y="8000"/>
                </a:lnTo>
                <a:lnTo>
                  <a:pt x="2823839" y="2143"/>
                </a:lnTo>
                <a:lnTo>
                  <a:pt x="2813177" y="0"/>
                </a:lnTo>
                <a:close/>
              </a:path>
            </a:pathLst>
          </a:custGeom>
          <a:solidFill>
            <a:srgbClr val="85B595">
              <a:alpha val="52156"/>
            </a:srgbClr>
          </a:solidFill>
        </p:spPr>
        <p:txBody>
          <a:bodyPr wrap="square" lIns="0" tIns="0" rIns="0" bIns="0" rtlCol="0"/>
          <a:lstStyle/>
          <a:p>
            <a:endParaRPr/>
          </a:p>
        </p:txBody>
      </p:sp>
      <p:sp>
        <p:nvSpPr>
          <p:cNvPr id="114" name="object 46">
            <a:extLst>
              <a:ext uri="{FF2B5EF4-FFF2-40B4-BE49-F238E27FC236}">
                <a16:creationId xmlns:a16="http://schemas.microsoft.com/office/drawing/2014/main" id="{C857CFBC-7DB0-9C23-697C-D58F5FE6BD3F}"/>
              </a:ext>
            </a:extLst>
          </p:cNvPr>
          <p:cNvSpPr txBox="1"/>
          <p:nvPr/>
        </p:nvSpPr>
        <p:spPr>
          <a:xfrm>
            <a:off x="3073400" y="4213986"/>
            <a:ext cx="1176020"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302C2A"/>
                </a:solidFill>
                <a:latin typeface="Calibri"/>
                <a:cs typeface="Calibri"/>
              </a:rPr>
              <a:t>Protection</a:t>
            </a:r>
            <a:r>
              <a:rPr sz="1400" spc="-5" dirty="0">
                <a:solidFill>
                  <a:srgbClr val="302C2A"/>
                </a:solidFill>
                <a:latin typeface="Calibri"/>
                <a:cs typeface="Calibri"/>
              </a:rPr>
              <a:t> </a:t>
            </a:r>
            <a:r>
              <a:rPr sz="1400" spc="-20" dirty="0">
                <a:solidFill>
                  <a:srgbClr val="302C2A"/>
                </a:solidFill>
                <a:latin typeface="Calibri"/>
                <a:cs typeface="Calibri"/>
              </a:rPr>
              <a:t>rules</a:t>
            </a:r>
            <a:endParaRPr sz="1400">
              <a:latin typeface="Calibri"/>
              <a:cs typeface="Calibri"/>
            </a:endParaRPr>
          </a:p>
        </p:txBody>
      </p:sp>
      <p:grpSp>
        <p:nvGrpSpPr>
          <p:cNvPr id="115" name="object 47">
            <a:extLst>
              <a:ext uri="{FF2B5EF4-FFF2-40B4-BE49-F238E27FC236}">
                <a16:creationId xmlns:a16="http://schemas.microsoft.com/office/drawing/2014/main" id="{4DAB761D-CB61-076D-5200-88F0684F7568}"/>
              </a:ext>
            </a:extLst>
          </p:cNvPr>
          <p:cNvGrpSpPr/>
          <p:nvPr/>
        </p:nvGrpSpPr>
        <p:grpSpPr>
          <a:xfrm>
            <a:off x="2590292" y="4208779"/>
            <a:ext cx="302895" cy="277495"/>
            <a:chOff x="2590292" y="4208779"/>
            <a:chExt cx="302895" cy="277495"/>
          </a:xfrm>
        </p:grpSpPr>
        <p:sp>
          <p:nvSpPr>
            <p:cNvPr id="116" name="object 48">
              <a:extLst>
                <a:ext uri="{FF2B5EF4-FFF2-40B4-BE49-F238E27FC236}">
                  <a16:creationId xmlns:a16="http://schemas.microsoft.com/office/drawing/2014/main" id="{AB5F7AEC-12E3-D52F-F401-85B30A6D22A6}"/>
                </a:ext>
              </a:extLst>
            </p:cNvPr>
            <p:cNvSpPr/>
            <p:nvPr/>
          </p:nvSpPr>
          <p:spPr>
            <a:xfrm>
              <a:off x="2590292" y="4208779"/>
              <a:ext cx="302895" cy="277495"/>
            </a:xfrm>
            <a:custGeom>
              <a:avLst/>
              <a:gdLst/>
              <a:ahLst/>
              <a:cxnLst/>
              <a:rect l="l" t="t" r="r" b="b"/>
              <a:pathLst>
                <a:path w="302894" h="277495">
                  <a:moveTo>
                    <a:pt x="78993" y="0"/>
                  </a:moveTo>
                  <a:lnTo>
                    <a:pt x="5714" y="0"/>
                  </a:lnTo>
                  <a:lnTo>
                    <a:pt x="0" y="5715"/>
                  </a:lnTo>
                  <a:lnTo>
                    <a:pt x="40" y="54991"/>
                  </a:lnTo>
                  <a:lnTo>
                    <a:pt x="276" y="55739"/>
                  </a:lnTo>
                  <a:lnTo>
                    <a:pt x="849" y="57404"/>
                  </a:lnTo>
                  <a:lnTo>
                    <a:pt x="2158" y="59309"/>
                  </a:lnTo>
                  <a:lnTo>
                    <a:pt x="715" y="61489"/>
                  </a:lnTo>
                  <a:lnTo>
                    <a:pt x="0" y="63754"/>
                  </a:lnTo>
                  <a:lnTo>
                    <a:pt x="0" y="107188"/>
                  </a:lnTo>
                  <a:lnTo>
                    <a:pt x="849" y="109728"/>
                  </a:lnTo>
                  <a:lnTo>
                    <a:pt x="2158" y="111633"/>
                  </a:lnTo>
                  <a:lnTo>
                    <a:pt x="948" y="113284"/>
                  </a:lnTo>
                  <a:lnTo>
                    <a:pt x="723" y="113665"/>
                  </a:lnTo>
                  <a:lnTo>
                    <a:pt x="0" y="116078"/>
                  </a:lnTo>
                  <a:lnTo>
                    <a:pt x="40" y="160909"/>
                  </a:lnTo>
                  <a:lnTo>
                    <a:pt x="849" y="163322"/>
                  </a:lnTo>
                  <a:lnTo>
                    <a:pt x="2246" y="165354"/>
                  </a:lnTo>
                  <a:lnTo>
                    <a:pt x="2076" y="165354"/>
                  </a:lnTo>
                  <a:lnTo>
                    <a:pt x="762" y="167386"/>
                  </a:lnTo>
                  <a:lnTo>
                    <a:pt x="0" y="169799"/>
                  </a:lnTo>
                  <a:lnTo>
                    <a:pt x="0" y="213106"/>
                  </a:lnTo>
                  <a:lnTo>
                    <a:pt x="968" y="215646"/>
                  </a:lnTo>
                  <a:lnTo>
                    <a:pt x="2158" y="217551"/>
                  </a:lnTo>
                  <a:lnTo>
                    <a:pt x="888" y="219583"/>
                  </a:lnTo>
                  <a:lnTo>
                    <a:pt x="0" y="221996"/>
                  </a:lnTo>
                  <a:lnTo>
                    <a:pt x="0" y="271272"/>
                  </a:lnTo>
                  <a:lnTo>
                    <a:pt x="5714" y="276987"/>
                  </a:lnTo>
                  <a:lnTo>
                    <a:pt x="78993" y="276987"/>
                  </a:lnTo>
                  <a:lnTo>
                    <a:pt x="81406" y="276225"/>
                  </a:lnTo>
                  <a:lnTo>
                    <a:pt x="83438" y="274828"/>
                  </a:lnTo>
                  <a:lnTo>
                    <a:pt x="298831" y="274828"/>
                  </a:lnTo>
                  <a:lnTo>
                    <a:pt x="302387" y="271272"/>
                  </a:lnTo>
                  <a:lnTo>
                    <a:pt x="302387" y="265557"/>
                  </a:lnTo>
                  <a:lnTo>
                    <a:pt x="11937" y="265557"/>
                  </a:lnTo>
                  <a:lnTo>
                    <a:pt x="11430" y="264922"/>
                  </a:lnTo>
                  <a:lnTo>
                    <a:pt x="11430" y="223901"/>
                  </a:lnTo>
                  <a:lnTo>
                    <a:pt x="11937" y="223266"/>
                  </a:lnTo>
                  <a:lnTo>
                    <a:pt x="89408" y="223266"/>
                  </a:lnTo>
                  <a:lnTo>
                    <a:pt x="89662" y="223012"/>
                  </a:lnTo>
                  <a:lnTo>
                    <a:pt x="113537" y="223012"/>
                  </a:lnTo>
                  <a:lnTo>
                    <a:pt x="106933" y="219964"/>
                  </a:lnTo>
                  <a:lnTo>
                    <a:pt x="100837" y="216154"/>
                  </a:lnTo>
                  <a:lnTo>
                    <a:pt x="95560" y="211836"/>
                  </a:lnTo>
                  <a:lnTo>
                    <a:pt x="11937" y="211836"/>
                  </a:lnTo>
                  <a:lnTo>
                    <a:pt x="11430" y="211201"/>
                  </a:lnTo>
                  <a:lnTo>
                    <a:pt x="11430" y="171577"/>
                  </a:lnTo>
                  <a:lnTo>
                    <a:pt x="11937" y="170942"/>
                  </a:lnTo>
                  <a:lnTo>
                    <a:pt x="66166" y="170942"/>
                  </a:lnTo>
                  <a:lnTo>
                    <a:pt x="64896" y="167386"/>
                  </a:lnTo>
                  <a:lnTo>
                    <a:pt x="63881" y="163576"/>
                  </a:lnTo>
                  <a:lnTo>
                    <a:pt x="62991" y="159766"/>
                  </a:lnTo>
                  <a:lnTo>
                    <a:pt x="11937" y="159766"/>
                  </a:lnTo>
                  <a:lnTo>
                    <a:pt x="11430" y="159131"/>
                  </a:lnTo>
                  <a:lnTo>
                    <a:pt x="11430" y="117983"/>
                  </a:lnTo>
                  <a:lnTo>
                    <a:pt x="11937" y="117348"/>
                  </a:lnTo>
                  <a:lnTo>
                    <a:pt x="64388" y="117348"/>
                  </a:lnTo>
                  <a:lnTo>
                    <a:pt x="65371" y="113665"/>
                  </a:lnTo>
                  <a:lnTo>
                    <a:pt x="66675" y="109728"/>
                  </a:lnTo>
                  <a:lnTo>
                    <a:pt x="68199" y="106172"/>
                  </a:lnTo>
                  <a:lnTo>
                    <a:pt x="11937" y="106172"/>
                  </a:lnTo>
                  <a:lnTo>
                    <a:pt x="11430" y="105537"/>
                  </a:lnTo>
                  <a:lnTo>
                    <a:pt x="11430" y="65786"/>
                  </a:lnTo>
                  <a:lnTo>
                    <a:pt x="11937" y="65151"/>
                  </a:lnTo>
                  <a:lnTo>
                    <a:pt x="102996" y="65151"/>
                  </a:lnTo>
                  <a:lnTo>
                    <a:pt x="108989" y="61489"/>
                  </a:lnTo>
                  <a:lnTo>
                    <a:pt x="115316" y="58340"/>
                  </a:lnTo>
                  <a:lnTo>
                    <a:pt x="121927" y="55739"/>
                  </a:lnTo>
                  <a:lnTo>
                    <a:pt x="128777" y="53721"/>
                  </a:lnTo>
                  <a:lnTo>
                    <a:pt x="12039" y="53721"/>
                  </a:lnTo>
                  <a:lnTo>
                    <a:pt x="11531" y="53086"/>
                  </a:lnTo>
                  <a:lnTo>
                    <a:pt x="11430" y="12700"/>
                  </a:lnTo>
                  <a:lnTo>
                    <a:pt x="11302" y="12700"/>
                  </a:lnTo>
                  <a:lnTo>
                    <a:pt x="11302" y="11938"/>
                  </a:lnTo>
                  <a:lnTo>
                    <a:pt x="11937" y="11303"/>
                  </a:lnTo>
                  <a:lnTo>
                    <a:pt x="302387" y="11303"/>
                  </a:lnTo>
                  <a:lnTo>
                    <a:pt x="302387" y="5715"/>
                  </a:lnTo>
                  <a:lnTo>
                    <a:pt x="298830" y="2159"/>
                  </a:lnTo>
                  <a:lnTo>
                    <a:pt x="83438" y="2159"/>
                  </a:lnTo>
                  <a:lnTo>
                    <a:pt x="81406" y="762"/>
                  </a:lnTo>
                  <a:lnTo>
                    <a:pt x="78993" y="0"/>
                  </a:lnTo>
                  <a:close/>
                </a:path>
                <a:path w="302894" h="277495">
                  <a:moveTo>
                    <a:pt x="219075" y="274828"/>
                  </a:moveTo>
                  <a:lnTo>
                    <a:pt x="83438" y="274828"/>
                  </a:lnTo>
                  <a:lnTo>
                    <a:pt x="85343" y="276225"/>
                  </a:lnTo>
                  <a:lnTo>
                    <a:pt x="87756" y="276987"/>
                  </a:lnTo>
                  <a:lnTo>
                    <a:pt x="214630" y="276987"/>
                  </a:lnTo>
                  <a:lnTo>
                    <a:pt x="217043" y="276225"/>
                  </a:lnTo>
                  <a:lnTo>
                    <a:pt x="219075" y="274828"/>
                  </a:lnTo>
                  <a:close/>
                </a:path>
                <a:path w="302894" h="277495">
                  <a:moveTo>
                    <a:pt x="298831" y="274828"/>
                  </a:moveTo>
                  <a:lnTo>
                    <a:pt x="219075" y="274828"/>
                  </a:lnTo>
                  <a:lnTo>
                    <a:pt x="220980" y="276225"/>
                  </a:lnTo>
                  <a:lnTo>
                    <a:pt x="223393" y="276987"/>
                  </a:lnTo>
                  <a:lnTo>
                    <a:pt x="296671" y="276987"/>
                  </a:lnTo>
                  <a:lnTo>
                    <a:pt x="298831" y="274828"/>
                  </a:lnTo>
                  <a:close/>
                </a:path>
                <a:path w="302894" h="277495">
                  <a:moveTo>
                    <a:pt x="89408" y="223266"/>
                  </a:moveTo>
                  <a:lnTo>
                    <a:pt x="77088" y="223266"/>
                  </a:lnTo>
                  <a:lnTo>
                    <a:pt x="77724" y="223901"/>
                  </a:lnTo>
                  <a:lnTo>
                    <a:pt x="77724" y="264922"/>
                  </a:lnTo>
                  <a:lnTo>
                    <a:pt x="77088" y="265557"/>
                  </a:lnTo>
                  <a:lnTo>
                    <a:pt x="225425" y="265557"/>
                  </a:lnTo>
                  <a:lnTo>
                    <a:pt x="225170" y="265303"/>
                  </a:lnTo>
                  <a:lnTo>
                    <a:pt x="89662" y="265303"/>
                  </a:lnTo>
                  <a:lnTo>
                    <a:pt x="89026" y="264668"/>
                  </a:lnTo>
                  <a:lnTo>
                    <a:pt x="89026" y="223647"/>
                  </a:lnTo>
                  <a:lnTo>
                    <a:pt x="89408" y="223266"/>
                  </a:lnTo>
                  <a:close/>
                </a:path>
                <a:path w="302894" h="277495">
                  <a:moveTo>
                    <a:pt x="302387" y="223266"/>
                  </a:moveTo>
                  <a:lnTo>
                    <a:pt x="290449" y="223266"/>
                  </a:lnTo>
                  <a:lnTo>
                    <a:pt x="291083" y="223901"/>
                  </a:lnTo>
                  <a:lnTo>
                    <a:pt x="291083" y="264922"/>
                  </a:lnTo>
                  <a:lnTo>
                    <a:pt x="290449" y="265557"/>
                  </a:lnTo>
                  <a:lnTo>
                    <a:pt x="302387" y="265557"/>
                  </a:lnTo>
                  <a:lnTo>
                    <a:pt x="302387" y="223266"/>
                  </a:lnTo>
                  <a:close/>
                </a:path>
                <a:path w="302894" h="277495">
                  <a:moveTo>
                    <a:pt x="302387" y="11303"/>
                  </a:moveTo>
                  <a:lnTo>
                    <a:pt x="290449" y="11303"/>
                  </a:lnTo>
                  <a:lnTo>
                    <a:pt x="291083" y="11938"/>
                  </a:lnTo>
                  <a:lnTo>
                    <a:pt x="291083" y="52959"/>
                  </a:lnTo>
                  <a:lnTo>
                    <a:pt x="290322" y="53721"/>
                  </a:lnTo>
                  <a:lnTo>
                    <a:pt x="174660" y="53721"/>
                  </a:lnTo>
                  <a:lnTo>
                    <a:pt x="181242" y="55739"/>
                  </a:lnTo>
                  <a:lnTo>
                    <a:pt x="187820" y="58340"/>
                  </a:lnTo>
                  <a:lnTo>
                    <a:pt x="194274" y="61489"/>
                  </a:lnTo>
                  <a:lnTo>
                    <a:pt x="200151" y="64897"/>
                  </a:lnTo>
                  <a:lnTo>
                    <a:pt x="290449" y="64897"/>
                  </a:lnTo>
                  <a:lnTo>
                    <a:pt x="291083" y="65532"/>
                  </a:lnTo>
                  <a:lnTo>
                    <a:pt x="291083" y="105283"/>
                  </a:lnTo>
                  <a:lnTo>
                    <a:pt x="290449" y="105918"/>
                  </a:lnTo>
                  <a:lnTo>
                    <a:pt x="234822" y="105918"/>
                  </a:lnTo>
                  <a:lnTo>
                    <a:pt x="236395" y="109728"/>
                  </a:lnTo>
                  <a:lnTo>
                    <a:pt x="237744" y="113284"/>
                  </a:lnTo>
                  <a:lnTo>
                    <a:pt x="238792" y="117348"/>
                  </a:lnTo>
                  <a:lnTo>
                    <a:pt x="290575" y="117348"/>
                  </a:lnTo>
                  <a:lnTo>
                    <a:pt x="291083" y="117983"/>
                  </a:lnTo>
                  <a:lnTo>
                    <a:pt x="291083" y="158877"/>
                  </a:lnTo>
                  <a:lnTo>
                    <a:pt x="290449" y="159512"/>
                  </a:lnTo>
                  <a:lnTo>
                    <a:pt x="240030" y="159512"/>
                  </a:lnTo>
                  <a:lnTo>
                    <a:pt x="239268" y="163322"/>
                  </a:lnTo>
                  <a:lnTo>
                    <a:pt x="238251" y="167132"/>
                  </a:lnTo>
                  <a:lnTo>
                    <a:pt x="236855" y="170815"/>
                  </a:lnTo>
                  <a:lnTo>
                    <a:pt x="290449" y="170815"/>
                  </a:lnTo>
                  <a:lnTo>
                    <a:pt x="290576" y="170942"/>
                  </a:lnTo>
                  <a:lnTo>
                    <a:pt x="291083" y="171577"/>
                  </a:lnTo>
                  <a:lnTo>
                    <a:pt x="290956" y="211201"/>
                  </a:lnTo>
                  <a:lnTo>
                    <a:pt x="290449" y="211709"/>
                  </a:lnTo>
                  <a:lnTo>
                    <a:pt x="207771" y="211709"/>
                  </a:lnTo>
                  <a:lnTo>
                    <a:pt x="202183" y="216154"/>
                  </a:lnTo>
                  <a:lnTo>
                    <a:pt x="196087" y="219964"/>
                  </a:lnTo>
                  <a:lnTo>
                    <a:pt x="189483" y="223012"/>
                  </a:lnTo>
                  <a:lnTo>
                    <a:pt x="212725" y="223012"/>
                  </a:lnTo>
                  <a:lnTo>
                    <a:pt x="213359" y="223647"/>
                  </a:lnTo>
                  <a:lnTo>
                    <a:pt x="213359" y="264668"/>
                  </a:lnTo>
                  <a:lnTo>
                    <a:pt x="212725" y="265303"/>
                  </a:lnTo>
                  <a:lnTo>
                    <a:pt x="225170" y="265303"/>
                  </a:lnTo>
                  <a:lnTo>
                    <a:pt x="224789" y="264922"/>
                  </a:lnTo>
                  <a:lnTo>
                    <a:pt x="224789" y="223901"/>
                  </a:lnTo>
                  <a:lnTo>
                    <a:pt x="225425" y="223266"/>
                  </a:lnTo>
                  <a:lnTo>
                    <a:pt x="302387" y="223266"/>
                  </a:lnTo>
                  <a:lnTo>
                    <a:pt x="302387" y="221996"/>
                  </a:lnTo>
                  <a:lnTo>
                    <a:pt x="301745" y="219964"/>
                  </a:lnTo>
                  <a:lnTo>
                    <a:pt x="301625" y="219583"/>
                  </a:lnTo>
                  <a:lnTo>
                    <a:pt x="300227" y="217551"/>
                  </a:lnTo>
                  <a:lnTo>
                    <a:pt x="301625" y="215646"/>
                  </a:lnTo>
                  <a:lnTo>
                    <a:pt x="302387" y="213106"/>
                  </a:lnTo>
                  <a:lnTo>
                    <a:pt x="302387" y="169799"/>
                  </a:lnTo>
                  <a:lnTo>
                    <a:pt x="301625" y="167386"/>
                  </a:lnTo>
                  <a:lnTo>
                    <a:pt x="300227" y="165354"/>
                  </a:lnTo>
                  <a:lnTo>
                    <a:pt x="301625" y="163322"/>
                  </a:lnTo>
                  <a:lnTo>
                    <a:pt x="302387" y="160909"/>
                  </a:lnTo>
                  <a:lnTo>
                    <a:pt x="302387" y="116078"/>
                  </a:lnTo>
                  <a:lnTo>
                    <a:pt x="301625" y="113665"/>
                  </a:lnTo>
                  <a:lnTo>
                    <a:pt x="300227" y="111633"/>
                  </a:lnTo>
                  <a:lnTo>
                    <a:pt x="301537" y="109728"/>
                  </a:lnTo>
                  <a:lnTo>
                    <a:pt x="302387" y="107188"/>
                  </a:lnTo>
                  <a:lnTo>
                    <a:pt x="302387" y="63754"/>
                  </a:lnTo>
                  <a:lnTo>
                    <a:pt x="301671" y="61489"/>
                  </a:lnTo>
                  <a:lnTo>
                    <a:pt x="300227" y="59436"/>
                  </a:lnTo>
                  <a:lnTo>
                    <a:pt x="301625" y="57404"/>
                  </a:lnTo>
                  <a:lnTo>
                    <a:pt x="302387" y="54991"/>
                  </a:lnTo>
                  <a:lnTo>
                    <a:pt x="302387" y="11303"/>
                  </a:lnTo>
                  <a:close/>
                </a:path>
                <a:path w="302894" h="277495">
                  <a:moveTo>
                    <a:pt x="95405" y="211709"/>
                  </a:moveTo>
                  <a:lnTo>
                    <a:pt x="53975" y="211709"/>
                  </a:lnTo>
                  <a:lnTo>
                    <a:pt x="12700" y="211836"/>
                  </a:lnTo>
                  <a:lnTo>
                    <a:pt x="95560" y="211836"/>
                  </a:lnTo>
                  <a:lnTo>
                    <a:pt x="95405" y="211709"/>
                  </a:lnTo>
                  <a:close/>
                </a:path>
                <a:path w="302894" h="277495">
                  <a:moveTo>
                    <a:pt x="89662" y="11303"/>
                  </a:moveTo>
                  <a:lnTo>
                    <a:pt x="76962" y="11303"/>
                  </a:lnTo>
                  <a:lnTo>
                    <a:pt x="77596" y="11938"/>
                  </a:lnTo>
                  <a:lnTo>
                    <a:pt x="77596" y="52959"/>
                  </a:lnTo>
                  <a:lnTo>
                    <a:pt x="76835" y="53721"/>
                  </a:lnTo>
                  <a:lnTo>
                    <a:pt x="89662" y="53721"/>
                  </a:lnTo>
                  <a:lnTo>
                    <a:pt x="89026" y="53086"/>
                  </a:lnTo>
                  <a:lnTo>
                    <a:pt x="89026" y="11938"/>
                  </a:lnTo>
                  <a:lnTo>
                    <a:pt x="89662" y="11303"/>
                  </a:lnTo>
                  <a:close/>
                </a:path>
                <a:path w="302894" h="277495">
                  <a:moveTo>
                    <a:pt x="225425" y="11303"/>
                  </a:moveTo>
                  <a:lnTo>
                    <a:pt x="212725" y="11303"/>
                  </a:lnTo>
                  <a:lnTo>
                    <a:pt x="213359" y="11938"/>
                  </a:lnTo>
                  <a:lnTo>
                    <a:pt x="213359" y="52959"/>
                  </a:lnTo>
                  <a:lnTo>
                    <a:pt x="212598" y="53721"/>
                  </a:lnTo>
                  <a:lnTo>
                    <a:pt x="225551" y="53721"/>
                  </a:lnTo>
                  <a:lnTo>
                    <a:pt x="224789" y="52959"/>
                  </a:lnTo>
                  <a:lnTo>
                    <a:pt x="224789" y="11938"/>
                  </a:lnTo>
                  <a:lnTo>
                    <a:pt x="225425" y="11303"/>
                  </a:lnTo>
                  <a:close/>
                </a:path>
                <a:path w="302894" h="277495">
                  <a:moveTo>
                    <a:pt x="214630" y="0"/>
                  </a:moveTo>
                  <a:lnTo>
                    <a:pt x="87756" y="0"/>
                  </a:lnTo>
                  <a:lnTo>
                    <a:pt x="85343" y="762"/>
                  </a:lnTo>
                  <a:lnTo>
                    <a:pt x="83438" y="2159"/>
                  </a:lnTo>
                  <a:lnTo>
                    <a:pt x="219075" y="2159"/>
                  </a:lnTo>
                  <a:lnTo>
                    <a:pt x="217043" y="762"/>
                  </a:lnTo>
                  <a:lnTo>
                    <a:pt x="214630" y="0"/>
                  </a:lnTo>
                  <a:close/>
                </a:path>
                <a:path w="302894" h="277495">
                  <a:moveTo>
                    <a:pt x="296671" y="0"/>
                  </a:moveTo>
                  <a:lnTo>
                    <a:pt x="223393" y="0"/>
                  </a:lnTo>
                  <a:lnTo>
                    <a:pt x="220980" y="762"/>
                  </a:lnTo>
                  <a:lnTo>
                    <a:pt x="219075" y="2159"/>
                  </a:lnTo>
                  <a:lnTo>
                    <a:pt x="298830" y="2159"/>
                  </a:lnTo>
                  <a:lnTo>
                    <a:pt x="296671" y="0"/>
                  </a:lnTo>
                  <a:close/>
                </a:path>
              </a:pathLst>
            </a:custGeom>
            <a:solidFill>
              <a:srgbClr val="514B46"/>
            </a:solidFill>
          </p:spPr>
          <p:txBody>
            <a:bodyPr wrap="square" lIns="0" tIns="0" rIns="0" bIns="0" rtlCol="0"/>
            <a:lstStyle/>
            <a:p>
              <a:endParaRPr/>
            </a:p>
          </p:txBody>
        </p:sp>
        <p:pic>
          <p:nvPicPr>
            <p:cNvPr id="117" name="object 49">
              <a:extLst>
                <a:ext uri="{FF2B5EF4-FFF2-40B4-BE49-F238E27FC236}">
                  <a16:creationId xmlns:a16="http://schemas.microsoft.com/office/drawing/2014/main" id="{32EE0E0B-F758-1E2E-2B9A-416E7142A905}"/>
                </a:ext>
              </a:extLst>
            </p:cNvPr>
            <p:cNvPicPr/>
            <p:nvPr/>
          </p:nvPicPr>
          <p:blipFill>
            <a:blip r:embed="rId14" cstate="print"/>
            <a:stretch>
              <a:fillRect/>
            </a:stretch>
          </p:blipFill>
          <p:spPr>
            <a:xfrm>
              <a:off x="2659888" y="4267961"/>
              <a:ext cx="163956" cy="163956"/>
            </a:xfrm>
            <a:prstGeom prst="rect">
              <a:avLst/>
            </a:prstGeom>
          </p:spPr>
        </p:pic>
      </p:grpSp>
      <p:sp>
        <p:nvSpPr>
          <p:cNvPr id="118" name="object 50">
            <a:extLst>
              <a:ext uri="{FF2B5EF4-FFF2-40B4-BE49-F238E27FC236}">
                <a16:creationId xmlns:a16="http://schemas.microsoft.com/office/drawing/2014/main" id="{29CB5EFE-B6DA-E2D8-C489-2054742AB9CC}"/>
              </a:ext>
            </a:extLst>
          </p:cNvPr>
          <p:cNvSpPr txBox="1"/>
          <p:nvPr/>
        </p:nvSpPr>
        <p:spPr>
          <a:xfrm>
            <a:off x="5412739" y="4077716"/>
            <a:ext cx="5306967" cy="520655"/>
          </a:xfrm>
          <a:prstGeom prst="rect">
            <a:avLst/>
          </a:prstGeom>
        </p:spPr>
        <p:txBody>
          <a:bodyPr vert="horz" wrap="square" lIns="0" tIns="50800" rIns="0" bIns="0" rtlCol="0">
            <a:spAutoFit/>
          </a:bodyPr>
          <a:lstStyle/>
          <a:p>
            <a:pPr marL="12700">
              <a:lnSpc>
                <a:spcPct val="100000"/>
              </a:lnSpc>
              <a:spcBef>
                <a:spcPts val="400"/>
              </a:spcBef>
            </a:pPr>
            <a:r>
              <a:rPr sz="1400" dirty="0">
                <a:solidFill>
                  <a:srgbClr val="302C2A"/>
                </a:solidFill>
                <a:latin typeface="Calibri"/>
                <a:cs typeface="Calibri"/>
              </a:rPr>
              <a:t>Hides</a:t>
            </a:r>
            <a:r>
              <a:rPr sz="1400" spc="-20" dirty="0">
                <a:solidFill>
                  <a:srgbClr val="302C2A"/>
                </a:solidFill>
                <a:latin typeface="Calibri"/>
                <a:cs typeface="Calibri"/>
              </a:rPr>
              <a:t> </a:t>
            </a:r>
            <a:r>
              <a:rPr sz="1400" dirty="0">
                <a:solidFill>
                  <a:srgbClr val="302C2A"/>
                </a:solidFill>
                <a:latin typeface="Calibri"/>
                <a:cs typeface="Calibri"/>
              </a:rPr>
              <a:t>the</a:t>
            </a:r>
            <a:r>
              <a:rPr sz="1400" spc="-40" dirty="0">
                <a:solidFill>
                  <a:srgbClr val="302C2A"/>
                </a:solidFill>
                <a:latin typeface="Calibri"/>
                <a:cs typeface="Calibri"/>
              </a:rPr>
              <a:t> </a:t>
            </a:r>
            <a:r>
              <a:rPr sz="1400" dirty="0">
                <a:solidFill>
                  <a:srgbClr val="302C2A"/>
                </a:solidFill>
                <a:latin typeface="Calibri"/>
                <a:cs typeface="Calibri"/>
              </a:rPr>
              <a:t>origin</a:t>
            </a:r>
            <a:r>
              <a:rPr sz="1400" spc="-20" dirty="0">
                <a:solidFill>
                  <a:srgbClr val="302C2A"/>
                </a:solidFill>
                <a:latin typeface="Calibri"/>
                <a:cs typeface="Calibri"/>
              </a:rPr>
              <a:t> </a:t>
            </a:r>
            <a:r>
              <a:rPr sz="1400" spc="-10" dirty="0">
                <a:solidFill>
                  <a:srgbClr val="302C2A"/>
                </a:solidFill>
                <a:latin typeface="Calibri"/>
                <a:cs typeface="Calibri"/>
              </a:rPr>
              <a:t>server</a:t>
            </a:r>
            <a:endParaRPr sz="1400" dirty="0">
              <a:latin typeface="Calibri"/>
              <a:cs typeface="Calibri"/>
            </a:endParaRPr>
          </a:p>
          <a:p>
            <a:pPr marL="12700">
              <a:lnSpc>
                <a:spcPct val="100000"/>
              </a:lnSpc>
              <a:spcBef>
                <a:spcPts val="300"/>
              </a:spcBef>
            </a:pPr>
            <a:r>
              <a:rPr sz="1400" dirty="0">
                <a:solidFill>
                  <a:srgbClr val="302C2A"/>
                </a:solidFill>
                <a:latin typeface="Calibri"/>
                <a:cs typeface="Calibri"/>
              </a:rPr>
              <a:t>Inspects</a:t>
            </a:r>
            <a:r>
              <a:rPr sz="1400" spc="-30" dirty="0">
                <a:solidFill>
                  <a:srgbClr val="302C2A"/>
                </a:solidFill>
                <a:latin typeface="Calibri"/>
                <a:cs typeface="Calibri"/>
              </a:rPr>
              <a:t> </a:t>
            </a:r>
            <a:r>
              <a:rPr sz="1400" spc="-10" dirty="0">
                <a:solidFill>
                  <a:srgbClr val="302C2A"/>
                </a:solidFill>
                <a:latin typeface="Calibri"/>
                <a:cs typeface="Calibri"/>
              </a:rPr>
              <a:t>traffic</a:t>
            </a:r>
            <a:r>
              <a:rPr sz="1400" spc="-45" dirty="0">
                <a:solidFill>
                  <a:srgbClr val="302C2A"/>
                </a:solidFill>
                <a:latin typeface="Calibri"/>
                <a:cs typeface="Calibri"/>
              </a:rPr>
              <a:t> </a:t>
            </a:r>
            <a:r>
              <a:rPr sz="1400" dirty="0">
                <a:solidFill>
                  <a:srgbClr val="302C2A"/>
                </a:solidFill>
                <a:latin typeface="Calibri"/>
                <a:cs typeface="Calibri"/>
              </a:rPr>
              <a:t>as</a:t>
            </a:r>
            <a:r>
              <a:rPr sz="1400" spc="-5" dirty="0">
                <a:solidFill>
                  <a:srgbClr val="302C2A"/>
                </a:solidFill>
                <a:latin typeface="Calibri"/>
                <a:cs typeface="Calibri"/>
              </a:rPr>
              <a:t> </a:t>
            </a:r>
            <a:r>
              <a:rPr sz="1400" dirty="0">
                <a:solidFill>
                  <a:srgbClr val="302C2A"/>
                </a:solidFill>
                <a:latin typeface="Calibri"/>
                <a:cs typeface="Calibri"/>
              </a:rPr>
              <a:t>it</a:t>
            </a:r>
            <a:r>
              <a:rPr sz="1400" spc="-20" dirty="0">
                <a:solidFill>
                  <a:srgbClr val="302C2A"/>
                </a:solidFill>
                <a:latin typeface="Calibri"/>
                <a:cs typeface="Calibri"/>
              </a:rPr>
              <a:t> </a:t>
            </a:r>
            <a:r>
              <a:rPr sz="1400" dirty="0">
                <a:solidFill>
                  <a:srgbClr val="302C2A"/>
                </a:solidFill>
                <a:latin typeface="Calibri"/>
                <a:cs typeface="Calibri"/>
              </a:rPr>
              <a:t>tries</a:t>
            </a:r>
            <a:r>
              <a:rPr sz="1400" spc="-25" dirty="0">
                <a:solidFill>
                  <a:srgbClr val="302C2A"/>
                </a:solidFill>
                <a:latin typeface="Calibri"/>
                <a:cs typeface="Calibri"/>
              </a:rPr>
              <a:t> </a:t>
            </a:r>
            <a:r>
              <a:rPr sz="1400" dirty="0">
                <a:solidFill>
                  <a:srgbClr val="302C2A"/>
                </a:solidFill>
                <a:latin typeface="Calibri"/>
                <a:cs typeface="Calibri"/>
              </a:rPr>
              <a:t>to</a:t>
            </a:r>
            <a:r>
              <a:rPr sz="1400" spc="-25" dirty="0">
                <a:solidFill>
                  <a:srgbClr val="302C2A"/>
                </a:solidFill>
                <a:latin typeface="Calibri"/>
                <a:cs typeface="Calibri"/>
              </a:rPr>
              <a:t> </a:t>
            </a:r>
            <a:r>
              <a:rPr sz="1400" dirty="0">
                <a:solidFill>
                  <a:srgbClr val="302C2A"/>
                </a:solidFill>
                <a:latin typeface="Calibri"/>
                <a:cs typeface="Calibri"/>
              </a:rPr>
              <a:t>access</a:t>
            </a:r>
            <a:r>
              <a:rPr sz="1400" spc="15" dirty="0">
                <a:solidFill>
                  <a:srgbClr val="302C2A"/>
                </a:solidFill>
                <a:latin typeface="Calibri"/>
                <a:cs typeface="Calibri"/>
              </a:rPr>
              <a:t> </a:t>
            </a:r>
            <a:r>
              <a:rPr sz="1400" dirty="0">
                <a:solidFill>
                  <a:srgbClr val="302C2A"/>
                </a:solidFill>
                <a:latin typeface="Calibri"/>
                <a:cs typeface="Calibri"/>
              </a:rPr>
              <a:t>the</a:t>
            </a:r>
            <a:r>
              <a:rPr sz="1400" spc="-35" dirty="0">
                <a:solidFill>
                  <a:srgbClr val="302C2A"/>
                </a:solidFill>
                <a:latin typeface="Calibri"/>
                <a:cs typeface="Calibri"/>
              </a:rPr>
              <a:t> </a:t>
            </a:r>
            <a:r>
              <a:rPr sz="1400" dirty="0">
                <a:solidFill>
                  <a:srgbClr val="302C2A"/>
                </a:solidFill>
                <a:latin typeface="Calibri"/>
                <a:cs typeface="Calibri"/>
              </a:rPr>
              <a:t>server</a:t>
            </a:r>
            <a:r>
              <a:rPr sz="1400" spc="-25" dirty="0">
                <a:solidFill>
                  <a:srgbClr val="302C2A"/>
                </a:solidFill>
                <a:latin typeface="Calibri"/>
                <a:cs typeface="Calibri"/>
              </a:rPr>
              <a:t> </a:t>
            </a:r>
            <a:r>
              <a:rPr sz="1400" dirty="0">
                <a:solidFill>
                  <a:srgbClr val="302C2A"/>
                </a:solidFill>
                <a:latin typeface="Calibri"/>
                <a:cs typeface="Calibri"/>
              </a:rPr>
              <a:t>or</a:t>
            </a:r>
            <a:r>
              <a:rPr sz="1400" spc="-15" dirty="0">
                <a:solidFill>
                  <a:srgbClr val="302C2A"/>
                </a:solidFill>
                <a:latin typeface="Calibri"/>
                <a:cs typeface="Calibri"/>
              </a:rPr>
              <a:t> </a:t>
            </a:r>
            <a:r>
              <a:rPr sz="1400" dirty="0">
                <a:solidFill>
                  <a:srgbClr val="302C2A"/>
                </a:solidFill>
                <a:latin typeface="Calibri"/>
                <a:cs typeface="Calibri"/>
              </a:rPr>
              <a:t>as</a:t>
            </a:r>
            <a:r>
              <a:rPr sz="1400" spc="-20" dirty="0">
                <a:solidFill>
                  <a:srgbClr val="302C2A"/>
                </a:solidFill>
                <a:latin typeface="Calibri"/>
                <a:cs typeface="Calibri"/>
              </a:rPr>
              <a:t> </a:t>
            </a:r>
            <a:r>
              <a:rPr sz="1400" dirty="0">
                <a:solidFill>
                  <a:srgbClr val="302C2A"/>
                </a:solidFill>
                <a:latin typeface="Calibri"/>
                <a:cs typeface="Calibri"/>
              </a:rPr>
              <a:t>it</a:t>
            </a:r>
            <a:r>
              <a:rPr sz="1400" spc="-20" dirty="0">
                <a:solidFill>
                  <a:srgbClr val="302C2A"/>
                </a:solidFill>
                <a:latin typeface="Calibri"/>
                <a:cs typeface="Calibri"/>
              </a:rPr>
              <a:t> </a:t>
            </a:r>
            <a:r>
              <a:rPr sz="1400" dirty="0">
                <a:solidFill>
                  <a:srgbClr val="302C2A"/>
                </a:solidFill>
                <a:latin typeface="Calibri"/>
                <a:cs typeface="Calibri"/>
              </a:rPr>
              <a:t>leaves</a:t>
            </a:r>
            <a:r>
              <a:rPr sz="1400" spc="-5" dirty="0">
                <a:solidFill>
                  <a:srgbClr val="302C2A"/>
                </a:solidFill>
                <a:latin typeface="Calibri"/>
                <a:cs typeface="Calibri"/>
              </a:rPr>
              <a:t> </a:t>
            </a:r>
            <a:r>
              <a:rPr sz="1400" dirty="0">
                <a:solidFill>
                  <a:srgbClr val="302C2A"/>
                </a:solidFill>
                <a:latin typeface="Calibri"/>
                <a:cs typeface="Calibri"/>
              </a:rPr>
              <a:t>the</a:t>
            </a:r>
            <a:r>
              <a:rPr sz="1400" spc="-40" dirty="0">
                <a:solidFill>
                  <a:srgbClr val="302C2A"/>
                </a:solidFill>
                <a:latin typeface="Calibri"/>
                <a:cs typeface="Calibri"/>
              </a:rPr>
              <a:t> </a:t>
            </a:r>
            <a:r>
              <a:rPr sz="1400" spc="-10" dirty="0">
                <a:solidFill>
                  <a:srgbClr val="302C2A"/>
                </a:solidFill>
                <a:latin typeface="Calibri"/>
                <a:cs typeface="Calibri"/>
              </a:rPr>
              <a:t>server</a:t>
            </a:r>
            <a:endParaRPr sz="1400" dirty="0">
              <a:latin typeface="Calibri"/>
              <a:cs typeface="Calibri"/>
            </a:endParaRPr>
          </a:p>
        </p:txBody>
      </p:sp>
      <p:pic>
        <p:nvPicPr>
          <p:cNvPr id="119" name="object 51">
            <a:extLst>
              <a:ext uri="{FF2B5EF4-FFF2-40B4-BE49-F238E27FC236}">
                <a16:creationId xmlns:a16="http://schemas.microsoft.com/office/drawing/2014/main" id="{05B28C1B-189D-87C2-51FE-DB8E41826700}"/>
              </a:ext>
            </a:extLst>
          </p:cNvPr>
          <p:cNvPicPr/>
          <p:nvPr/>
        </p:nvPicPr>
        <p:blipFill>
          <a:blip r:embed="rId12" cstate="print"/>
          <a:stretch>
            <a:fillRect/>
          </a:stretch>
        </p:blipFill>
        <p:spPr>
          <a:xfrm>
            <a:off x="5255386" y="4290314"/>
            <a:ext cx="66421" cy="108458"/>
          </a:xfrm>
          <a:prstGeom prst="rect">
            <a:avLst/>
          </a:prstGeom>
        </p:spPr>
      </p:pic>
      <p:sp>
        <p:nvSpPr>
          <p:cNvPr id="120" name="object 52">
            <a:extLst>
              <a:ext uri="{FF2B5EF4-FFF2-40B4-BE49-F238E27FC236}">
                <a16:creationId xmlns:a16="http://schemas.microsoft.com/office/drawing/2014/main" id="{41AF250B-C1A0-BCB1-221D-FA1867FDB0D4}"/>
              </a:ext>
            </a:extLst>
          </p:cNvPr>
          <p:cNvSpPr/>
          <p:nvPr/>
        </p:nvSpPr>
        <p:spPr>
          <a:xfrm>
            <a:off x="2285745" y="4743703"/>
            <a:ext cx="2840990" cy="422909"/>
          </a:xfrm>
          <a:custGeom>
            <a:avLst/>
            <a:gdLst/>
            <a:ahLst/>
            <a:cxnLst/>
            <a:rect l="l" t="t" r="r" b="b"/>
            <a:pathLst>
              <a:path w="2840990" h="422910">
                <a:moveTo>
                  <a:pt x="2813177" y="0"/>
                </a:moveTo>
                <a:lnTo>
                  <a:pt x="27431" y="0"/>
                </a:lnTo>
                <a:lnTo>
                  <a:pt x="16769" y="2160"/>
                </a:lnTo>
                <a:lnTo>
                  <a:pt x="8048" y="8048"/>
                </a:lnTo>
                <a:lnTo>
                  <a:pt x="2160" y="16769"/>
                </a:lnTo>
                <a:lnTo>
                  <a:pt x="0" y="27432"/>
                </a:lnTo>
                <a:lnTo>
                  <a:pt x="0" y="395478"/>
                </a:lnTo>
                <a:lnTo>
                  <a:pt x="2160" y="406193"/>
                </a:lnTo>
                <a:lnTo>
                  <a:pt x="8048" y="414909"/>
                </a:lnTo>
                <a:lnTo>
                  <a:pt x="16769" y="420766"/>
                </a:lnTo>
                <a:lnTo>
                  <a:pt x="27431" y="422910"/>
                </a:lnTo>
                <a:lnTo>
                  <a:pt x="2813177" y="422910"/>
                </a:lnTo>
                <a:lnTo>
                  <a:pt x="2823839" y="420766"/>
                </a:lnTo>
                <a:lnTo>
                  <a:pt x="2832560" y="414909"/>
                </a:lnTo>
                <a:lnTo>
                  <a:pt x="2838448" y="406193"/>
                </a:lnTo>
                <a:lnTo>
                  <a:pt x="2840609" y="395478"/>
                </a:lnTo>
                <a:lnTo>
                  <a:pt x="2840609" y="27432"/>
                </a:lnTo>
                <a:lnTo>
                  <a:pt x="2838448" y="16769"/>
                </a:lnTo>
                <a:lnTo>
                  <a:pt x="2832560" y="8048"/>
                </a:lnTo>
                <a:lnTo>
                  <a:pt x="2823839" y="2160"/>
                </a:lnTo>
                <a:lnTo>
                  <a:pt x="2813177" y="0"/>
                </a:lnTo>
                <a:close/>
              </a:path>
            </a:pathLst>
          </a:custGeom>
          <a:solidFill>
            <a:srgbClr val="85B595">
              <a:alpha val="52156"/>
            </a:srgbClr>
          </a:solidFill>
        </p:spPr>
        <p:txBody>
          <a:bodyPr wrap="square" lIns="0" tIns="0" rIns="0" bIns="0" rtlCol="0"/>
          <a:lstStyle/>
          <a:p>
            <a:endParaRPr/>
          </a:p>
        </p:txBody>
      </p:sp>
      <p:sp>
        <p:nvSpPr>
          <p:cNvPr id="121" name="object 53">
            <a:extLst>
              <a:ext uri="{FF2B5EF4-FFF2-40B4-BE49-F238E27FC236}">
                <a16:creationId xmlns:a16="http://schemas.microsoft.com/office/drawing/2014/main" id="{98A08450-6490-94A1-106F-9ED4A2D1880B}"/>
              </a:ext>
            </a:extLst>
          </p:cNvPr>
          <p:cNvSpPr txBox="1"/>
          <p:nvPr/>
        </p:nvSpPr>
        <p:spPr>
          <a:xfrm>
            <a:off x="3073400" y="4824729"/>
            <a:ext cx="71755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302C2A"/>
                </a:solidFill>
                <a:latin typeface="Calibri"/>
                <a:cs typeface="Calibri"/>
              </a:rPr>
              <a:t>Rate</a:t>
            </a:r>
            <a:r>
              <a:rPr sz="1400" spc="-70" dirty="0">
                <a:solidFill>
                  <a:srgbClr val="302C2A"/>
                </a:solidFill>
                <a:latin typeface="Calibri"/>
                <a:cs typeface="Calibri"/>
              </a:rPr>
              <a:t> </a:t>
            </a:r>
            <a:r>
              <a:rPr sz="1400" spc="-10" dirty="0">
                <a:solidFill>
                  <a:srgbClr val="302C2A"/>
                </a:solidFill>
                <a:latin typeface="Calibri"/>
                <a:cs typeface="Calibri"/>
              </a:rPr>
              <a:t>limit</a:t>
            </a:r>
            <a:endParaRPr sz="1400" dirty="0">
              <a:latin typeface="Calibri"/>
              <a:cs typeface="Calibri"/>
            </a:endParaRPr>
          </a:p>
        </p:txBody>
      </p:sp>
      <p:grpSp>
        <p:nvGrpSpPr>
          <p:cNvPr id="122" name="object 54">
            <a:extLst>
              <a:ext uri="{FF2B5EF4-FFF2-40B4-BE49-F238E27FC236}">
                <a16:creationId xmlns:a16="http://schemas.microsoft.com/office/drawing/2014/main" id="{109EEAA0-66A5-4453-C764-5145FA60F4D3}"/>
              </a:ext>
            </a:extLst>
          </p:cNvPr>
          <p:cNvGrpSpPr/>
          <p:nvPr/>
        </p:nvGrpSpPr>
        <p:grpSpPr>
          <a:xfrm>
            <a:off x="2425954" y="4765040"/>
            <a:ext cx="473709" cy="382905"/>
            <a:chOff x="2425954" y="4765040"/>
            <a:chExt cx="473709" cy="382905"/>
          </a:xfrm>
        </p:grpSpPr>
        <p:sp>
          <p:nvSpPr>
            <p:cNvPr id="123" name="object 55">
              <a:extLst>
                <a:ext uri="{FF2B5EF4-FFF2-40B4-BE49-F238E27FC236}">
                  <a16:creationId xmlns:a16="http://schemas.microsoft.com/office/drawing/2014/main" id="{864F7349-77A1-7945-BF02-C73A8A88D62E}"/>
                </a:ext>
              </a:extLst>
            </p:cNvPr>
            <p:cNvSpPr/>
            <p:nvPr/>
          </p:nvSpPr>
          <p:spPr>
            <a:xfrm>
              <a:off x="2590927" y="4859655"/>
              <a:ext cx="309245" cy="215265"/>
            </a:xfrm>
            <a:custGeom>
              <a:avLst/>
              <a:gdLst/>
              <a:ahLst/>
              <a:cxnLst/>
              <a:rect l="l" t="t" r="r" b="b"/>
              <a:pathLst>
                <a:path w="309244" h="215264">
                  <a:moveTo>
                    <a:pt x="294005" y="200660"/>
                  </a:moveTo>
                  <a:lnTo>
                    <a:pt x="14350" y="200660"/>
                  </a:lnTo>
                  <a:lnTo>
                    <a:pt x="0" y="207772"/>
                  </a:lnTo>
                  <a:lnTo>
                    <a:pt x="0" y="215011"/>
                  </a:lnTo>
                  <a:lnTo>
                    <a:pt x="308356" y="214884"/>
                  </a:lnTo>
                  <a:lnTo>
                    <a:pt x="308356" y="207772"/>
                  </a:lnTo>
                  <a:lnTo>
                    <a:pt x="308616" y="207772"/>
                  </a:lnTo>
                  <a:lnTo>
                    <a:pt x="294005" y="200660"/>
                  </a:lnTo>
                  <a:close/>
                </a:path>
                <a:path w="309244" h="215264">
                  <a:moveTo>
                    <a:pt x="279654" y="0"/>
                  </a:moveTo>
                  <a:lnTo>
                    <a:pt x="28702" y="0"/>
                  </a:lnTo>
                  <a:lnTo>
                    <a:pt x="28702" y="200660"/>
                  </a:lnTo>
                  <a:lnTo>
                    <a:pt x="43053" y="200660"/>
                  </a:lnTo>
                  <a:lnTo>
                    <a:pt x="43053" y="114681"/>
                  </a:lnTo>
                  <a:lnTo>
                    <a:pt x="279654" y="114681"/>
                  </a:lnTo>
                  <a:lnTo>
                    <a:pt x="279654" y="100330"/>
                  </a:lnTo>
                  <a:lnTo>
                    <a:pt x="43053" y="100330"/>
                  </a:lnTo>
                  <a:lnTo>
                    <a:pt x="43053" y="14224"/>
                  </a:lnTo>
                  <a:lnTo>
                    <a:pt x="279654" y="14224"/>
                  </a:lnTo>
                  <a:lnTo>
                    <a:pt x="279654" y="0"/>
                  </a:lnTo>
                  <a:close/>
                </a:path>
                <a:path w="309244" h="215264">
                  <a:moveTo>
                    <a:pt x="279654" y="114681"/>
                  </a:moveTo>
                  <a:lnTo>
                    <a:pt x="265303" y="114681"/>
                  </a:lnTo>
                  <a:lnTo>
                    <a:pt x="265303" y="200660"/>
                  </a:lnTo>
                  <a:lnTo>
                    <a:pt x="279654" y="200660"/>
                  </a:lnTo>
                  <a:lnTo>
                    <a:pt x="279654" y="114681"/>
                  </a:lnTo>
                  <a:close/>
                </a:path>
                <a:path w="309244" h="215264">
                  <a:moveTo>
                    <a:pt x="193675" y="136144"/>
                  </a:moveTo>
                  <a:lnTo>
                    <a:pt x="179324" y="136144"/>
                  </a:lnTo>
                  <a:lnTo>
                    <a:pt x="179324" y="179197"/>
                  </a:lnTo>
                  <a:lnTo>
                    <a:pt x="193675" y="179197"/>
                  </a:lnTo>
                  <a:lnTo>
                    <a:pt x="193675" y="136144"/>
                  </a:lnTo>
                  <a:close/>
                </a:path>
                <a:path w="309244" h="215264">
                  <a:moveTo>
                    <a:pt x="218694" y="136144"/>
                  </a:moveTo>
                  <a:lnTo>
                    <a:pt x="204343" y="136144"/>
                  </a:lnTo>
                  <a:lnTo>
                    <a:pt x="204343" y="179197"/>
                  </a:lnTo>
                  <a:lnTo>
                    <a:pt x="218694" y="179197"/>
                  </a:lnTo>
                  <a:lnTo>
                    <a:pt x="218694" y="136144"/>
                  </a:lnTo>
                  <a:close/>
                </a:path>
                <a:path w="309244" h="215264">
                  <a:moveTo>
                    <a:pt x="243840" y="136144"/>
                  </a:moveTo>
                  <a:lnTo>
                    <a:pt x="229489" y="136144"/>
                  </a:lnTo>
                  <a:lnTo>
                    <a:pt x="229489" y="179197"/>
                  </a:lnTo>
                  <a:lnTo>
                    <a:pt x="243840" y="179197"/>
                  </a:lnTo>
                  <a:lnTo>
                    <a:pt x="243840" y="136144"/>
                  </a:lnTo>
                  <a:close/>
                </a:path>
                <a:path w="309244" h="215264">
                  <a:moveTo>
                    <a:pt x="86614" y="146939"/>
                  </a:moveTo>
                  <a:lnTo>
                    <a:pt x="74803" y="146939"/>
                  </a:lnTo>
                  <a:lnTo>
                    <a:pt x="69977" y="151765"/>
                  </a:lnTo>
                  <a:lnTo>
                    <a:pt x="69977" y="163576"/>
                  </a:lnTo>
                  <a:lnTo>
                    <a:pt x="74803" y="168402"/>
                  </a:lnTo>
                  <a:lnTo>
                    <a:pt x="86614" y="168402"/>
                  </a:lnTo>
                  <a:lnTo>
                    <a:pt x="91440" y="163576"/>
                  </a:lnTo>
                  <a:lnTo>
                    <a:pt x="91440" y="151765"/>
                  </a:lnTo>
                  <a:lnTo>
                    <a:pt x="86614" y="146939"/>
                  </a:lnTo>
                  <a:close/>
                </a:path>
                <a:path w="309244" h="215264">
                  <a:moveTo>
                    <a:pt x="122428" y="146939"/>
                  </a:moveTo>
                  <a:lnTo>
                    <a:pt x="110617" y="146939"/>
                  </a:lnTo>
                  <a:lnTo>
                    <a:pt x="105791" y="151765"/>
                  </a:lnTo>
                  <a:lnTo>
                    <a:pt x="105791" y="163576"/>
                  </a:lnTo>
                  <a:lnTo>
                    <a:pt x="110617" y="168402"/>
                  </a:lnTo>
                  <a:lnTo>
                    <a:pt x="122428" y="168402"/>
                  </a:lnTo>
                  <a:lnTo>
                    <a:pt x="127254" y="163576"/>
                  </a:lnTo>
                  <a:lnTo>
                    <a:pt x="127254" y="151765"/>
                  </a:lnTo>
                  <a:lnTo>
                    <a:pt x="122428" y="146939"/>
                  </a:lnTo>
                  <a:close/>
                </a:path>
                <a:path w="309244" h="215264">
                  <a:moveTo>
                    <a:pt x="279654" y="14224"/>
                  </a:moveTo>
                  <a:lnTo>
                    <a:pt x="265303" y="14224"/>
                  </a:lnTo>
                  <a:lnTo>
                    <a:pt x="265303" y="100330"/>
                  </a:lnTo>
                  <a:lnTo>
                    <a:pt x="279654" y="100330"/>
                  </a:lnTo>
                  <a:lnTo>
                    <a:pt x="279654" y="14224"/>
                  </a:lnTo>
                  <a:close/>
                </a:path>
                <a:path w="309244" h="215264">
                  <a:moveTo>
                    <a:pt x="193675" y="35814"/>
                  </a:moveTo>
                  <a:lnTo>
                    <a:pt x="179324" y="35814"/>
                  </a:lnTo>
                  <a:lnTo>
                    <a:pt x="179324" y="78740"/>
                  </a:lnTo>
                  <a:lnTo>
                    <a:pt x="193675" y="78740"/>
                  </a:lnTo>
                  <a:lnTo>
                    <a:pt x="193675" y="35814"/>
                  </a:lnTo>
                  <a:close/>
                </a:path>
                <a:path w="309244" h="215264">
                  <a:moveTo>
                    <a:pt x="218694" y="35814"/>
                  </a:moveTo>
                  <a:lnTo>
                    <a:pt x="204343" y="35814"/>
                  </a:lnTo>
                  <a:lnTo>
                    <a:pt x="204343" y="78740"/>
                  </a:lnTo>
                  <a:lnTo>
                    <a:pt x="218694" y="78740"/>
                  </a:lnTo>
                  <a:lnTo>
                    <a:pt x="218694" y="35814"/>
                  </a:lnTo>
                  <a:close/>
                </a:path>
                <a:path w="309244" h="215264">
                  <a:moveTo>
                    <a:pt x="243840" y="35814"/>
                  </a:moveTo>
                  <a:lnTo>
                    <a:pt x="229489" y="35814"/>
                  </a:lnTo>
                  <a:lnTo>
                    <a:pt x="229489" y="78740"/>
                  </a:lnTo>
                  <a:lnTo>
                    <a:pt x="243840" y="78740"/>
                  </a:lnTo>
                  <a:lnTo>
                    <a:pt x="243840" y="35814"/>
                  </a:lnTo>
                  <a:close/>
                </a:path>
                <a:path w="309244" h="215264">
                  <a:moveTo>
                    <a:pt x="86614" y="46482"/>
                  </a:moveTo>
                  <a:lnTo>
                    <a:pt x="74803" y="46482"/>
                  </a:lnTo>
                  <a:lnTo>
                    <a:pt x="69977" y="51308"/>
                  </a:lnTo>
                  <a:lnTo>
                    <a:pt x="69977" y="63246"/>
                  </a:lnTo>
                  <a:lnTo>
                    <a:pt x="74803" y="68072"/>
                  </a:lnTo>
                  <a:lnTo>
                    <a:pt x="86614" y="68072"/>
                  </a:lnTo>
                  <a:lnTo>
                    <a:pt x="91440" y="63246"/>
                  </a:lnTo>
                  <a:lnTo>
                    <a:pt x="91440" y="51308"/>
                  </a:lnTo>
                  <a:lnTo>
                    <a:pt x="86614" y="46482"/>
                  </a:lnTo>
                  <a:close/>
                </a:path>
                <a:path w="309244" h="215264">
                  <a:moveTo>
                    <a:pt x="122428" y="46482"/>
                  </a:moveTo>
                  <a:lnTo>
                    <a:pt x="110617" y="46482"/>
                  </a:lnTo>
                  <a:lnTo>
                    <a:pt x="105791" y="51308"/>
                  </a:lnTo>
                  <a:lnTo>
                    <a:pt x="105791" y="63246"/>
                  </a:lnTo>
                  <a:lnTo>
                    <a:pt x="110617" y="68072"/>
                  </a:lnTo>
                  <a:lnTo>
                    <a:pt x="122428" y="68072"/>
                  </a:lnTo>
                  <a:lnTo>
                    <a:pt x="127254" y="63246"/>
                  </a:lnTo>
                  <a:lnTo>
                    <a:pt x="127254" y="51308"/>
                  </a:lnTo>
                  <a:lnTo>
                    <a:pt x="122428" y="46482"/>
                  </a:lnTo>
                  <a:close/>
                </a:path>
              </a:pathLst>
            </a:custGeom>
            <a:solidFill>
              <a:srgbClr val="514B46"/>
            </a:solidFill>
          </p:spPr>
          <p:txBody>
            <a:bodyPr wrap="square" lIns="0" tIns="0" rIns="0" bIns="0" rtlCol="0"/>
            <a:lstStyle/>
            <a:p>
              <a:endParaRPr/>
            </a:p>
          </p:txBody>
        </p:sp>
        <p:pic>
          <p:nvPicPr>
            <p:cNvPr id="125" name="object 56">
              <a:extLst>
                <a:ext uri="{FF2B5EF4-FFF2-40B4-BE49-F238E27FC236}">
                  <a16:creationId xmlns:a16="http://schemas.microsoft.com/office/drawing/2014/main" id="{B5927AB8-C930-AAE9-4D4F-4E6E5D804398}"/>
                </a:ext>
              </a:extLst>
            </p:cNvPr>
            <p:cNvPicPr/>
            <p:nvPr/>
          </p:nvPicPr>
          <p:blipFill>
            <a:blip r:embed="rId15" cstate="print"/>
            <a:stretch>
              <a:fillRect/>
            </a:stretch>
          </p:blipFill>
          <p:spPr>
            <a:xfrm>
              <a:off x="2430018" y="5055219"/>
              <a:ext cx="120268" cy="92344"/>
            </a:xfrm>
            <a:prstGeom prst="rect">
              <a:avLst/>
            </a:prstGeom>
          </p:spPr>
        </p:pic>
        <p:pic>
          <p:nvPicPr>
            <p:cNvPr id="126" name="object 57">
              <a:extLst>
                <a:ext uri="{FF2B5EF4-FFF2-40B4-BE49-F238E27FC236}">
                  <a16:creationId xmlns:a16="http://schemas.microsoft.com/office/drawing/2014/main" id="{F02C66DA-EE37-9BCE-481D-21721F953E76}"/>
                </a:ext>
              </a:extLst>
            </p:cNvPr>
            <p:cNvPicPr/>
            <p:nvPr/>
          </p:nvPicPr>
          <p:blipFill>
            <a:blip r:embed="rId16" cstate="print"/>
            <a:stretch>
              <a:fillRect/>
            </a:stretch>
          </p:blipFill>
          <p:spPr>
            <a:xfrm>
              <a:off x="2425954" y="4765040"/>
              <a:ext cx="120395" cy="90932"/>
            </a:xfrm>
            <a:prstGeom prst="rect">
              <a:avLst/>
            </a:prstGeom>
          </p:spPr>
        </p:pic>
        <p:pic>
          <p:nvPicPr>
            <p:cNvPr id="127" name="object 58">
              <a:extLst>
                <a:ext uri="{FF2B5EF4-FFF2-40B4-BE49-F238E27FC236}">
                  <a16:creationId xmlns:a16="http://schemas.microsoft.com/office/drawing/2014/main" id="{D852E04F-5153-D824-C908-4D8DEC629CC9}"/>
                </a:ext>
              </a:extLst>
            </p:cNvPr>
            <p:cNvPicPr/>
            <p:nvPr/>
          </p:nvPicPr>
          <p:blipFill>
            <a:blip r:embed="rId17" cstate="print"/>
            <a:stretch>
              <a:fillRect/>
            </a:stretch>
          </p:blipFill>
          <p:spPr>
            <a:xfrm>
              <a:off x="2429002" y="4896231"/>
              <a:ext cx="150495" cy="116078"/>
            </a:xfrm>
            <a:prstGeom prst="rect">
              <a:avLst/>
            </a:prstGeom>
          </p:spPr>
        </p:pic>
      </p:grpSp>
      <p:sp>
        <p:nvSpPr>
          <p:cNvPr id="128" name="object 59">
            <a:extLst>
              <a:ext uri="{FF2B5EF4-FFF2-40B4-BE49-F238E27FC236}">
                <a16:creationId xmlns:a16="http://schemas.microsoft.com/office/drawing/2014/main" id="{D560841A-A15E-B9F5-88F4-B8B2B474ABE4}"/>
              </a:ext>
            </a:extLst>
          </p:cNvPr>
          <p:cNvSpPr txBox="1"/>
          <p:nvPr/>
        </p:nvSpPr>
        <p:spPr>
          <a:xfrm>
            <a:off x="5412739" y="4843017"/>
            <a:ext cx="2947489" cy="228268"/>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302C2A"/>
                </a:solidFill>
                <a:latin typeface="Calibri"/>
                <a:cs typeface="Calibri"/>
              </a:rPr>
              <a:t>Provides</a:t>
            </a:r>
            <a:r>
              <a:rPr sz="1400" spc="-25" dirty="0">
                <a:solidFill>
                  <a:srgbClr val="302C2A"/>
                </a:solidFill>
                <a:latin typeface="Calibri"/>
                <a:cs typeface="Calibri"/>
              </a:rPr>
              <a:t> </a:t>
            </a:r>
            <a:r>
              <a:rPr sz="1400" spc="-10" dirty="0">
                <a:solidFill>
                  <a:srgbClr val="302C2A"/>
                </a:solidFill>
                <a:latin typeface="Calibri"/>
                <a:cs typeface="Calibri"/>
              </a:rPr>
              <a:t>protection</a:t>
            </a:r>
            <a:r>
              <a:rPr sz="1400" spc="-40" dirty="0">
                <a:solidFill>
                  <a:srgbClr val="302C2A"/>
                </a:solidFill>
                <a:latin typeface="Calibri"/>
                <a:cs typeface="Calibri"/>
              </a:rPr>
              <a:t> </a:t>
            </a:r>
            <a:r>
              <a:rPr sz="1400" dirty="0">
                <a:solidFill>
                  <a:srgbClr val="302C2A"/>
                </a:solidFill>
                <a:latin typeface="Calibri"/>
                <a:cs typeface="Calibri"/>
              </a:rPr>
              <a:t>against</a:t>
            </a:r>
            <a:r>
              <a:rPr sz="1400" spc="-20" dirty="0">
                <a:solidFill>
                  <a:srgbClr val="302C2A"/>
                </a:solidFill>
                <a:latin typeface="Calibri"/>
                <a:cs typeface="Calibri"/>
              </a:rPr>
              <a:t> </a:t>
            </a:r>
            <a:r>
              <a:rPr sz="1400" dirty="0">
                <a:solidFill>
                  <a:srgbClr val="302C2A"/>
                </a:solidFill>
                <a:latin typeface="Calibri"/>
                <a:cs typeface="Calibri"/>
              </a:rPr>
              <a:t>L7</a:t>
            </a:r>
            <a:r>
              <a:rPr sz="1400" spc="-20" dirty="0">
                <a:solidFill>
                  <a:srgbClr val="302C2A"/>
                </a:solidFill>
                <a:latin typeface="Calibri"/>
                <a:cs typeface="Calibri"/>
              </a:rPr>
              <a:t> DDOS</a:t>
            </a:r>
            <a:endParaRPr sz="1400" dirty="0">
              <a:latin typeface="Calibri"/>
              <a:cs typeface="Calibri"/>
            </a:endParaRPr>
          </a:p>
        </p:txBody>
      </p:sp>
      <p:pic>
        <p:nvPicPr>
          <p:cNvPr id="129" name="object 60">
            <a:extLst>
              <a:ext uri="{FF2B5EF4-FFF2-40B4-BE49-F238E27FC236}">
                <a16:creationId xmlns:a16="http://schemas.microsoft.com/office/drawing/2014/main" id="{DD0A0C46-D461-6616-1014-ADAF38BCF9B9}"/>
              </a:ext>
            </a:extLst>
          </p:cNvPr>
          <p:cNvPicPr/>
          <p:nvPr/>
        </p:nvPicPr>
        <p:blipFill>
          <a:blip r:embed="rId12" cstate="print"/>
          <a:stretch>
            <a:fillRect/>
          </a:stretch>
        </p:blipFill>
        <p:spPr>
          <a:xfrm>
            <a:off x="5255386" y="4900929"/>
            <a:ext cx="66421" cy="108457"/>
          </a:xfrm>
          <a:prstGeom prst="rect">
            <a:avLst/>
          </a:prstGeom>
        </p:spPr>
      </p:pic>
      <p:sp>
        <p:nvSpPr>
          <p:cNvPr id="130" name="object 61">
            <a:extLst>
              <a:ext uri="{FF2B5EF4-FFF2-40B4-BE49-F238E27FC236}">
                <a16:creationId xmlns:a16="http://schemas.microsoft.com/office/drawing/2014/main" id="{3AE35399-95A4-CCC4-5555-D78AEC6E0CB4}"/>
              </a:ext>
            </a:extLst>
          </p:cNvPr>
          <p:cNvSpPr/>
          <p:nvPr/>
        </p:nvSpPr>
        <p:spPr>
          <a:xfrm>
            <a:off x="2577210" y="3604514"/>
            <a:ext cx="320040" cy="259079"/>
          </a:xfrm>
          <a:custGeom>
            <a:avLst/>
            <a:gdLst/>
            <a:ahLst/>
            <a:cxnLst/>
            <a:rect l="l" t="t" r="r" b="b"/>
            <a:pathLst>
              <a:path w="320039" h="259079">
                <a:moveTo>
                  <a:pt x="320039" y="136398"/>
                </a:moveTo>
                <a:lnTo>
                  <a:pt x="184022" y="136398"/>
                </a:lnTo>
                <a:lnTo>
                  <a:pt x="184022" y="258572"/>
                </a:lnTo>
                <a:lnTo>
                  <a:pt x="203962" y="258572"/>
                </a:lnTo>
                <a:lnTo>
                  <a:pt x="214456" y="244983"/>
                </a:lnTo>
                <a:lnTo>
                  <a:pt x="197357" y="244983"/>
                </a:lnTo>
                <a:lnTo>
                  <a:pt x="197357" y="149860"/>
                </a:lnTo>
                <a:lnTo>
                  <a:pt x="320039" y="149860"/>
                </a:lnTo>
                <a:lnTo>
                  <a:pt x="320039" y="136398"/>
                </a:lnTo>
                <a:close/>
              </a:path>
              <a:path w="320039" h="259079">
                <a:moveTo>
                  <a:pt x="320039" y="149860"/>
                </a:moveTo>
                <a:lnTo>
                  <a:pt x="306577" y="149860"/>
                </a:lnTo>
                <a:lnTo>
                  <a:pt x="306577" y="219456"/>
                </a:lnTo>
                <a:lnTo>
                  <a:pt x="217043" y="219456"/>
                </a:lnTo>
                <a:lnTo>
                  <a:pt x="197357" y="244983"/>
                </a:lnTo>
                <a:lnTo>
                  <a:pt x="214456" y="244983"/>
                </a:lnTo>
                <a:lnTo>
                  <a:pt x="223774" y="232918"/>
                </a:lnTo>
                <a:lnTo>
                  <a:pt x="320039" y="232918"/>
                </a:lnTo>
                <a:lnTo>
                  <a:pt x="320039" y="149860"/>
                </a:lnTo>
                <a:close/>
              </a:path>
              <a:path w="320039" h="259079">
                <a:moveTo>
                  <a:pt x="292353" y="191769"/>
                </a:moveTo>
                <a:lnTo>
                  <a:pt x="211708" y="191769"/>
                </a:lnTo>
                <a:lnTo>
                  <a:pt x="211708" y="205231"/>
                </a:lnTo>
                <a:lnTo>
                  <a:pt x="292353" y="205231"/>
                </a:lnTo>
                <a:lnTo>
                  <a:pt x="292353" y="191769"/>
                </a:lnTo>
                <a:close/>
              </a:path>
              <a:path w="320039" h="259079">
                <a:moveTo>
                  <a:pt x="292353" y="164084"/>
                </a:moveTo>
                <a:lnTo>
                  <a:pt x="211708" y="164084"/>
                </a:lnTo>
                <a:lnTo>
                  <a:pt x="211708" y="177546"/>
                </a:lnTo>
                <a:lnTo>
                  <a:pt x="292353" y="177546"/>
                </a:lnTo>
                <a:lnTo>
                  <a:pt x="292353" y="164084"/>
                </a:lnTo>
                <a:close/>
              </a:path>
              <a:path w="320039" h="259079">
                <a:moveTo>
                  <a:pt x="225297" y="0"/>
                </a:moveTo>
                <a:lnTo>
                  <a:pt x="61213" y="0"/>
                </a:lnTo>
                <a:lnTo>
                  <a:pt x="37415" y="4794"/>
                </a:lnTo>
                <a:lnTo>
                  <a:pt x="17986" y="17875"/>
                </a:lnTo>
                <a:lnTo>
                  <a:pt x="4867" y="37290"/>
                </a:lnTo>
                <a:lnTo>
                  <a:pt x="0" y="61087"/>
                </a:lnTo>
                <a:lnTo>
                  <a:pt x="4828" y="84693"/>
                </a:lnTo>
                <a:lnTo>
                  <a:pt x="4867" y="84883"/>
                </a:lnTo>
                <a:lnTo>
                  <a:pt x="17986" y="104298"/>
                </a:lnTo>
                <a:lnTo>
                  <a:pt x="37415" y="117379"/>
                </a:lnTo>
                <a:lnTo>
                  <a:pt x="61213" y="122174"/>
                </a:lnTo>
                <a:lnTo>
                  <a:pt x="112140" y="122174"/>
                </a:lnTo>
                <a:lnTo>
                  <a:pt x="148716" y="169672"/>
                </a:lnTo>
                <a:lnTo>
                  <a:pt x="169671" y="169672"/>
                </a:lnTo>
                <a:lnTo>
                  <a:pt x="169671" y="157480"/>
                </a:lnTo>
                <a:lnTo>
                  <a:pt x="156337" y="157480"/>
                </a:lnTo>
                <a:lnTo>
                  <a:pt x="118871" y="108712"/>
                </a:lnTo>
                <a:lnTo>
                  <a:pt x="61213" y="108712"/>
                </a:lnTo>
                <a:lnTo>
                  <a:pt x="42626" y="104967"/>
                </a:lnTo>
                <a:lnTo>
                  <a:pt x="27479" y="94757"/>
                </a:lnTo>
                <a:lnTo>
                  <a:pt x="17262" y="79619"/>
                </a:lnTo>
                <a:lnTo>
                  <a:pt x="13462" y="61087"/>
                </a:lnTo>
                <a:lnTo>
                  <a:pt x="17230" y="42709"/>
                </a:lnTo>
                <a:lnTo>
                  <a:pt x="17262" y="42554"/>
                </a:lnTo>
                <a:lnTo>
                  <a:pt x="27479" y="27416"/>
                </a:lnTo>
                <a:lnTo>
                  <a:pt x="42626" y="17206"/>
                </a:lnTo>
                <a:lnTo>
                  <a:pt x="61213" y="13462"/>
                </a:lnTo>
                <a:lnTo>
                  <a:pt x="261959" y="13462"/>
                </a:lnTo>
                <a:lnTo>
                  <a:pt x="249094" y="4794"/>
                </a:lnTo>
                <a:lnTo>
                  <a:pt x="225297" y="0"/>
                </a:lnTo>
                <a:close/>
              </a:path>
              <a:path w="320039" h="259079">
                <a:moveTo>
                  <a:pt x="261959" y="13462"/>
                </a:moveTo>
                <a:lnTo>
                  <a:pt x="225297" y="13462"/>
                </a:lnTo>
                <a:lnTo>
                  <a:pt x="243830" y="17206"/>
                </a:lnTo>
                <a:lnTo>
                  <a:pt x="258968" y="27416"/>
                </a:lnTo>
                <a:lnTo>
                  <a:pt x="269178" y="42554"/>
                </a:lnTo>
                <a:lnTo>
                  <a:pt x="272922" y="61087"/>
                </a:lnTo>
                <a:lnTo>
                  <a:pt x="269209" y="79464"/>
                </a:lnTo>
                <a:lnTo>
                  <a:pt x="269178" y="79619"/>
                </a:lnTo>
                <a:lnTo>
                  <a:pt x="258968" y="94757"/>
                </a:lnTo>
                <a:lnTo>
                  <a:pt x="243830" y="104967"/>
                </a:lnTo>
                <a:lnTo>
                  <a:pt x="225297" y="108712"/>
                </a:lnTo>
                <a:lnTo>
                  <a:pt x="156337" y="108712"/>
                </a:lnTo>
                <a:lnTo>
                  <a:pt x="156337" y="157480"/>
                </a:lnTo>
                <a:lnTo>
                  <a:pt x="169671" y="157480"/>
                </a:lnTo>
                <a:lnTo>
                  <a:pt x="169671" y="122174"/>
                </a:lnTo>
                <a:lnTo>
                  <a:pt x="225297" y="122174"/>
                </a:lnTo>
                <a:lnTo>
                  <a:pt x="249094" y="117379"/>
                </a:lnTo>
                <a:lnTo>
                  <a:pt x="268509" y="104298"/>
                </a:lnTo>
                <a:lnTo>
                  <a:pt x="281590" y="84883"/>
                </a:lnTo>
                <a:lnTo>
                  <a:pt x="286384" y="61087"/>
                </a:lnTo>
                <a:lnTo>
                  <a:pt x="281629" y="37480"/>
                </a:lnTo>
                <a:lnTo>
                  <a:pt x="281590" y="37290"/>
                </a:lnTo>
                <a:lnTo>
                  <a:pt x="268509" y="17875"/>
                </a:lnTo>
                <a:lnTo>
                  <a:pt x="261959" y="13462"/>
                </a:lnTo>
                <a:close/>
              </a:path>
              <a:path w="320039" h="259079">
                <a:moveTo>
                  <a:pt x="61213" y="27686"/>
                </a:moveTo>
                <a:lnTo>
                  <a:pt x="48170" y="30315"/>
                </a:lnTo>
                <a:lnTo>
                  <a:pt x="37544" y="37480"/>
                </a:lnTo>
                <a:lnTo>
                  <a:pt x="30370" y="48099"/>
                </a:lnTo>
                <a:lnTo>
                  <a:pt x="27686" y="61087"/>
                </a:lnTo>
                <a:lnTo>
                  <a:pt x="30370" y="74074"/>
                </a:lnTo>
                <a:lnTo>
                  <a:pt x="37544" y="84693"/>
                </a:lnTo>
                <a:lnTo>
                  <a:pt x="48170" y="91858"/>
                </a:lnTo>
                <a:lnTo>
                  <a:pt x="61213" y="94487"/>
                </a:lnTo>
                <a:lnTo>
                  <a:pt x="74201" y="91858"/>
                </a:lnTo>
                <a:lnTo>
                  <a:pt x="84820" y="84693"/>
                </a:lnTo>
                <a:lnTo>
                  <a:pt x="87294" y="81025"/>
                </a:lnTo>
                <a:lnTo>
                  <a:pt x="61213" y="81025"/>
                </a:lnTo>
                <a:lnTo>
                  <a:pt x="53417" y="79464"/>
                </a:lnTo>
                <a:lnTo>
                  <a:pt x="47037" y="75199"/>
                </a:lnTo>
                <a:lnTo>
                  <a:pt x="42729" y="68863"/>
                </a:lnTo>
                <a:lnTo>
                  <a:pt x="41147" y="61087"/>
                </a:lnTo>
                <a:lnTo>
                  <a:pt x="42729" y="53310"/>
                </a:lnTo>
                <a:lnTo>
                  <a:pt x="47037" y="46974"/>
                </a:lnTo>
                <a:lnTo>
                  <a:pt x="53417" y="42709"/>
                </a:lnTo>
                <a:lnTo>
                  <a:pt x="61213" y="41148"/>
                </a:lnTo>
                <a:lnTo>
                  <a:pt x="87245" y="41148"/>
                </a:lnTo>
                <a:lnTo>
                  <a:pt x="84772" y="37480"/>
                </a:lnTo>
                <a:lnTo>
                  <a:pt x="74183" y="30315"/>
                </a:lnTo>
                <a:lnTo>
                  <a:pt x="61213" y="27686"/>
                </a:lnTo>
                <a:close/>
              </a:path>
              <a:path w="320039" h="259079">
                <a:moveTo>
                  <a:pt x="143256" y="27686"/>
                </a:moveTo>
                <a:lnTo>
                  <a:pt x="130268" y="30315"/>
                </a:lnTo>
                <a:lnTo>
                  <a:pt x="119649" y="37480"/>
                </a:lnTo>
                <a:lnTo>
                  <a:pt x="112484" y="48099"/>
                </a:lnTo>
                <a:lnTo>
                  <a:pt x="109855" y="61087"/>
                </a:lnTo>
                <a:lnTo>
                  <a:pt x="112484" y="74074"/>
                </a:lnTo>
                <a:lnTo>
                  <a:pt x="119649" y="84693"/>
                </a:lnTo>
                <a:lnTo>
                  <a:pt x="130268" y="91858"/>
                </a:lnTo>
                <a:lnTo>
                  <a:pt x="143256" y="94487"/>
                </a:lnTo>
                <a:lnTo>
                  <a:pt x="156243" y="91858"/>
                </a:lnTo>
                <a:lnTo>
                  <a:pt x="166862" y="84693"/>
                </a:lnTo>
                <a:lnTo>
                  <a:pt x="169336" y="81025"/>
                </a:lnTo>
                <a:lnTo>
                  <a:pt x="143256" y="81025"/>
                </a:lnTo>
                <a:lnTo>
                  <a:pt x="135479" y="79464"/>
                </a:lnTo>
                <a:lnTo>
                  <a:pt x="129143" y="75199"/>
                </a:lnTo>
                <a:lnTo>
                  <a:pt x="124878" y="68863"/>
                </a:lnTo>
                <a:lnTo>
                  <a:pt x="123316" y="61087"/>
                </a:lnTo>
                <a:lnTo>
                  <a:pt x="124878" y="53310"/>
                </a:lnTo>
                <a:lnTo>
                  <a:pt x="129143" y="46974"/>
                </a:lnTo>
                <a:lnTo>
                  <a:pt x="135479" y="42709"/>
                </a:lnTo>
                <a:lnTo>
                  <a:pt x="143256" y="41148"/>
                </a:lnTo>
                <a:lnTo>
                  <a:pt x="169336" y="41148"/>
                </a:lnTo>
                <a:lnTo>
                  <a:pt x="166862" y="37480"/>
                </a:lnTo>
                <a:lnTo>
                  <a:pt x="156243" y="30315"/>
                </a:lnTo>
                <a:lnTo>
                  <a:pt x="143256" y="27686"/>
                </a:lnTo>
                <a:close/>
              </a:path>
              <a:path w="320039" h="259079">
                <a:moveTo>
                  <a:pt x="225297" y="27686"/>
                </a:moveTo>
                <a:lnTo>
                  <a:pt x="212310" y="30315"/>
                </a:lnTo>
                <a:lnTo>
                  <a:pt x="201691" y="37480"/>
                </a:lnTo>
                <a:lnTo>
                  <a:pt x="194526" y="48099"/>
                </a:lnTo>
                <a:lnTo>
                  <a:pt x="191896" y="61087"/>
                </a:lnTo>
                <a:lnTo>
                  <a:pt x="194526" y="74074"/>
                </a:lnTo>
                <a:lnTo>
                  <a:pt x="201691" y="84693"/>
                </a:lnTo>
                <a:lnTo>
                  <a:pt x="212310" y="91858"/>
                </a:lnTo>
                <a:lnTo>
                  <a:pt x="225297" y="94487"/>
                </a:lnTo>
                <a:lnTo>
                  <a:pt x="238285" y="91858"/>
                </a:lnTo>
                <a:lnTo>
                  <a:pt x="248904" y="84693"/>
                </a:lnTo>
                <a:lnTo>
                  <a:pt x="251378" y="81025"/>
                </a:lnTo>
                <a:lnTo>
                  <a:pt x="225297" y="81025"/>
                </a:lnTo>
                <a:lnTo>
                  <a:pt x="217521" y="79464"/>
                </a:lnTo>
                <a:lnTo>
                  <a:pt x="211185" y="75199"/>
                </a:lnTo>
                <a:lnTo>
                  <a:pt x="206920" y="68863"/>
                </a:lnTo>
                <a:lnTo>
                  <a:pt x="205358" y="61087"/>
                </a:lnTo>
                <a:lnTo>
                  <a:pt x="206920" y="53310"/>
                </a:lnTo>
                <a:lnTo>
                  <a:pt x="211185" y="46974"/>
                </a:lnTo>
                <a:lnTo>
                  <a:pt x="217521" y="42709"/>
                </a:lnTo>
                <a:lnTo>
                  <a:pt x="225297" y="41148"/>
                </a:lnTo>
                <a:lnTo>
                  <a:pt x="251378" y="41148"/>
                </a:lnTo>
                <a:lnTo>
                  <a:pt x="248904" y="37480"/>
                </a:lnTo>
                <a:lnTo>
                  <a:pt x="238285" y="30315"/>
                </a:lnTo>
                <a:lnTo>
                  <a:pt x="225297" y="27686"/>
                </a:lnTo>
                <a:close/>
              </a:path>
              <a:path w="320039" h="259079">
                <a:moveTo>
                  <a:pt x="87245" y="41148"/>
                </a:moveTo>
                <a:lnTo>
                  <a:pt x="61213" y="41148"/>
                </a:lnTo>
                <a:lnTo>
                  <a:pt x="68937" y="42709"/>
                </a:lnTo>
                <a:lnTo>
                  <a:pt x="75279" y="46974"/>
                </a:lnTo>
                <a:lnTo>
                  <a:pt x="79573" y="53310"/>
                </a:lnTo>
                <a:lnTo>
                  <a:pt x="81152" y="61087"/>
                </a:lnTo>
                <a:lnTo>
                  <a:pt x="79573" y="68863"/>
                </a:lnTo>
                <a:lnTo>
                  <a:pt x="75279" y="75199"/>
                </a:lnTo>
                <a:lnTo>
                  <a:pt x="68937" y="79464"/>
                </a:lnTo>
                <a:lnTo>
                  <a:pt x="61213" y="81025"/>
                </a:lnTo>
                <a:lnTo>
                  <a:pt x="87294" y="81025"/>
                </a:lnTo>
                <a:lnTo>
                  <a:pt x="91985" y="74074"/>
                </a:lnTo>
                <a:lnTo>
                  <a:pt x="94614" y="61087"/>
                </a:lnTo>
                <a:lnTo>
                  <a:pt x="91932" y="48099"/>
                </a:lnTo>
                <a:lnTo>
                  <a:pt x="87245" y="41148"/>
                </a:lnTo>
                <a:close/>
              </a:path>
              <a:path w="320039" h="259079">
                <a:moveTo>
                  <a:pt x="169336" y="41148"/>
                </a:moveTo>
                <a:lnTo>
                  <a:pt x="143256" y="41148"/>
                </a:lnTo>
                <a:lnTo>
                  <a:pt x="151032" y="42709"/>
                </a:lnTo>
                <a:lnTo>
                  <a:pt x="157368" y="46974"/>
                </a:lnTo>
                <a:lnTo>
                  <a:pt x="161633" y="53310"/>
                </a:lnTo>
                <a:lnTo>
                  <a:pt x="163194" y="61087"/>
                </a:lnTo>
                <a:lnTo>
                  <a:pt x="161633" y="68863"/>
                </a:lnTo>
                <a:lnTo>
                  <a:pt x="157368" y="75199"/>
                </a:lnTo>
                <a:lnTo>
                  <a:pt x="151032" y="79464"/>
                </a:lnTo>
                <a:lnTo>
                  <a:pt x="143256" y="81025"/>
                </a:lnTo>
                <a:lnTo>
                  <a:pt x="169336" y="81025"/>
                </a:lnTo>
                <a:lnTo>
                  <a:pt x="174027" y="74074"/>
                </a:lnTo>
                <a:lnTo>
                  <a:pt x="176656" y="61087"/>
                </a:lnTo>
                <a:lnTo>
                  <a:pt x="174027" y="48099"/>
                </a:lnTo>
                <a:lnTo>
                  <a:pt x="169336" y="41148"/>
                </a:lnTo>
                <a:close/>
              </a:path>
              <a:path w="320039" h="259079">
                <a:moveTo>
                  <a:pt x="251378" y="41148"/>
                </a:moveTo>
                <a:lnTo>
                  <a:pt x="225297" y="41148"/>
                </a:lnTo>
                <a:lnTo>
                  <a:pt x="233074" y="42709"/>
                </a:lnTo>
                <a:lnTo>
                  <a:pt x="239410" y="46974"/>
                </a:lnTo>
                <a:lnTo>
                  <a:pt x="243675" y="53310"/>
                </a:lnTo>
                <a:lnTo>
                  <a:pt x="245237" y="61087"/>
                </a:lnTo>
                <a:lnTo>
                  <a:pt x="243675" y="68863"/>
                </a:lnTo>
                <a:lnTo>
                  <a:pt x="239410" y="75199"/>
                </a:lnTo>
                <a:lnTo>
                  <a:pt x="233074" y="79464"/>
                </a:lnTo>
                <a:lnTo>
                  <a:pt x="225297" y="81025"/>
                </a:lnTo>
                <a:lnTo>
                  <a:pt x="251378" y="81025"/>
                </a:lnTo>
                <a:lnTo>
                  <a:pt x="256069" y="74074"/>
                </a:lnTo>
                <a:lnTo>
                  <a:pt x="258699" y="61087"/>
                </a:lnTo>
                <a:lnTo>
                  <a:pt x="256069" y="48099"/>
                </a:lnTo>
                <a:lnTo>
                  <a:pt x="251378" y="41148"/>
                </a:lnTo>
                <a:close/>
              </a:path>
            </a:pathLst>
          </a:custGeom>
          <a:solidFill>
            <a:srgbClr val="514B46"/>
          </a:solidFill>
        </p:spPr>
        <p:txBody>
          <a:bodyPr wrap="square" lIns="0" tIns="0" rIns="0" bIns="0" rtlCol="0"/>
          <a:lstStyle/>
          <a:p>
            <a:endParaRPr/>
          </a:p>
        </p:txBody>
      </p:sp>
    </p:spTree>
    <p:extLst>
      <p:ext uri="{BB962C8B-B14F-4D97-AF65-F5344CB8AC3E}">
        <p14:creationId xmlns:p14="http://schemas.microsoft.com/office/powerpoint/2010/main" val="429097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96000" y="-1"/>
            <a:ext cx="6096000" cy="6858000"/>
            <a:chOff x="6096000" y="-1"/>
            <a:chExt cx="6096000" cy="6858000"/>
          </a:xfrm>
        </p:grpSpPr>
        <p:pic>
          <p:nvPicPr>
            <p:cNvPr id="3" name="object 3"/>
            <p:cNvPicPr/>
            <p:nvPr/>
          </p:nvPicPr>
          <p:blipFill>
            <a:blip r:embed="rId3" cstate="print"/>
            <a:stretch>
              <a:fillRect/>
            </a:stretch>
          </p:blipFill>
          <p:spPr>
            <a:xfrm>
              <a:off x="6096000" y="-1"/>
              <a:ext cx="6096000" cy="6858000"/>
            </a:xfrm>
            <a:prstGeom prst="rect">
              <a:avLst/>
            </a:prstGeom>
          </p:spPr>
        </p:pic>
        <p:sp>
          <p:nvSpPr>
            <p:cNvPr id="4" name="object 4"/>
            <p:cNvSpPr/>
            <p:nvPr/>
          </p:nvSpPr>
          <p:spPr>
            <a:xfrm>
              <a:off x="11183111" y="6353161"/>
              <a:ext cx="505459" cy="504825"/>
            </a:xfrm>
            <a:custGeom>
              <a:avLst/>
              <a:gdLst/>
              <a:ahLst/>
              <a:cxnLst/>
              <a:rect l="l" t="t" r="r" b="b"/>
              <a:pathLst>
                <a:path w="505459" h="504825">
                  <a:moveTo>
                    <a:pt x="505014" y="0"/>
                  </a:moveTo>
                  <a:lnTo>
                    <a:pt x="0" y="0"/>
                  </a:lnTo>
                  <a:lnTo>
                    <a:pt x="0" y="504387"/>
                  </a:lnTo>
                  <a:lnTo>
                    <a:pt x="505015" y="504387"/>
                  </a:lnTo>
                  <a:lnTo>
                    <a:pt x="505014" y="0"/>
                  </a:lnTo>
                  <a:close/>
                </a:path>
              </a:pathLst>
            </a:custGeom>
            <a:solidFill>
              <a:srgbClr val="C7352F"/>
            </a:solidFill>
          </p:spPr>
          <p:txBody>
            <a:bodyPr wrap="square" lIns="0" tIns="0" rIns="0" bIns="0" rtlCol="0"/>
            <a:lstStyle/>
            <a:p>
              <a:endParaRPr/>
            </a:p>
          </p:txBody>
        </p:sp>
        <p:sp>
          <p:nvSpPr>
            <p:cNvPr id="5" name="object 5"/>
            <p:cNvSpPr/>
            <p:nvPr/>
          </p:nvSpPr>
          <p:spPr>
            <a:xfrm>
              <a:off x="11294352" y="6514974"/>
              <a:ext cx="282575" cy="180340"/>
            </a:xfrm>
            <a:custGeom>
              <a:avLst/>
              <a:gdLst/>
              <a:ahLst/>
              <a:cxnLst/>
              <a:rect l="l" t="t" r="r" b="b"/>
              <a:pathLst>
                <a:path w="282575" h="180340">
                  <a:moveTo>
                    <a:pt x="193410" y="0"/>
                  </a:moveTo>
                  <a:lnTo>
                    <a:pt x="89123" y="0"/>
                  </a:lnTo>
                  <a:lnTo>
                    <a:pt x="54398" y="7089"/>
                  </a:lnTo>
                  <a:lnTo>
                    <a:pt x="26073" y="26385"/>
                  </a:lnTo>
                  <a:lnTo>
                    <a:pt x="6992" y="54924"/>
                  </a:lnTo>
                  <a:lnTo>
                    <a:pt x="0" y="89746"/>
                  </a:lnTo>
                  <a:lnTo>
                    <a:pt x="6992" y="124935"/>
                  </a:lnTo>
                  <a:lnTo>
                    <a:pt x="26073" y="153665"/>
                  </a:lnTo>
                  <a:lnTo>
                    <a:pt x="54399" y="173032"/>
                  </a:lnTo>
                  <a:lnTo>
                    <a:pt x="89123" y="180133"/>
                  </a:lnTo>
                  <a:lnTo>
                    <a:pt x="193410" y="180133"/>
                  </a:lnTo>
                  <a:lnTo>
                    <a:pt x="228135" y="173032"/>
                  </a:lnTo>
                  <a:lnTo>
                    <a:pt x="256460" y="153665"/>
                  </a:lnTo>
                  <a:lnTo>
                    <a:pt x="260291" y="147896"/>
                  </a:lnTo>
                  <a:lnTo>
                    <a:pt x="91649" y="147896"/>
                  </a:lnTo>
                  <a:lnTo>
                    <a:pt x="68963" y="143344"/>
                  </a:lnTo>
                  <a:lnTo>
                    <a:pt x="50485" y="130910"/>
                  </a:lnTo>
                  <a:lnTo>
                    <a:pt x="38052" y="112432"/>
                  </a:lnTo>
                  <a:lnTo>
                    <a:pt x="33499" y="89746"/>
                  </a:lnTo>
                  <a:lnTo>
                    <a:pt x="38051" y="67330"/>
                  </a:lnTo>
                  <a:lnTo>
                    <a:pt x="50485" y="48822"/>
                  </a:lnTo>
                  <a:lnTo>
                    <a:pt x="68963" y="36239"/>
                  </a:lnTo>
                  <a:lnTo>
                    <a:pt x="91649" y="31596"/>
                  </a:lnTo>
                  <a:lnTo>
                    <a:pt x="259944" y="31596"/>
                  </a:lnTo>
                  <a:lnTo>
                    <a:pt x="256460" y="26385"/>
                  </a:lnTo>
                  <a:lnTo>
                    <a:pt x="228134" y="7089"/>
                  </a:lnTo>
                  <a:lnTo>
                    <a:pt x="193410" y="0"/>
                  </a:lnTo>
                  <a:close/>
                </a:path>
                <a:path w="282575" h="180340">
                  <a:moveTo>
                    <a:pt x="259944" y="31596"/>
                  </a:moveTo>
                  <a:lnTo>
                    <a:pt x="190884" y="31596"/>
                  </a:lnTo>
                  <a:lnTo>
                    <a:pt x="213570" y="36239"/>
                  </a:lnTo>
                  <a:lnTo>
                    <a:pt x="232048" y="48822"/>
                  </a:lnTo>
                  <a:lnTo>
                    <a:pt x="244481" y="67330"/>
                  </a:lnTo>
                  <a:lnTo>
                    <a:pt x="249034" y="89746"/>
                  </a:lnTo>
                  <a:lnTo>
                    <a:pt x="244481" y="112432"/>
                  </a:lnTo>
                  <a:lnTo>
                    <a:pt x="232048" y="130910"/>
                  </a:lnTo>
                  <a:lnTo>
                    <a:pt x="213570" y="143344"/>
                  </a:lnTo>
                  <a:lnTo>
                    <a:pt x="190884" y="147896"/>
                  </a:lnTo>
                  <a:lnTo>
                    <a:pt x="260291" y="147896"/>
                  </a:lnTo>
                  <a:lnTo>
                    <a:pt x="275541" y="124935"/>
                  </a:lnTo>
                  <a:lnTo>
                    <a:pt x="282533" y="89746"/>
                  </a:lnTo>
                  <a:lnTo>
                    <a:pt x="275541" y="54924"/>
                  </a:lnTo>
                  <a:lnTo>
                    <a:pt x="259944" y="31596"/>
                  </a:lnTo>
                  <a:close/>
                </a:path>
              </a:pathLst>
            </a:custGeom>
            <a:solidFill>
              <a:srgbClr val="FDFDFD"/>
            </a:solidFill>
          </p:spPr>
          <p:txBody>
            <a:bodyPr wrap="square" lIns="0" tIns="0" rIns="0" bIns="0" rtlCol="0"/>
            <a:lstStyle/>
            <a:p>
              <a:endParaRPr/>
            </a:p>
          </p:txBody>
        </p:sp>
        <p:sp>
          <p:nvSpPr>
            <p:cNvPr id="6" name="object 6"/>
            <p:cNvSpPr/>
            <p:nvPr/>
          </p:nvSpPr>
          <p:spPr>
            <a:xfrm>
              <a:off x="6655180" y="2118105"/>
              <a:ext cx="4975225" cy="2825750"/>
            </a:xfrm>
            <a:custGeom>
              <a:avLst/>
              <a:gdLst/>
              <a:ahLst/>
              <a:cxnLst/>
              <a:rect l="l" t="t" r="r" b="b"/>
              <a:pathLst>
                <a:path w="4975225" h="2825750">
                  <a:moveTo>
                    <a:pt x="4932299" y="0"/>
                  </a:moveTo>
                  <a:lnTo>
                    <a:pt x="42925" y="0"/>
                  </a:lnTo>
                  <a:lnTo>
                    <a:pt x="26199" y="3365"/>
                  </a:lnTo>
                  <a:lnTo>
                    <a:pt x="12557" y="12541"/>
                  </a:lnTo>
                  <a:lnTo>
                    <a:pt x="3367" y="26146"/>
                  </a:lnTo>
                  <a:lnTo>
                    <a:pt x="0" y="42799"/>
                  </a:lnTo>
                  <a:lnTo>
                    <a:pt x="0" y="2782316"/>
                  </a:lnTo>
                  <a:lnTo>
                    <a:pt x="3367" y="2798988"/>
                  </a:lnTo>
                  <a:lnTo>
                    <a:pt x="12557" y="2812637"/>
                  </a:lnTo>
                  <a:lnTo>
                    <a:pt x="26199" y="2821856"/>
                  </a:lnTo>
                  <a:lnTo>
                    <a:pt x="42925" y="2825242"/>
                  </a:lnTo>
                  <a:lnTo>
                    <a:pt x="4932299" y="2825242"/>
                  </a:lnTo>
                  <a:lnTo>
                    <a:pt x="4948971" y="2821856"/>
                  </a:lnTo>
                  <a:lnTo>
                    <a:pt x="4962620" y="2812637"/>
                  </a:lnTo>
                  <a:lnTo>
                    <a:pt x="4971839" y="2798988"/>
                  </a:lnTo>
                  <a:lnTo>
                    <a:pt x="4975225" y="2782316"/>
                  </a:lnTo>
                  <a:lnTo>
                    <a:pt x="4975225" y="42799"/>
                  </a:lnTo>
                  <a:lnTo>
                    <a:pt x="4971839" y="26146"/>
                  </a:lnTo>
                  <a:lnTo>
                    <a:pt x="4962620" y="12541"/>
                  </a:lnTo>
                  <a:lnTo>
                    <a:pt x="4948971" y="3365"/>
                  </a:lnTo>
                  <a:lnTo>
                    <a:pt x="4932299" y="0"/>
                  </a:lnTo>
                  <a:close/>
                </a:path>
              </a:pathLst>
            </a:custGeom>
            <a:solidFill>
              <a:srgbClr val="FFFFFF"/>
            </a:solidFill>
          </p:spPr>
          <p:txBody>
            <a:bodyPr wrap="square" lIns="0" tIns="0" rIns="0" bIns="0" rtlCol="0"/>
            <a:lstStyle/>
            <a:p>
              <a:endParaRPr/>
            </a:p>
          </p:txBody>
        </p:sp>
        <p:pic>
          <p:nvPicPr>
            <p:cNvPr id="7" name="object 7"/>
            <p:cNvPicPr/>
            <p:nvPr/>
          </p:nvPicPr>
          <p:blipFill>
            <a:blip r:embed="rId4" cstate="print"/>
            <a:stretch>
              <a:fillRect/>
            </a:stretch>
          </p:blipFill>
          <p:spPr>
            <a:xfrm>
              <a:off x="6655180" y="2415539"/>
              <a:ext cx="4975225" cy="2230374"/>
            </a:xfrm>
            <a:prstGeom prst="rect">
              <a:avLst/>
            </a:prstGeom>
          </p:spPr>
        </p:pic>
        <p:sp>
          <p:nvSpPr>
            <p:cNvPr id="8" name="object 8"/>
            <p:cNvSpPr/>
            <p:nvPr/>
          </p:nvSpPr>
          <p:spPr>
            <a:xfrm>
              <a:off x="6652005" y="2114930"/>
              <a:ext cx="4981575" cy="2832100"/>
            </a:xfrm>
            <a:custGeom>
              <a:avLst/>
              <a:gdLst/>
              <a:ahLst/>
              <a:cxnLst/>
              <a:rect l="l" t="t" r="r" b="b"/>
              <a:pathLst>
                <a:path w="4981575" h="2832100">
                  <a:moveTo>
                    <a:pt x="45720" y="0"/>
                  </a:moveTo>
                  <a:lnTo>
                    <a:pt x="4935728" y="0"/>
                  </a:lnTo>
                  <a:lnTo>
                    <a:pt x="4953381" y="3556"/>
                  </a:lnTo>
                  <a:lnTo>
                    <a:pt x="4968113" y="13462"/>
                  </a:lnTo>
                  <a:lnTo>
                    <a:pt x="4978019" y="28067"/>
                  </a:lnTo>
                  <a:lnTo>
                    <a:pt x="4981575" y="45720"/>
                  </a:lnTo>
                  <a:lnTo>
                    <a:pt x="4981575" y="2785745"/>
                  </a:lnTo>
                  <a:lnTo>
                    <a:pt x="4978019" y="2803398"/>
                  </a:lnTo>
                  <a:lnTo>
                    <a:pt x="4968113" y="2818130"/>
                  </a:lnTo>
                  <a:lnTo>
                    <a:pt x="4953381" y="2828036"/>
                  </a:lnTo>
                  <a:lnTo>
                    <a:pt x="4935728" y="2831592"/>
                  </a:lnTo>
                  <a:lnTo>
                    <a:pt x="45720" y="2831592"/>
                  </a:lnTo>
                  <a:lnTo>
                    <a:pt x="28067" y="2828036"/>
                  </a:lnTo>
                  <a:lnTo>
                    <a:pt x="13462" y="2818130"/>
                  </a:lnTo>
                  <a:lnTo>
                    <a:pt x="3555" y="2803398"/>
                  </a:lnTo>
                  <a:lnTo>
                    <a:pt x="0" y="2785745"/>
                  </a:lnTo>
                  <a:lnTo>
                    <a:pt x="0" y="45720"/>
                  </a:lnTo>
                  <a:lnTo>
                    <a:pt x="3555" y="28067"/>
                  </a:lnTo>
                  <a:lnTo>
                    <a:pt x="13462" y="13462"/>
                  </a:lnTo>
                  <a:lnTo>
                    <a:pt x="28067" y="3556"/>
                  </a:lnTo>
                  <a:lnTo>
                    <a:pt x="45720" y="0"/>
                  </a:lnTo>
                  <a:close/>
                </a:path>
              </a:pathLst>
            </a:custGeom>
            <a:ln w="6350">
              <a:solidFill>
                <a:srgbClr val="ADA8A1"/>
              </a:solidFill>
            </a:ln>
          </p:spPr>
          <p:txBody>
            <a:bodyPr wrap="square" lIns="0" tIns="0" rIns="0" bIns="0" rtlCol="0"/>
            <a:lstStyle/>
            <a:p>
              <a:endParaRPr/>
            </a:p>
          </p:txBody>
        </p:sp>
      </p:grpSp>
      <p:sp>
        <p:nvSpPr>
          <p:cNvPr id="9" name="object 9"/>
          <p:cNvSpPr txBox="1">
            <a:spLocks noGrp="1"/>
          </p:cNvSpPr>
          <p:nvPr>
            <p:ph type="title"/>
          </p:nvPr>
        </p:nvSpPr>
        <p:spPr>
          <a:xfrm>
            <a:off x="762000" y="491338"/>
            <a:ext cx="3014133" cy="382156"/>
          </a:xfrm>
          <a:prstGeom prst="rect">
            <a:avLst/>
          </a:prstGeom>
        </p:spPr>
        <p:txBody>
          <a:bodyPr vert="horz" wrap="square" lIns="0" tIns="12700" rIns="0" bIns="0" rtlCol="0">
            <a:spAutoFit/>
          </a:bodyPr>
          <a:lstStyle/>
          <a:p>
            <a:pPr marL="15875">
              <a:lnSpc>
                <a:spcPct val="100000"/>
              </a:lnSpc>
              <a:spcBef>
                <a:spcPts val="100"/>
              </a:spcBef>
            </a:pPr>
            <a:r>
              <a:rPr dirty="0"/>
              <a:t>Access</a:t>
            </a:r>
            <a:r>
              <a:rPr spc="-40" dirty="0"/>
              <a:t> </a:t>
            </a:r>
            <a:r>
              <a:rPr spc="-10" dirty="0"/>
              <a:t>controls</a:t>
            </a:r>
          </a:p>
        </p:txBody>
      </p:sp>
      <p:sp>
        <p:nvSpPr>
          <p:cNvPr id="10" name="object 10"/>
          <p:cNvSpPr txBox="1"/>
          <p:nvPr/>
        </p:nvSpPr>
        <p:spPr>
          <a:xfrm>
            <a:off x="757223" y="1558493"/>
            <a:ext cx="4949310" cy="4041233"/>
          </a:xfrm>
          <a:prstGeom prst="rect">
            <a:avLst/>
          </a:prstGeom>
        </p:spPr>
        <p:txBody>
          <a:bodyPr vert="horz" wrap="square" lIns="0" tIns="26034" rIns="0" bIns="0" rtlCol="0">
            <a:spAutoFit/>
          </a:bodyPr>
          <a:lstStyle/>
          <a:p>
            <a:pPr marL="12700" marR="536575" algn="just">
              <a:lnSpc>
                <a:spcPct val="95100"/>
              </a:lnSpc>
              <a:spcBef>
                <a:spcPts val="204"/>
              </a:spcBef>
            </a:pPr>
            <a:r>
              <a:rPr sz="1800" dirty="0">
                <a:solidFill>
                  <a:srgbClr val="302C2A"/>
                </a:solidFill>
                <a:cs typeface="Calibri"/>
              </a:rPr>
              <a:t>Use</a:t>
            </a:r>
            <a:r>
              <a:rPr sz="1800" spc="-20" dirty="0">
                <a:solidFill>
                  <a:srgbClr val="302C2A"/>
                </a:solidFill>
                <a:cs typeface="Calibri"/>
              </a:rPr>
              <a:t> </a:t>
            </a:r>
            <a:r>
              <a:rPr sz="1800" dirty="0">
                <a:solidFill>
                  <a:srgbClr val="302C2A"/>
                </a:solidFill>
                <a:cs typeface="Calibri"/>
              </a:rPr>
              <a:t>the</a:t>
            </a:r>
            <a:r>
              <a:rPr sz="1800" spc="-15" dirty="0">
                <a:solidFill>
                  <a:srgbClr val="302C2A"/>
                </a:solidFill>
                <a:cs typeface="Calibri"/>
              </a:rPr>
              <a:t> </a:t>
            </a:r>
            <a:r>
              <a:rPr sz="1800" dirty="0">
                <a:solidFill>
                  <a:srgbClr val="302C2A"/>
                </a:solidFill>
                <a:cs typeface="Calibri"/>
              </a:rPr>
              <a:t>access</a:t>
            </a:r>
            <a:r>
              <a:rPr sz="1800" spc="-20" dirty="0">
                <a:solidFill>
                  <a:srgbClr val="302C2A"/>
                </a:solidFill>
                <a:cs typeface="Calibri"/>
              </a:rPr>
              <a:t> </a:t>
            </a:r>
            <a:r>
              <a:rPr sz="1800" dirty="0">
                <a:solidFill>
                  <a:srgbClr val="302C2A"/>
                </a:solidFill>
                <a:cs typeface="Calibri"/>
              </a:rPr>
              <a:t>controls</a:t>
            </a:r>
            <a:r>
              <a:rPr sz="1800" spc="-5" dirty="0">
                <a:solidFill>
                  <a:srgbClr val="302C2A"/>
                </a:solidFill>
                <a:cs typeface="Calibri"/>
              </a:rPr>
              <a:t> </a:t>
            </a:r>
            <a:r>
              <a:rPr sz="1800" dirty="0">
                <a:solidFill>
                  <a:srgbClr val="302C2A"/>
                </a:solidFill>
                <a:cs typeface="Calibri"/>
              </a:rPr>
              <a:t>to</a:t>
            </a:r>
            <a:r>
              <a:rPr sz="1800" spc="-15" dirty="0">
                <a:solidFill>
                  <a:srgbClr val="302C2A"/>
                </a:solidFill>
                <a:cs typeface="Calibri"/>
              </a:rPr>
              <a:t> </a:t>
            </a:r>
            <a:r>
              <a:rPr sz="1800" dirty="0">
                <a:solidFill>
                  <a:srgbClr val="302C2A"/>
                </a:solidFill>
                <a:cs typeface="Calibri"/>
              </a:rPr>
              <a:t>restrict</a:t>
            </a:r>
            <a:r>
              <a:rPr sz="1800" spc="-15" dirty="0">
                <a:solidFill>
                  <a:srgbClr val="302C2A"/>
                </a:solidFill>
                <a:cs typeface="Calibri"/>
              </a:rPr>
              <a:t> </a:t>
            </a:r>
            <a:r>
              <a:rPr sz="1800" dirty="0">
                <a:solidFill>
                  <a:srgbClr val="302C2A"/>
                </a:solidFill>
                <a:cs typeface="Calibri"/>
              </a:rPr>
              <a:t>or</a:t>
            </a:r>
            <a:r>
              <a:rPr sz="1800" spc="-25" dirty="0">
                <a:solidFill>
                  <a:srgbClr val="302C2A"/>
                </a:solidFill>
                <a:cs typeface="Calibri"/>
              </a:rPr>
              <a:t> </a:t>
            </a:r>
            <a:r>
              <a:rPr sz="1800" spc="-10" dirty="0">
                <a:solidFill>
                  <a:srgbClr val="302C2A"/>
                </a:solidFill>
                <a:cs typeface="Calibri"/>
              </a:rPr>
              <a:t>control </a:t>
            </a:r>
            <a:r>
              <a:rPr sz="1800" dirty="0">
                <a:solidFill>
                  <a:srgbClr val="302C2A"/>
                </a:solidFill>
                <a:cs typeface="Calibri"/>
              </a:rPr>
              <a:t>access</a:t>
            </a:r>
            <a:r>
              <a:rPr sz="1800" spc="-45" dirty="0">
                <a:solidFill>
                  <a:srgbClr val="302C2A"/>
                </a:solidFill>
                <a:cs typeface="Calibri"/>
              </a:rPr>
              <a:t> </a:t>
            </a:r>
            <a:r>
              <a:rPr sz="1800" dirty="0">
                <a:solidFill>
                  <a:srgbClr val="302C2A"/>
                </a:solidFill>
                <a:cs typeface="Calibri"/>
              </a:rPr>
              <a:t>to</a:t>
            </a:r>
            <a:r>
              <a:rPr sz="1800" spc="-35" dirty="0">
                <a:solidFill>
                  <a:srgbClr val="302C2A"/>
                </a:solidFill>
                <a:cs typeface="Calibri"/>
              </a:rPr>
              <a:t> </a:t>
            </a:r>
            <a:r>
              <a:rPr sz="1800" dirty="0">
                <a:solidFill>
                  <a:srgbClr val="302C2A"/>
                </a:solidFill>
                <a:cs typeface="Calibri"/>
              </a:rPr>
              <a:t>your</a:t>
            </a:r>
            <a:r>
              <a:rPr sz="1800" spc="-40" dirty="0">
                <a:solidFill>
                  <a:srgbClr val="302C2A"/>
                </a:solidFill>
                <a:cs typeface="Calibri"/>
              </a:rPr>
              <a:t> </a:t>
            </a:r>
            <a:r>
              <a:rPr sz="1800" dirty="0">
                <a:solidFill>
                  <a:srgbClr val="302C2A"/>
                </a:solidFill>
                <a:cs typeface="Calibri"/>
              </a:rPr>
              <a:t>critical</a:t>
            </a:r>
            <a:r>
              <a:rPr sz="1800" spc="-15" dirty="0">
                <a:solidFill>
                  <a:srgbClr val="302C2A"/>
                </a:solidFill>
                <a:cs typeface="Calibri"/>
              </a:rPr>
              <a:t> </a:t>
            </a:r>
            <a:r>
              <a:rPr sz="1800" dirty="0">
                <a:solidFill>
                  <a:srgbClr val="302C2A"/>
                </a:solidFill>
                <a:cs typeface="Calibri"/>
              </a:rPr>
              <a:t>web</a:t>
            </a:r>
            <a:r>
              <a:rPr sz="1800" spc="-45" dirty="0">
                <a:solidFill>
                  <a:srgbClr val="302C2A"/>
                </a:solidFill>
                <a:cs typeface="Calibri"/>
              </a:rPr>
              <a:t> </a:t>
            </a:r>
            <a:r>
              <a:rPr sz="1800" dirty="0">
                <a:solidFill>
                  <a:srgbClr val="302C2A"/>
                </a:solidFill>
                <a:cs typeface="Calibri"/>
              </a:rPr>
              <a:t>applications,</a:t>
            </a:r>
            <a:r>
              <a:rPr sz="1800" spc="-15" dirty="0">
                <a:solidFill>
                  <a:srgbClr val="302C2A"/>
                </a:solidFill>
                <a:cs typeface="Calibri"/>
              </a:rPr>
              <a:t> </a:t>
            </a:r>
            <a:r>
              <a:rPr sz="1800" spc="-20" dirty="0">
                <a:solidFill>
                  <a:srgbClr val="302C2A"/>
                </a:solidFill>
                <a:cs typeface="Calibri"/>
              </a:rPr>
              <a:t>data </a:t>
            </a:r>
            <a:r>
              <a:rPr sz="1800" dirty="0">
                <a:solidFill>
                  <a:srgbClr val="302C2A"/>
                </a:solidFill>
                <a:cs typeface="Calibri"/>
              </a:rPr>
              <a:t>and</a:t>
            </a:r>
            <a:r>
              <a:rPr sz="1800" spc="-25" dirty="0">
                <a:solidFill>
                  <a:srgbClr val="302C2A"/>
                </a:solidFill>
                <a:cs typeface="Calibri"/>
              </a:rPr>
              <a:t> </a:t>
            </a:r>
            <a:r>
              <a:rPr sz="1800" spc="-10" dirty="0">
                <a:solidFill>
                  <a:srgbClr val="302C2A"/>
                </a:solidFill>
                <a:cs typeface="Calibri"/>
              </a:rPr>
              <a:t>services.</a:t>
            </a:r>
            <a:r>
              <a:rPr lang="en-US" sz="1800" spc="-10" dirty="0">
                <a:solidFill>
                  <a:srgbClr val="302C2A"/>
                </a:solidFill>
                <a:cs typeface="Calibri"/>
              </a:rPr>
              <a:t> Examples:</a:t>
            </a:r>
          </a:p>
          <a:p>
            <a:pPr marL="12700" marR="536575" algn="just">
              <a:lnSpc>
                <a:spcPct val="95100"/>
              </a:lnSpc>
              <a:spcBef>
                <a:spcPts val="204"/>
              </a:spcBef>
            </a:pPr>
            <a:endParaRPr sz="1800" dirty="0">
              <a:cs typeface="Calibri"/>
            </a:endParaRPr>
          </a:p>
          <a:p>
            <a:pPr marL="192405" marR="138430" indent="-180340">
              <a:lnSpc>
                <a:spcPts val="2050"/>
              </a:lnSpc>
              <a:spcBef>
                <a:spcPts val="655"/>
              </a:spcBef>
              <a:buFont typeface="Arial MT"/>
              <a:buChar char="•"/>
              <a:tabLst>
                <a:tab pos="192405" algn="l"/>
              </a:tabLst>
            </a:pPr>
            <a:r>
              <a:rPr sz="1800" dirty="0">
                <a:solidFill>
                  <a:srgbClr val="302C2A"/>
                </a:solidFill>
                <a:cs typeface="Calibri"/>
              </a:rPr>
              <a:t>Control</a:t>
            </a:r>
            <a:r>
              <a:rPr sz="1800" spc="-25" dirty="0">
                <a:solidFill>
                  <a:srgbClr val="302C2A"/>
                </a:solidFill>
                <a:cs typeface="Calibri"/>
              </a:rPr>
              <a:t> </a:t>
            </a:r>
            <a:r>
              <a:rPr sz="1800" dirty="0">
                <a:solidFill>
                  <a:srgbClr val="302C2A"/>
                </a:solidFill>
                <a:cs typeface="Calibri"/>
              </a:rPr>
              <a:t>access,</a:t>
            </a:r>
            <a:r>
              <a:rPr sz="1800" spc="-35" dirty="0">
                <a:solidFill>
                  <a:srgbClr val="302C2A"/>
                </a:solidFill>
                <a:cs typeface="Calibri"/>
              </a:rPr>
              <a:t> </a:t>
            </a:r>
            <a:r>
              <a:rPr sz="1800" dirty="0">
                <a:solidFill>
                  <a:srgbClr val="302C2A"/>
                </a:solidFill>
                <a:cs typeface="Calibri"/>
              </a:rPr>
              <a:t>based</a:t>
            </a:r>
            <a:r>
              <a:rPr sz="1800" spc="-25" dirty="0">
                <a:solidFill>
                  <a:srgbClr val="302C2A"/>
                </a:solidFill>
                <a:cs typeface="Calibri"/>
              </a:rPr>
              <a:t> </a:t>
            </a:r>
            <a:r>
              <a:rPr sz="1800" dirty="0">
                <a:solidFill>
                  <a:srgbClr val="302C2A"/>
                </a:solidFill>
                <a:cs typeface="Calibri"/>
              </a:rPr>
              <a:t>on</a:t>
            </a:r>
            <a:r>
              <a:rPr sz="1800" spc="-15" dirty="0">
                <a:solidFill>
                  <a:srgbClr val="302C2A"/>
                </a:solidFill>
                <a:cs typeface="Calibri"/>
              </a:rPr>
              <a:t> </a:t>
            </a:r>
            <a:r>
              <a:rPr sz="1800" dirty="0">
                <a:solidFill>
                  <a:srgbClr val="302C2A"/>
                </a:solidFill>
                <a:cs typeface="Calibri"/>
              </a:rPr>
              <a:t>HTTP</a:t>
            </a:r>
            <a:r>
              <a:rPr sz="1800" spc="-20" dirty="0">
                <a:solidFill>
                  <a:srgbClr val="302C2A"/>
                </a:solidFill>
                <a:cs typeface="Calibri"/>
              </a:rPr>
              <a:t> </a:t>
            </a:r>
            <a:r>
              <a:rPr sz="1800" spc="-10" dirty="0">
                <a:solidFill>
                  <a:srgbClr val="302C2A"/>
                </a:solidFill>
                <a:cs typeface="Calibri"/>
              </a:rPr>
              <a:t>header </a:t>
            </a:r>
            <a:r>
              <a:rPr sz="1800" dirty="0">
                <a:solidFill>
                  <a:srgbClr val="302C2A"/>
                </a:solidFill>
                <a:cs typeface="Calibri"/>
              </a:rPr>
              <a:t>information.</a:t>
            </a:r>
            <a:r>
              <a:rPr sz="1800" spc="-10" dirty="0">
                <a:solidFill>
                  <a:srgbClr val="302C2A"/>
                </a:solidFill>
                <a:cs typeface="Calibri"/>
              </a:rPr>
              <a:t> </a:t>
            </a:r>
            <a:r>
              <a:rPr sz="1800" dirty="0">
                <a:solidFill>
                  <a:srgbClr val="302C2A"/>
                </a:solidFill>
                <a:cs typeface="Calibri"/>
              </a:rPr>
              <a:t>Block</a:t>
            </a:r>
            <a:r>
              <a:rPr sz="1800" spc="-20" dirty="0">
                <a:solidFill>
                  <a:srgbClr val="302C2A"/>
                </a:solidFill>
                <a:cs typeface="Calibri"/>
              </a:rPr>
              <a:t> </a:t>
            </a:r>
            <a:r>
              <a:rPr sz="1800" dirty="0">
                <a:solidFill>
                  <a:srgbClr val="302C2A"/>
                </a:solidFill>
                <a:cs typeface="Calibri"/>
              </a:rPr>
              <a:t>requests</a:t>
            </a:r>
            <a:r>
              <a:rPr sz="1800" spc="-25" dirty="0">
                <a:solidFill>
                  <a:srgbClr val="302C2A"/>
                </a:solidFill>
                <a:cs typeface="Calibri"/>
              </a:rPr>
              <a:t> </a:t>
            </a:r>
            <a:r>
              <a:rPr sz="1800" dirty="0">
                <a:solidFill>
                  <a:srgbClr val="302C2A"/>
                </a:solidFill>
                <a:cs typeface="Calibri"/>
              </a:rPr>
              <a:t>if</a:t>
            </a:r>
            <a:r>
              <a:rPr sz="1800" spc="-25" dirty="0">
                <a:solidFill>
                  <a:srgbClr val="302C2A"/>
                </a:solidFill>
                <a:cs typeface="Calibri"/>
              </a:rPr>
              <a:t> </a:t>
            </a:r>
            <a:r>
              <a:rPr sz="1800" dirty="0">
                <a:solidFill>
                  <a:srgbClr val="302C2A"/>
                </a:solidFill>
                <a:cs typeface="Calibri"/>
              </a:rPr>
              <a:t>the</a:t>
            </a:r>
            <a:r>
              <a:rPr sz="1800" spc="-10" dirty="0">
                <a:solidFill>
                  <a:srgbClr val="302C2A"/>
                </a:solidFill>
                <a:cs typeface="Calibri"/>
              </a:rPr>
              <a:t> </a:t>
            </a:r>
            <a:r>
              <a:rPr sz="1800" dirty="0">
                <a:solidFill>
                  <a:srgbClr val="302C2A"/>
                </a:solidFill>
                <a:cs typeface="Calibri"/>
              </a:rPr>
              <a:t>HTTP</a:t>
            </a:r>
            <a:r>
              <a:rPr sz="1800" spc="-15" dirty="0">
                <a:solidFill>
                  <a:srgbClr val="302C2A"/>
                </a:solidFill>
                <a:cs typeface="Calibri"/>
              </a:rPr>
              <a:t> </a:t>
            </a:r>
            <a:r>
              <a:rPr sz="1800" spc="-10" dirty="0">
                <a:solidFill>
                  <a:srgbClr val="302C2A"/>
                </a:solidFill>
                <a:cs typeface="Calibri"/>
              </a:rPr>
              <a:t>header </a:t>
            </a:r>
            <a:r>
              <a:rPr sz="1800" dirty="0">
                <a:solidFill>
                  <a:srgbClr val="302C2A"/>
                </a:solidFill>
                <a:cs typeface="Calibri"/>
              </a:rPr>
              <a:t>contains</a:t>
            </a:r>
            <a:r>
              <a:rPr sz="1800" spc="-5" dirty="0">
                <a:solidFill>
                  <a:srgbClr val="302C2A"/>
                </a:solidFill>
                <a:cs typeface="Calibri"/>
              </a:rPr>
              <a:t> </a:t>
            </a:r>
            <a:r>
              <a:rPr sz="1800" dirty="0">
                <a:solidFill>
                  <a:srgbClr val="302C2A"/>
                </a:solidFill>
                <a:cs typeface="Calibri"/>
              </a:rPr>
              <a:t>specific</a:t>
            </a:r>
            <a:r>
              <a:rPr sz="1800" spc="-5" dirty="0">
                <a:solidFill>
                  <a:srgbClr val="302C2A"/>
                </a:solidFill>
                <a:cs typeface="Calibri"/>
              </a:rPr>
              <a:t> </a:t>
            </a:r>
            <a:r>
              <a:rPr sz="1800" dirty="0">
                <a:solidFill>
                  <a:srgbClr val="302C2A"/>
                </a:solidFill>
                <a:cs typeface="Calibri"/>
              </a:rPr>
              <a:t>names</a:t>
            </a:r>
            <a:r>
              <a:rPr sz="1800" spc="-25" dirty="0">
                <a:solidFill>
                  <a:srgbClr val="302C2A"/>
                </a:solidFill>
                <a:cs typeface="Calibri"/>
              </a:rPr>
              <a:t> </a:t>
            </a:r>
            <a:r>
              <a:rPr sz="1800" dirty="0">
                <a:solidFill>
                  <a:srgbClr val="302C2A"/>
                </a:solidFill>
                <a:cs typeface="Calibri"/>
              </a:rPr>
              <a:t>or</a:t>
            </a:r>
            <a:r>
              <a:rPr sz="1800" spc="-5" dirty="0">
                <a:solidFill>
                  <a:srgbClr val="302C2A"/>
                </a:solidFill>
                <a:cs typeface="Calibri"/>
              </a:rPr>
              <a:t> </a:t>
            </a:r>
            <a:r>
              <a:rPr sz="1800" spc="-10" dirty="0">
                <a:solidFill>
                  <a:srgbClr val="302C2A"/>
                </a:solidFill>
                <a:cs typeface="Calibri"/>
              </a:rPr>
              <a:t>values</a:t>
            </a:r>
            <a:r>
              <a:rPr lang="en-US" sz="1800" spc="-10" dirty="0">
                <a:solidFill>
                  <a:srgbClr val="302C2A"/>
                </a:solidFill>
                <a:cs typeface="Calibri"/>
              </a:rPr>
              <a:t> </a:t>
            </a:r>
            <a:r>
              <a:rPr sz="1800" dirty="0">
                <a:solidFill>
                  <a:srgbClr val="302C2A"/>
                </a:solidFill>
                <a:cs typeface="Calibri"/>
              </a:rPr>
              <a:t>or</a:t>
            </a:r>
            <a:r>
              <a:rPr sz="1800" spc="-25" dirty="0">
                <a:solidFill>
                  <a:srgbClr val="302C2A"/>
                </a:solidFill>
                <a:cs typeface="Calibri"/>
              </a:rPr>
              <a:t> </a:t>
            </a:r>
            <a:r>
              <a:rPr sz="1800" dirty="0">
                <a:solidFill>
                  <a:srgbClr val="302C2A"/>
                </a:solidFill>
                <a:cs typeface="Calibri"/>
              </a:rPr>
              <a:t>allow</a:t>
            </a:r>
            <a:r>
              <a:rPr sz="1800" spc="-25" dirty="0">
                <a:solidFill>
                  <a:srgbClr val="302C2A"/>
                </a:solidFill>
                <a:cs typeface="Calibri"/>
              </a:rPr>
              <a:t> </a:t>
            </a:r>
            <a:r>
              <a:rPr sz="1800" dirty="0">
                <a:solidFill>
                  <a:srgbClr val="302C2A"/>
                </a:solidFill>
                <a:cs typeface="Calibri"/>
              </a:rPr>
              <a:t>traffic</a:t>
            </a:r>
            <a:r>
              <a:rPr sz="1800" spc="-25" dirty="0">
                <a:solidFill>
                  <a:srgbClr val="302C2A"/>
                </a:solidFill>
                <a:cs typeface="Calibri"/>
              </a:rPr>
              <a:t> </a:t>
            </a:r>
            <a:r>
              <a:rPr sz="1800" dirty="0">
                <a:solidFill>
                  <a:srgbClr val="302C2A"/>
                </a:solidFill>
                <a:cs typeface="Calibri"/>
              </a:rPr>
              <a:t>with</a:t>
            </a:r>
            <a:r>
              <a:rPr sz="1800" spc="-25" dirty="0">
                <a:solidFill>
                  <a:srgbClr val="302C2A"/>
                </a:solidFill>
                <a:cs typeface="Calibri"/>
              </a:rPr>
              <a:t> </a:t>
            </a:r>
            <a:r>
              <a:rPr sz="1800" dirty="0">
                <a:solidFill>
                  <a:srgbClr val="302C2A"/>
                </a:solidFill>
                <a:cs typeface="Calibri"/>
              </a:rPr>
              <a:t>proper</a:t>
            </a:r>
            <a:r>
              <a:rPr lang="en-US" sz="1800" dirty="0">
                <a:solidFill>
                  <a:srgbClr val="302C2A"/>
                </a:solidFill>
                <a:cs typeface="Calibri"/>
              </a:rPr>
              <a:t> </a:t>
            </a:r>
            <a:r>
              <a:rPr sz="1800" spc="-20" dirty="0">
                <a:solidFill>
                  <a:srgbClr val="302C2A"/>
                </a:solidFill>
                <a:cs typeface="Calibri"/>
              </a:rPr>
              <a:t>HTTP </a:t>
            </a:r>
            <a:r>
              <a:rPr sz="1800" dirty="0">
                <a:solidFill>
                  <a:srgbClr val="302C2A"/>
                </a:solidFill>
                <a:cs typeface="Calibri"/>
              </a:rPr>
              <a:t>regular</a:t>
            </a:r>
            <a:r>
              <a:rPr lang="en-US" sz="1800" dirty="0">
                <a:solidFill>
                  <a:srgbClr val="302C2A"/>
                </a:solidFill>
                <a:cs typeface="Calibri"/>
              </a:rPr>
              <a:t> </a:t>
            </a:r>
            <a:r>
              <a:rPr sz="1800" spc="-10" dirty="0">
                <a:solidFill>
                  <a:srgbClr val="302C2A"/>
                </a:solidFill>
                <a:cs typeface="Calibri"/>
              </a:rPr>
              <a:t>expression</a:t>
            </a:r>
            <a:r>
              <a:rPr lang="en-US" sz="1800" spc="-10" dirty="0">
                <a:solidFill>
                  <a:srgbClr val="302C2A"/>
                </a:solidFill>
                <a:cs typeface="Calibri"/>
              </a:rPr>
              <a:t>.</a:t>
            </a:r>
            <a:endParaRPr sz="1800" dirty="0">
              <a:cs typeface="Calibri"/>
            </a:endParaRPr>
          </a:p>
          <a:p>
            <a:pPr marL="192405" marR="5080" indent="-180340">
              <a:lnSpc>
                <a:spcPts val="2050"/>
              </a:lnSpc>
              <a:spcBef>
                <a:spcPts val="605"/>
              </a:spcBef>
              <a:buFont typeface="Arial MT"/>
              <a:buChar char="•"/>
              <a:tabLst>
                <a:tab pos="192405" algn="l"/>
              </a:tabLst>
            </a:pPr>
            <a:r>
              <a:rPr sz="1800" dirty="0">
                <a:solidFill>
                  <a:srgbClr val="302C2A"/>
                </a:solidFill>
                <a:cs typeface="Calibri"/>
              </a:rPr>
              <a:t>Control</a:t>
            </a:r>
            <a:r>
              <a:rPr sz="1800" spc="-20" dirty="0">
                <a:solidFill>
                  <a:srgbClr val="302C2A"/>
                </a:solidFill>
                <a:cs typeface="Calibri"/>
              </a:rPr>
              <a:t> </a:t>
            </a:r>
            <a:r>
              <a:rPr sz="1800" dirty="0">
                <a:solidFill>
                  <a:srgbClr val="302C2A"/>
                </a:solidFill>
                <a:cs typeface="Calibri"/>
              </a:rPr>
              <a:t>access</a:t>
            </a:r>
            <a:r>
              <a:rPr sz="1800" spc="-25" dirty="0">
                <a:solidFill>
                  <a:srgbClr val="302C2A"/>
                </a:solidFill>
                <a:cs typeface="Calibri"/>
              </a:rPr>
              <a:t> </a:t>
            </a:r>
            <a:r>
              <a:rPr sz="1800" dirty="0">
                <a:solidFill>
                  <a:srgbClr val="302C2A"/>
                </a:solidFill>
                <a:cs typeface="Calibri"/>
              </a:rPr>
              <a:t>based</a:t>
            </a:r>
            <a:r>
              <a:rPr sz="1800" spc="-40" dirty="0">
                <a:solidFill>
                  <a:srgbClr val="302C2A"/>
                </a:solidFill>
                <a:cs typeface="Calibri"/>
              </a:rPr>
              <a:t> </a:t>
            </a:r>
            <a:r>
              <a:rPr sz="1800" dirty="0">
                <a:solidFill>
                  <a:srgbClr val="302C2A"/>
                </a:solidFill>
                <a:cs typeface="Calibri"/>
              </a:rPr>
              <a:t>on</a:t>
            </a:r>
            <a:r>
              <a:rPr sz="1800" spc="-15" dirty="0">
                <a:solidFill>
                  <a:srgbClr val="302C2A"/>
                </a:solidFill>
                <a:cs typeface="Calibri"/>
              </a:rPr>
              <a:t> </a:t>
            </a:r>
            <a:r>
              <a:rPr sz="1800" dirty="0">
                <a:solidFill>
                  <a:srgbClr val="302C2A"/>
                </a:solidFill>
                <a:cs typeface="Calibri"/>
              </a:rPr>
              <a:t>URL</a:t>
            </a:r>
            <a:r>
              <a:rPr sz="1800" spc="-25" dirty="0">
                <a:solidFill>
                  <a:srgbClr val="302C2A"/>
                </a:solidFill>
                <a:cs typeface="Calibri"/>
              </a:rPr>
              <a:t> </a:t>
            </a:r>
            <a:r>
              <a:rPr sz="1800" dirty="0">
                <a:solidFill>
                  <a:srgbClr val="302C2A"/>
                </a:solidFill>
                <a:cs typeface="Calibri"/>
              </a:rPr>
              <a:t>address</a:t>
            </a:r>
            <a:r>
              <a:rPr sz="1800" spc="-25" dirty="0">
                <a:solidFill>
                  <a:srgbClr val="302C2A"/>
                </a:solidFill>
                <a:cs typeface="Calibri"/>
              </a:rPr>
              <a:t> </a:t>
            </a:r>
            <a:r>
              <a:rPr sz="1800" spc="-10" dirty="0">
                <a:solidFill>
                  <a:srgbClr val="302C2A"/>
                </a:solidFill>
                <a:cs typeface="Calibri"/>
              </a:rPr>
              <a:t>matching </a:t>
            </a:r>
            <a:r>
              <a:rPr sz="1800" dirty="0">
                <a:solidFill>
                  <a:srgbClr val="302C2A"/>
                </a:solidFill>
                <a:cs typeface="Calibri"/>
              </a:rPr>
              <a:t>or</a:t>
            </a:r>
            <a:r>
              <a:rPr sz="1800" spc="-10" dirty="0">
                <a:solidFill>
                  <a:srgbClr val="302C2A"/>
                </a:solidFill>
                <a:cs typeface="Calibri"/>
              </a:rPr>
              <a:t> </a:t>
            </a:r>
            <a:r>
              <a:rPr sz="1800" dirty="0">
                <a:solidFill>
                  <a:srgbClr val="302C2A"/>
                </a:solidFill>
                <a:cs typeface="Calibri"/>
              </a:rPr>
              <a:t>partial</a:t>
            </a:r>
            <a:r>
              <a:rPr sz="1800" spc="-15" dirty="0">
                <a:solidFill>
                  <a:srgbClr val="302C2A"/>
                </a:solidFill>
                <a:cs typeface="Calibri"/>
              </a:rPr>
              <a:t> </a:t>
            </a:r>
            <a:r>
              <a:rPr sz="1800" dirty="0">
                <a:solidFill>
                  <a:srgbClr val="302C2A"/>
                </a:solidFill>
                <a:cs typeface="Calibri"/>
              </a:rPr>
              <a:t>matching</a:t>
            </a:r>
            <a:r>
              <a:rPr sz="1800" spc="-5" dirty="0">
                <a:solidFill>
                  <a:srgbClr val="302C2A"/>
                </a:solidFill>
                <a:cs typeface="Calibri"/>
              </a:rPr>
              <a:t> </a:t>
            </a:r>
            <a:r>
              <a:rPr sz="1800" dirty="0">
                <a:solidFill>
                  <a:srgbClr val="302C2A"/>
                </a:solidFill>
                <a:cs typeface="Calibri"/>
              </a:rPr>
              <a:t>or</a:t>
            </a:r>
            <a:r>
              <a:rPr sz="1800" spc="-10" dirty="0">
                <a:solidFill>
                  <a:srgbClr val="302C2A"/>
                </a:solidFill>
                <a:cs typeface="Calibri"/>
              </a:rPr>
              <a:t> </a:t>
            </a:r>
            <a:r>
              <a:rPr sz="1800" dirty="0">
                <a:solidFill>
                  <a:srgbClr val="302C2A"/>
                </a:solidFill>
                <a:cs typeface="Calibri"/>
              </a:rPr>
              <a:t>match</a:t>
            </a:r>
            <a:r>
              <a:rPr sz="1800" spc="-20" dirty="0">
                <a:solidFill>
                  <a:srgbClr val="302C2A"/>
                </a:solidFill>
                <a:cs typeface="Calibri"/>
              </a:rPr>
              <a:t> </a:t>
            </a:r>
            <a:r>
              <a:rPr sz="1800" dirty="0">
                <a:solidFill>
                  <a:srgbClr val="302C2A"/>
                </a:solidFill>
                <a:cs typeface="Calibri"/>
              </a:rPr>
              <a:t>proper</a:t>
            </a:r>
            <a:r>
              <a:rPr sz="1800" spc="-15" dirty="0">
                <a:solidFill>
                  <a:srgbClr val="302C2A"/>
                </a:solidFill>
                <a:cs typeface="Calibri"/>
              </a:rPr>
              <a:t> </a:t>
            </a:r>
            <a:r>
              <a:rPr sz="1800" dirty="0">
                <a:solidFill>
                  <a:srgbClr val="302C2A"/>
                </a:solidFill>
                <a:cs typeface="Calibri"/>
              </a:rPr>
              <a:t>URL</a:t>
            </a:r>
            <a:r>
              <a:rPr sz="1800" spc="-15" dirty="0">
                <a:solidFill>
                  <a:srgbClr val="302C2A"/>
                </a:solidFill>
                <a:cs typeface="Calibri"/>
              </a:rPr>
              <a:t> </a:t>
            </a:r>
            <a:r>
              <a:rPr sz="1800" spc="-10" dirty="0">
                <a:solidFill>
                  <a:srgbClr val="302C2A"/>
                </a:solidFill>
                <a:cs typeface="Calibri"/>
              </a:rPr>
              <a:t>regular expressions</a:t>
            </a:r>
            <a:r>
              <a:rPr lang="en-US" sz="1800" spc="-10" dirty="0">
                <a:solidFill>
                  <a:srgbClr val="302C2A"/>
                </a:solidFill>
                <a:cs typeface="Calibri"/>
              </a:rPr>
              <a:t>.</a:t>
            </a:r>
            <a:endParaRPr sz="1800" dirty="0">
              <a:cs typeface="Calibri"/>
            </a:endParaRPr>
          </a:p>
          <a:p>
            <a:pPr marL="192405" marR="191770" indent="-180340">
              <a:lnSpc>
                <a:spcPts val="2050"/>
              </a:lnSpc>
              <a:spcBef>
                <a:spcPts val="610"/>
              </a:spcBef>
              <a:buFont typeface="Arial MT"/>
              <a:buChar char="•"/>
              <a:tabLst>
                <a:tab pos="192405" algn="l"/>
              </a:tabLst>
            </a:pPr>
            <a:r>
              <a:rPr sz="1800" dirty="0">
                <a:solidFill>
                  <a:srgbClr val="302C2A"/>
                </a:solidFill>
                <a:cs typeface="Calibri"/>
              </a:rPr>
              <a:t>Regional</a:t>
            </a:r>
            <a:r>
              <a:rPr sz="1800" spc="-30" dirty="0">
                <a:solidFill>
                  <a:srgbClr val="302C2A"/>
                </a:solidFill>
                <a:cs typeface="Calibri"/>
              </a:rPr>
              <a:t> </a:t>
            </a:r>
            <a:r>
              <a:rPr sz="1800" dirty="0">
                <a:solidFill>
                  <a:srgbClr val="302C2A"/>
                </a:solidFill>
                <a:cs typeface="Calibri"/>
              </a:rPr>
              <a:t>access</a:t>
            </a:r>
            <a:r>
              <a:rPr sz="1800" spc="-25" dirty="0">
                <a:solidFill>
                  <a:srgbClr val="302C2A"/>
                </a:solidFill>
                <a:cs typeface="Calibri"/>
              </a:rPr>
              <a:t> </a:t>
            </a:r>
            <a:r>
              <a:rPr sz="1800" dirty="0">
                <a:solidFill>
                  <a:srgbClr val="302C2A"/>
                </a:solidFill>
                <a:cs typeface="Calibri"/>
              </a:rPr>
              <a:t>control</a:t>
            </a:r>
            <a:r>
              <a:rPr sz="1800" spc="-20" dirty="0">
                <a:solidFill>
                  <a:srgbClr val="302C2A"/>
                </a:solidFill>
                <a:cs typeface="Calibri"/>
              </a:rPr>
              <a:t> </a:t>
            </a:r>
            <a:r>
              <a:rPr sz="1800" dirty="0">
                <a:solidFill>
                  <a:srgbClr val="302C2A"/>
                </a:solidFill>
                <a:cs typeface="Calibri"/>
              </a:rPr>
              <a:t>can</a:t>
            </a:r>
            <a:r>
              <a:rPr sz="1800" spc="-15" dirty="0">
                <a:solidFill>
                  <a:srgbClr val="302C2A"/>
                </a:solidFill>
                <a:cs typeface="Calibri"/>
              </a:rPr>
              <a:t> </a:t>
            </a:r>
            <a:r>
              <a:rPr sz="1800" dirty="0">
                <a:solidFill>
                  <a:srgbClr val="302C2A"/>
                </a:solidFill>
                <a:cs typeface="Calibri"/>
              </a:rPr>
              <a:t>be</a:t>
            </a:r>
            <a:r>
              <a:rPr sz="1800" spc="-20" dirty="0">
                <a:solidFill>
                  <a:srgbClr val="302C2A"/>
                </a:solidFill>
                <a:cs typeface="Calibri"/>
              </a:rPr>
              <a:t> </a:t>
            </a:r>
            <a:r>
              <a:rPr sz="1800" dirty="0">
                <a:solidFill>
                  <a:srgbClr val="302C2A"/>
                </a:solidFill>
                <a:cs typeface="Calibri"/>
              </a:rPr>
              <a:t>used</a:t>
            </a:r>
            <a:r>
              <a:rPr sz="1800" spc="-30" dirty="0">
                <a:solidFill>
                  <a:srgbClr val="302C2A"/>
                </a:solidFill>
                <a:cs typeface="Calibri"/>
              </a:rPr>
              <a:t> </a:t>
            </a:r>
            <a:r>
              <a:rPr sz="1800" dirty="0">
                <a:solidFill>
                  <a:srgbClr val="302C2A"/>
                </a:solidFill>
                <a:cs typeface="Calibri"/>
              </a:rPr>
              <a:t>to</a:t>
            </a:r>
            <a:r>
              <a:rPr sz="1800" spc="-35" dirty="0">
                <a:solidFill>
                  <a:srgbClr val="302C2A"/>
                </a:solidFill>
                <a:cs typeface="Calibri"/>
              </a:rPr>
              <a:t> </a:t>
            </a:r>
            <a:r>
              <a:rPr sz="1800" spc="-10" dirty="0">
                <a:solidFill>
                  <a:srgbClr val="302C2A"/>
                </a:solidFill>
                <a:cs typeface="Calibri"/>
              </a:rPr>
              <a:t>restrict </a:t>
            </a:r>
            <a:r>
              <a:rPr sz="1800" dirty="0">
                <a:solidFill>
                  <a:srgbClr val="302C2A"/>
                </a:solidFill>
                <a:cs typeface="Calibri"/>
              </a:rPr>
              <a:t>users</a:t>
            </a:r>
            <a:r>
              <a:rPr sz="1800" spc="-45" dirty="0">
                <a:solidFill>
                  <a:srgbClr val="302C2A"/>
                </a:solidFill>
                <a:cs typeface="Calibri"/>
              </a:rPr>
              <a:t> </a:t>
            </a:r>
            <a:r>
              <a:rPr sz="1800" dirty="0">
                <a:solidFill>
                  <a:srgbClr val="302C2A"/>
                </a:solidFill>
                <a:cs typeface="Calibri"/>
              </a:rPr>
              <a:t>from</a:t>
            </a:r>
            <a:r>
              <a:rPr sz="1800" spc="-20" dirty="0">
                <a:solidFill>
                  <a:srgbClr val="302C2A"/>
                </a:solidFill>
                <a:cs typeface="Calibri"/>
              </a:rPr>
              <a:t> </a:t>
            </a:r>
            <a:r>
              <a:rPr sz="1800" dirty="0">
                <a:solidFill>
                  <a:srgbClr val="302C2A"/>
                </a:solidFill>
                <a:cs typeface="Calibri"/>
              </a:rPr>
              <a:t>certain</a:t>
            </a:r>
            <a:r>
              <a:rPr sz="1800" spc="-20" dirty="0">
                <a:solidFill>
                  <a:srgbClr val="302C2A"/>
                </a:solidFill>
                <a:cs typeface="Calibri"/>
              </a:rPr>
              <a:t> </a:t>
            </a:r>
            <a:r>
              <a:rPr sz="1800" spc="-10" dirty="0">
                <a:solidFill>
                  <a:srgbClr val="302C2A"/>
                </a:solidFill>
                <a:cs typeface="Calibri"/>
              </a:rPr>
              <a:t>geographie</a:t>
            </a:r>
            <a:r>
              <a:rPr lang="en-US" sz="1800" spc="-10" dirty="0">
                <a:solidFill>
                  <a:srgbClr val="302C2A"/>
                </a:solidFill>
                <a:cs typeface="Calibri"/>
              </a:rPr>
              <a:t>s.</a:t>
            </a:r>
            <a:endParaRPr sz="1800" dirty="0">
              <a:cs typeface="Calibri"/>
            </a:endParaRPr>
          </a:p>
        </p:txBody>
      </p:sp>
      <p:cxnSp>
        <p:nvCxnSpPr>
          <p:cNvPr id="13" name="Accent Mark">
            <a:extLst>
              <a:ext uri="{FF2B5EF4-FFF2-40B4-BE49-F238E27FC236}">
                <a16:creationId xmlns:a16="http://schemas.microsoft.com/office/drawing/2014/main" id="{0F474894-1D75-6C81-77B5-6D61C3094420}"/>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2A6E6A9-9455-36FF-CC72-B32CEF72B4A3}"/>
              </a:ext>
            </a:extLst>
          </p:cNvPr>
          <p:cNvPicPr>
            <a:picLocks noChangeAspect="1"/>
          </p:cNvPicPr>
          <p:nvPr/>
        </p:nvPicPr>
        <p:blipFill>
          <a:blip r:embed="rId5"/>
          <a:stretch>
            <a:fillRect/>
          </a:stretch>
        </p:blipFill>
        <p:spPr>
          <a:xfrm>
            <a:off x="0" y="8656"/>
            <a:ext cx="2048161" cy="314369"/>
          </a:xfrm>
          <a:prstGeom prst="rect">
            <a:avLst/>
          </a:prstGeom>
        </p:spPr>
      </p:pic>
      <p:pic>
        <p:nvPicPr>
          <p:cNvPr id="15" name="Picture 14">
            <a:extLst>
              <a:ext uri="{FF2B5EF4-FFF2-40B4-BE49-F238E27FC236}">
                <a16:creationId xmlns:a16="http://schemas.microsoft.com/office/drawing/2014/main" id="{DC0073EA-D941-1B45-05FF-B1B4F5829FE9}"/>
              </a:ext>
            </a:extLst>
          </p:cNvPr>
          <p:cNvPicPr>
            <a:picLocks noChangeAspect="1"/>
          </p:cNvPicPr>
          <p:nvPr/>
        </p:nvPicPr>
        <p:blipFill>
          <a:blip r:embed="rId5"/>
          <a:stretch>
            <a:fillRect/>
          </a:stretch>
        </p:blipFill>
        <p:spPr>
          <a:xfrm>
            <a:off x="36534" y="6534975"/>
            <a:ext cx="2048161" cy="314369"/>
          </a:xfrm>
          <a:prstGeom prst="rect">
            <a:avLst/>
          </a:prstGeom>
        </p:spPr>
      </p:pic>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955"/>
              </a:lnSpc>
            </a:pPr>
            <a:fld id="{81D60167-4931-47E6-BA6A-407CBD079E47}" type="slidenum">
              <a:rPr spc="-50" dirty="0"/>
              <a:t>47</a:t>
            </a:fld>
            <a:endParaRPr spc="-50" dirty="0"/>
          </a:p>
        </p:txBody>
      </p:sp>
      <p:sp>
        <p:nvSpPr>
          <p:cNvPr id="12" name="object 12"/>
          <p:cNvSpPr txBox="1">
            <a:spLocks noGrp="1"/>
          </p:cNvSpPr>
          <p:nvPr>
            <p:ph type="ftr" sz="quarter" idx="5"/>
          </p:nvPr>
        </p:nvSpPr>
        <p:spPr>
          <a:prstGeom prst="rect">
            <a:avLst/>
          </a:prstGeom>
        </p:spPr>
        <p:txBody>
          <a:bodyPr vert="horz" wrap="square" lIns="0" tIns="0" rIns="0" bIns="0" rtlCol="0">
            <a:spAutoFit/>
          </a:bodyPr>
          <a:lstStyle/>
          <a:p>
            <a:pPr marL="12700">
              <a:lnSpc>
                <a:spcPts val="955"/>
              </a:lnSpc>
            </a:pPr>
            <a:r>
              <a:rPr lang="en-US"/>
              <a:t>Copyright © 2025, Oracle and/or its affiliates.</a:t>
            </a:r>
            <a:endParaRPr spc="-1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96000" y="-1"/>
            <a:ext cx="6096000" cy="6858000"/>
            <a:chOff x="6096000" y="-1"/>
            <a:chExt cx="6096000" cy="6858000"/>
          </a:xfrm>
        </p:grpSpPr>
        <p:pic>
          <p:nvPicPr>
            <p:cNvPr id="3" name="object 3"/>
            <p:cNvPicPr/>
            <p:nvPr/>
          </p:nvPicPr>
          <p:blipFill>
            <a:blip r:embed="rId3" cstate="print"/>
            <a:stretch>
              <a:fillRect/>
            </a:stretch>
          </p:blipFill>
          <p:spPr>
            <a:xfrm>
              <a:off x="6096000" y="-1"/>
              <a:ext cx="6096000" cy="6858000"/>
            </a:xfrm>
            <a:prstGeom prst="rect">
              <a:avLst/>
            </a:prstGeom>
          </p:spPr>
        </p:pic>
        <p:sp>
          <p:nvSpPr>
            <p:cNvPr id="4" name="object 4"/>
            <p:cNvSpPr/>
            <p:nvPr/>
          </p:nvSpPr>
          <p:spPr>
            <a:xfrm>
              <a:off x="11183111" y="6353161"/>
              <a:ext cx="505459" cy="504825"/>
            </a:xfrm>
            <a:custGeom>
              <a:avLst/>
              <a:gdLst/>
              <a:ahLst/>
              <a:cxnLst/>
              <a:rect l="l" t="t" r="r" b="b"/>
              <a:pathLst>
                <a:path w="505459" h="504825">
                  <a:moveTo>
                    <a:pt x="505014" y="0"/>
                  </a:moveTo>
                  <a:lnTo>
                    <a:pt x="0" y="0"/>
                  </a:lnTo>
                  <a:lnTo>
                    <a:pt x="0" y="504387"/>
                  </a:lnTo>
                  <a:lnTo>
                    <a:pt x="505015" y="504387"/>
                  </a:lnTo>
                  <a:lnTo>
                    <a:pt x="505014" y="0"/>
                  </a:lnTo>
                  <a:close/>
                </a:path>
              </a:pathLst>
            </a:custGeom>
            <a:solidFill>
              <a:srgbClr val="C7352F"/>
            </a:solidFill>
          </p:spPr>
          <p:txBody>
            <a:bodyPr wrap="square" lIns="0" tIns="0" rIns="0" bIns="0" rtlCol="0"/>
            <a:lstStyle/>
            <a:p>
              <a:endParaRPr/>
            </a:p>
          </p:txBody>
        </p:sp>
        <p:sp>
          <p:nvSpPr>
            <p:cNvPr id="5" name="object 5"/>
            <p:cNvSpPr/>
            <p:nvPr/>
          </p:nvSpPr>
          <p:spPr>
            <a:xfrm>
              <a:off x="11294352" y="6514974"/>
              <a:ext cx="282575" cy="180340"/>
            </a:xfrm>
            <a:custGeom>
              <a:avLst/>
              <a:gdLst/>
              <a:ahLst/>
              <a:cxnLst/>
              <a:rect l="l" t="t" r="r" b="b"/>
              <a:pathLst>
                <a:path w="282575" h="180340">
                  <a:moveTo>
                    <a:pt x="193410" y="0"/>
                  </a:moveTo>
                  <a:lnTo>
                    <a:pt x="89123" y="0"/>
                  </a:lnTo>
                  <a:lnTo>
                    <a:pt x="54398" y="7089"/>
                  </a:lnTo>
                  <a:lnTo>
                    <a:pt x="26073" y="26385"/>
                  </a:lnTo>
                  <a:lnTo>
                    <a:pt x="6992" y="54924"/>
                  </a:lnTo>
                  <a:lnTo>
                    <a:pt x="0" y="89746"/>
                  </a:lnTo>
                  <a:lnTo>
                    <a:pt x="6992" y="124935"/>
                  </a:lnTo>
                  <a:lnTo>
                    <a:pt x="26073" y="153665"/>
                  </a:lnTo>
                  <a:lnTo>
                    <a:pt x="54399" y="173032"/>
                  </a:lnTo>
                  <a:lnTo>
                    <a:pt x="89123" y="180133"/>
                  </a:lnTo>
                  <a:lnTo>
                    <a:pt x="193410" y="180133"/>
                  </a:lnTo>
                  <a:lnTo>
                    <a:pt x="228135" y="173032"/>
                  </a:lnTo>
                  <a:lnTo>
                    <a:pt x="256460" y="153665"/>
                  </a:lnTo>
                  <a:lnTo>
                    <a:pt x="260291" y="147896"/>
                  </a:lnTo>
                  <a:lnTo>
                    <a:pt x="91649" y="147896"/>
                  </a:lnTo>
                  <a:lnTo>
                    <a:pt x="68963" y="143344"/>
                  </a:lnTo>
                  <a:lnTo>
                    <a:pt x="50485" y="130910"/>
                  </a:lnTo>
                  <a:lnTo>
                    <a:pt x="38052" y="112432"/>
                  </a:lnTo>
                  <a:lnTo>
                    <a:pt x="33499" y="89746"/>
                  </a:lnTo>
                  <a:lnTo>
                    <a:pt x="38051" y="67330"/>
                  </a:lnTo>
                  <a:lnTo>
                    <a:pt x="50485" y="48822"/>
                  </a:lnTo>
                  <a:lnTo>
                    <a:pt x="68963" y="36239"/>
                  </a:lnTo>
                  <a:lnTo>
                    <a:pt x="91649" y="31596"/>
                  </a:lnTo>
                  <a:lnTo>
                    <a:pt x="259944" y="31596"/>
                  </a:lnTo>
                  <a:lnTo>
                    <a:pt x="256460" y="26385"/>
                  </a:lnTo>
                  <a:lnTo>
                    <a:pt x="228134" y="7089"/>
                  </a:lnTo>
                  <a:lnTo>
                    <a:pt x="193410" y="0"/>
                  </a:lnTo>
                  <a:close/>
                </a:path>
                <a:path w="282575" h="180340">
                  <a:moveTo>
                    <a:pt x="259944" y="31596"/>
                  </a:moveTo>
                  <a:lnTo>
                    <a:pt x="190884" y="31596"/>
                  </a:lnTo>
                  <a:lnTo>
                    <a:pt x="213570" y="36239"/>
                  </a:lnTo>
                  <a:lnTo>
                    <a:pt x="232048" y="48822"/>
                  </a:lnTo>
                  <a:lnTo>
                    <a:pt x="244481" y="67330"/>
                  </a:lnTo>
                  <a:lnTo>
                    <a:pt x="249034" y="89746"/>
                  </a:lnTo>
                  <a:lnTo>
                    <a:pt x="244481" y="112432"/>
                  </a:lnTo>
                  <a:lnTo>
                    <a:pt x="232048" y="130910"/>
                  </a:lnTo>
                  <a:lnTo>
                    <a:pt x="213570" y="143344"/>
                  </a:lnTo>
                  <a:lnTo>
                    <a:pt x="190884" y="147896"/>
                  </a:lnTo>
                  <a:lnTo>
                    <a:pt x="260291" y="147896"/>
                  </a:lnTo>
                  <a:lnTo>
                    <a:pt x="275541" y="124935"/>
                  </a:lnTo>
                  <a:lnTo>
                    <a:pt x="282533" y="89746"/>
                  </a:lnTo>
                  <a:lnTo>
                    <a:pt x="275541" y="54924"/>
                  </a:lnTo>
                  <a:lnTo>
                    <a:pt x="259944" y="31596"/>
                  </a:lnTo>
                  <a:close/>
                </a:path>
              </a:pathLst>
            </a:custGeom>
            <a:solidFill>
              <a:srgbClr val="FDFDFD"/>
            </a:solidFill>
          </p:spPr>
          <p:txBody>
            <a:bodyPr wrap="square" lIns="0" tIns="0" rIns="0" bIns="0" rtlCol="0"/>
            <a:lstStyle/>
            <a:p>
              <a:endParaRPr/>
            </a:p>
          </p:txBody>
        </p:sp>
        <p:pic>
          <p:nvPicPr>
            <p:cNvPr id="6" name="object 6"/>
            <p:cNvPicPr/>
            <p:nvPr/>
          </p:nvPicPr>
          <p:blipFill>
            <a:blip r:embed="rId4" cstate="print"/>
            <a:stretch>
              <a:fillRect/>
            </a:stretch>
          </p:blipFill>
          <p:spPr>
            <a:xfrm>
              <a:off x="6655180" y="1600200"/>
              <a:ext cx="4975225" cy="4144302"/>
            </a:xfrm>
            <a:prstGeom prst="rect">
              <a:avLst/>
            </a:prstGeom>
          </p:spPr>
        </p:pic>
        <p:sp>
          <p:nvSpPr>
            <p:cNvPr id="7" name="object 7"/>
            <p:cNvSpPr/>
            <p:nvPr/>
          </p:nvSpPr>
          <p:spPr>
            <a:xfrm>
              <a:off x="6652005" y="1597025"/>
              <a:ext cx="4981575" cy="4150995"/>
            </a:xfrm>
            <a:custGeom>
              <a:avLst/>
              <a:gdLst/>
              <a:ahLst/>
              <a:cxnLst/>
              <a:rect l="l" t="t" r="r" b="b"/>
              <a:pathLst>
                <a:path w="4981575" h="4150995">
                  <a:moveTo>
                    <a:pt x="65913" y="0"/>
                  </a:moveTo>
                  <a:lnTo>
                    <a:pt x="4915662" y="0"/>
                  </a:lnTo>
                  <a:lnTo>
                    <a:pt x="4928743" y="1270"/>
                  </a:lnTo>
                  <a:lnTo>
                    <a:pt x="4976368" y="40259"/>
                  </a:lnTo>
                  <a:lnTo>
                    <a:pt x="4981575" y="65912"/>
                  </a:lnTo>
                  <a:lnTo>
                    <a:pt x="4981575" y="4084726"/>
                  </a:lnTo>
                  <a:lnTo>
                    <a:pt x="4962271" y="4131335"/>
                  </a:lnTo>
                  <a:lnTo>
                    <a:pt x="4915662" y="4150652"/>
                  </a:lnTo>
                  <a:lnTo>
                    <a:pt x="65913" y="4150652"/>
                  </a:lnTo>
                  <a:lnTo>
                    <a:pt x="19303" y="4131335"/>
                  </a:lnTo>
                  <a:lnTo>
                    <a:pt x="0" y="4084726"/>
                  </a:lnTo>
                  <a:lnTo>
                    <a:pt x="0" y="65912"/>
                  </a:lnTo>
                  <a:lnTo>
                    <a:pt x="19303" y="19303"/>
                  </a:lnTo>
                  <a:lnTo>
                    <a:pt x="65913" y="0"/>
                  </a:lnTo>
                  <a:close/>
                </a:path>
              </a:pathLst>
            </a:custGeom>
            <a:ln w="6350">
              <a:solidFill>
                <a:srgbClr val="ADA8A1"/>
              </a:solidFill>
            </a:ln>
          </p:spPr>
          <p:txBody>
            <a:bodyPr wrap="square" lIns="0" tIns="0" rIns="0" bIns="0" rtlCol="0"/>
            <a:lstStyle/>
            <a:p>
              <a:endParaRPr/>
            </a:p>
          </p:txBody>
        </p:sp>
      </p:grpSp>
      <p:sp>
        <p:nvSpPr>
          <p:cNvPr id="8" name="object 8"/>
          <p:cNvSpPr txBox="1">
            <a:spLocks noGrp="1"/>
          </p:cNvSpPr>
          <p:nvPr>
            <p:ph type="title"/>
          </p:nvPr>
        </p:nvSpPr>
        <p:spPr>
          <a:xfrm>
            <a:off x="762000" y="491337"/>
            <a:ext cx="2243667" cy="382156"/>
          </a:xfrm>
          <a:prstGeom prst="rect">
            <a:avLst/>
          </a:prstGeom>
        </p:spPr>
        <p:txBody>
          <a:bodyPr vert="horz" wrap="square" lIns="0" tIns="12700" rIns="0" bIns="0" rtlCol="0">
            <a:spAutoFit/>
          </a:bodyPr>
          <a:lstStyle/>
          <a:p>
            <a:pPr marL="15875">
              <a:lnSpc>
                <a:spcPct val="100000"/>
              </a:lnSpc>
              <a:spcBef>
                <a:spcPts val="100"/>
              </a:spcBef>
            </a:pPr>
            <a:r>
              <a:rPr dirty="0"/>
              <a:t>Protection</a:t>
            </a:r>
            <a:r>
              <a:rPr spc="-125" dirty="0"/>
              <a:t> </a:t>
            </a:r>
            <a:r>
              <a:rPr spc="-20" dirty="0"/>
              <a:t>rules</a:t>
            </a:r>
          </a:p>
        </p:txBody>
      </p:sp>
      <p:sp>
        <p:nvSpPr>
          <p:cNvPr id="9" name="object 9"/>
          <p:cNvSpPr txBox="1"/>
          <p:nvPr/>
        </p:nvSpPr>
        <p:spPr>
          <a:xfrm>
            <a:off x="757224" y="1558493"/>
            <a:ext cx="5245643" cy="3375539"/>
          </a:xfrm>
          <a:prstGeom prst="rect">
            <a:avLst/>
          </a:prstGeom>
        </p:spPr>
        <p:txBody>
          <a:bodyPr vert="horz" wrap="square" lIns="0" tIns="26670" rIns="0" bIns="0" rtlCol="0">
            <a:spAutoFit/>
          </a:bodyPr>
          <a:lstStyle/>
          <a:p>
            <a:pPr marL="12700" marR="62230">
              <a:lnSpc>
                <a:spcPct val="95000"/>
              </a:lnSpc>
              <a:spcBef>
                <a:spcPts val="210"/>
              </a:spcBef>
            </a:pPr>
            <a:r>
              <a:rPr sz="1800" dirty="0">
                <a:solidFill>
                  <a:srgbClr val="302C2A"/>
                </a:solidFill>
                <a:cs typeface="Calibri"/>
              </a:rPr>
              <a:t>Use</a:t>
            </a:r>
            <a:r>
              <a:rPr sz="1800" spc="-20" dirty="0">
                <a:solidFill>
                  <a:srgbClr val="302C2A"/>
                </a:solidFill>
                <a:cs typeface="Calibri"/>
              </a:rPr>
              <a:t> </a:t>
            </a:r>
            <a:r>
              <a:rPr sz="1800" dirty="0">
                <a:solidFill>
                  <a:srgbClr val="302C2A"/>
                </a:solidFill>
                <a:cs typeface="Calibri"/>
              </a:rPr>
              <a:t>these</a:t>
            </a:r>
            <a:r>
              <a:rPr sz="1800" spc="-25" dirty="0">
                <a:solidFill>
                  <a:srgbClr val="302C2A"/>
                </a:solidFill>
                <a:cs typeface="Calibri"/>
              </a:rPr>
              <a:t> </a:t>
            </a:r>
            <a:r>
              <a:rPr sz="1800" dirty="0">
                <a:solidFill>
                  <a:srgbClr val="302C2A"/>
                </a:solidFill>
                <a:cs typeface="Calibri"/>
              </a:rPr>
              <a:t>rules</a:t>
            </a:r>
            <a:r>
              <a:rPr sz="1800" spc="-5" dirty="0">
                <a:solidFill>
                  <a:srgbClr val="302C2A"/>
                </a:solidFill>
                <a:cs typeface="Calibri"/>
              </a:rPr>
              <a:t> </a:t>
            </a:r>
            <a:r>
              <a:rPr sz="1800" dirty="0">
                <a:solidFill>
                  <a:srgbClr val="302C2A"/>
                </a:solidFill>
                <a:cs typeface="Calibri"/>
              </a:rPr>
              <a:t>to</a:t>
            </a:r>
            <a:r>
              <a:rPr sz="1800" spc="-30" dirty="0">
                <a:solidFill>
                  <a:srgbClr val="302C2A"/>
                </a:solidFill>
                <a:cs typeface="Calibri"/>
              </a:rPr>
              <a:t> </a:t>
            </a:r>
            <a:r>
              <a:rPr sz="1800" dirty="0">
                <a:solidFill>
                  <a:srgbClr val="302C2A"/>
                </a:solidFill>
                <a:cs typeface="Calibri"/>
              </a:rPr>
              <a:t>protect your</a:t>
            </a:r>
            <a:r>
              <a:rPr sz="1800" spc="-25" dirty="0">
                <a:solidFill>
                  <a:srgbClr val="302C2A"/>
                </a:solidFill>
                <a:cs typeface="Calibri"/>
              </a:rPr>
              <a:t> </a:t>
            </a:r>
            <a:r>
              <a:rPr sz="1800" dirty="0">
                <a:solidFill>
                  <a:srgbClr val="302C2A"/>
                </a:solidFill>
                <a:cs typeface="Calibri"/>
              </a:rPr>
              <a:t>critical</a:t>
            </a:r>
            <a:r>
              <a:rPr sz="1800" spc="10" dirty="0">
                <a:solidFill>
                  <a:srgbClr val="302C2A"/>
                </a:solidFill>
                <a:cs typeface="Calibri"/>
              </a:rPr>
              <a:t> </a:t>
            </a:r>
            <a:r>
              <a:rPr sz="1800" spc="-25" dirty="0">
                <a:solidFill>
                  <a:srgbClr val="302C2A"/>
                </a:solidFill>
                <a:cs typeface="Calibri"/>
              </a:rPr>
              <a:t>web </a:t>
            </a:r>
            <a:r>
              <a:rPr sz="1800" dirty="0">
                <a:solidFill>
                  <a:srgbClr val="302C2A"/>
                </a:solidFill>
                <a:cs typeface="Calibri"/>
              </a:rPr>
              <a:t>applications</a:t>
            </a:r>
            <a:r>
              <a:rPr sz="1800" spc="-25" dirty="0">
                <a:solidFill>
                  <a:srgbClr val="302C2A"/>
                </a:solidFill>
                <a:cs typeface="Calibri"/>
              </a:rPr>
              <a:t> </a:t>
            </a:r>
            <a:r>
              <a:rPr sz="1800" dirty="0">
                <a:solidFill>
                  <a:srgbClr val="302C2A"/>
                </a:solidFill>
                <a:cs typeface="Calibri"/>
              </a:rPr>
              <a:t>against</a:t>
            </a:r>
            <a:r>
              <a:rPr sz="1800" spc="-50" dirty="0">
                <a:solidFill>
                  <a:srgbClr val="302C2A"/>
                </a:solidFill>
                <a:cs typeface="Calibri"/>
              </a:rPr>
              <a:t> </a:t>
            </a:r>
            <a:r>
              <a:rPr sz="1800" dirty="0">
                <a:solidFill>
                  <a:srgbClr val="302C2A"/>
                </a:solidFill>
                <a:cs typeface="Calibri"/>
              </a:rPr>
              <a:t>malicious</a:t>
            </a:r>
            <a:r>
              <a:rPr sz="1800" spc="-35" dirty="0">
                <a:solidFill>
                  <a:srgbClr val="302C2A"/>
                </a:solidFill>
                <a:cs typeface="Calibri"/>
              </a:rPr>
              <a:t> </a:t>
            </a:r>
            <a:r>
              <a:rPr sz="1800" spc="-10" dirty="0">
                <a:solidFill>
                  <a:srgbClr val="302C2A"/>
                </a:solidFill>
                <a:cs typeface="Calibri"/>
              </a:rPr>
              <a:t>cyber-</a:t>
            </a:r>
            <a:r>
              <a:rPr sz="1800" dirty="0">
                <a:solidFill>
                  <a:srgbClr val="302C2A"/>
                </a:solidFill>
                <a:cs typeface="Calibri"/>
              </a:rPr>
              <a:t>attacks</a:t>
            </a:r>
            <a:r>
              <a:rPr sz="1800" spc="-50" dirty="0">
                <a:solidFill>
                  <a:srgbClr val="302C2A"/>
                </a:solidFill>
                <a:cs typeface="Calibri"/>
              </a:rPr>
              <a:t> </a:t>
            </a:r>
            <a:r>
              <a:rPr sz="1800" spc="-20" dirty="0">
                <a:solidFill>
                  <a:srgbClr val="302C2A"/>
                </a:solidFill>
                <a:cs typeface="Calibri"/>
              </a:rPr>
              <a:t>from </a:t>
            </a:r>
            <a:r>
              <a:rPr sz="1800" dirty="0">
                <a:solidFill>
                  <a:srgbClr val="302C2A"/>
                </a:solidFill>
                <a:cs typeface="Calibri"/>
              </a:rPr>
              <a:t>bad</a:t>
            </a:r>
            <a:r>
              <a:rPr sz="1800" spc="-50" dirty="0">
                <a:solidFill>
                  <a:srgbClr val="302C2A"/>
                </a:solidFill>
                <a:cs typeface="Calibri"/>
              </a:rPr>
              <a:t> </a:t>
            </a:r>
            <a:r>
              <a:rPr sz="1800" dirty="0">
                <a:solidFill>
                  <a:srgbClr val="302C2A"/>
                </a:solidFill>
                <a:cs typeface="Calibri"/>
              </a:rPr>
              <a:t>actors.</a:t>
            </a:r>
            <a:r>
              <a:rPr sz="1800" spc="-60" dirty="0">
                <a:solidFill>
                  <a:srgbClr val="302C2A"/>
                </a:solidFill>
                <a:cs typeface="Calibri"/>
              </a:rPr>
              <a:t> </a:t>
            </a:r>
            <a:r>
              <a:rPr sz="1800" dirty="0">
                <a:solidFill>
                  <a:srgbClr val="302C2A"/>
                </a:solidFill>
                <a:cs typeface="Calibri"/>
              </a:rPr>
              <a:t>Incoming</a:t>
            </a:r>
            <a:r>
              <a:rPr sz="1800" spc="-45" dirty="0">
                <a:solidFill>
                  <a:srgbClr val="302C2A"/>
                </a:solidFill>
                <a:cs typeface="Calibri"/>
              </a:rPr>
              <a:t> </a:t>
            </a:r>
            <a:r>
              <a:rPr sz="1800" dirty="0">
                <a:solidFill>
                  <a:srgbClr val="302C2A"/>
                </a:solidFill>
                <a:cs typeface="Calibri"/>
              </a:rPr>
              <a:t>requests</a:t>
            </a:r>
            <a:r>
              <a:rPr sz="1800" spc="-55" dirty="0">
                <a:solidFill>
                  <a:srgbClr val="302C2A"/>
                </a:solidFill>
                <a:cs typeface="Calibri"/>
              </a:rPr>
              <a:t> </a:t>
            </a:r>
            <a:r>
              <a:rPr sz="1800" dirty="0">
                <a:solidFill>
                  <a:srgbClr val="302C2A"/>
                </a:solidFill>
                <a:cs typeface="Calibri"/>
              </a:rPr>
              <a:t>are</a:t>
            </a:r>
            <a:r>
              <a:rPr sz="1800" spc="-55" dirty="0">
                <a:solidFill>
                  <a:srgbClr val="302C2A"/>
                </a:solidFill>
                <a:cs typeface="Calibri"/>
              </a:rPr>
              <a:t> </a:t>
            </a:r>
            <a:r>
              <a:rPr sz="1800" dirty="0">
                <a:solidFill>
                  <a:srgbClr val="302C2A"/>
                </a:solidFill>
                <a:cs typeface="Calibri"/>
              </a:rPr>
              <a:t>inspected</a:t>
            </a:r>
            <a:r>
              <a:rPr sz="1800" spc="-40" dirty="0">
                <a:solidFill>
                  <a:srgbClr val="302C2A"/>
                </a:solidFill>
                <a:cs typeface="Calibri"/>
              </a:rPr>
              <a:t> </a:t>
            </a:r>
            <a:r>
              <a:rPr sz="1800" spc="-25" dirty="0">
                <a:solidFill>
                  <a:srgbClr val="302C2A"/>
                </a:solidFill>
                <a:cs typeface="Calibri"/>
              </a:rPr>
              <a:t>to </a:t>
            </a:r>
            <a:r>
              <a:rPr sz="1800" dirty="0">
                <a:solidFill>
                  <a:srgbClr val="302C2A"/>
                </a:solidFill>
                <a:cs typeface="Calibri"/>
              </a:rPr>
              <a:t>determine</a:t>
            </a:r>
            <a:r>
              <a:rPr sz="1800" spc="-30" dirty="0">
                <a:solidFill>
                  <a:srgbClr val="302C2A"/>
                </a:solidFill>
                <a:cs typeface="Calibri"/>
              </a:rPr>
              <a:t> </a:t>
            </a:r>
            <a:r>
              <a:rPr sz="1800" dirty="0">
                <a:solidFill>
                  <a:srgbClr val="302C2A"/>
                </a:solidFill>
                <a:cs typeface="Calibri"/>
              </a:rPr>
              <a:t>if</a:t>
            </a:r>
            <a:r>
              <a:rPr sz="1800" spc="-30" dirty="0">
                <a:solidFill>
                  <a:srgbClr val="302C2A"/>
                </a:solidFill>
                <a:cs typeface="Calibri"/>
              </a:rPr>
              <a:t> </a:t>
            </a:r>
            <a:r>
              <a:rPr sz="1800" dirty="0">
                <a:solidFill>
                  <a:srgbClr val="302C2A"/>
                </a:solidFill>
                <a:cs typeface="Calibri"/>
              </a:rPr>
              <a:t>it</a:t>
            </a:r>
            <a:r>
              <a:rPr sz="1800" spc="-40" dirty="0">
                <a:solidFill>
                  <a:srgbClr val="302C2A"/>
                </a:solidFill>
                <a:cs typeface="Calibri"/>
              </a:rPr>
              <a:t> </a:t>
            </a:r>
            <a:r>
              <a:rPr sz="1800" dirty="0">
                <a:solidFill>
                  <a:srgbClr val="302C2A"/>
                </a:solidFill>
                <a:cs typeface="Calibri"/>
              </a:rPr>
              <a:t>contains</a:t>
            </a:r>
            <a:r>
              <a:rPr sz="1800" spc="-35" dirty="0">
                <a:solidFill>
                  <a:srgbClr val="302C2A"/>
                </a:solidFill>
                <a:cs typeface="Calibri"/>
              </a:rPr>
              <a:t> </a:t>
            </a:r>
            <a:r>
              <a:rPr sz="1800" dirty="0">
                <a:solidFill>
                  <a:srgbClr val="302C2A"/>
                </a:solidFill>
                <a:cs typeface="Calibri"/>
              </a:rPr>
              <a:t>an</a:t>
            </a:r>
            <a:r>
              <a:rPr sz="1800" spc="-25" dirty="0">
                <a:solidFill>
                  <a:srgbClr val="302C2A"/>
                </a:solidFill>
                <a:cs typeface="Calibri"/>
              </a:rPr>
              <a:t> </a:t>
            </a:r>
            <a:r>
              <a:rPr sz="1800" dirty="0">
                <a:solidFill>
                  <a:srgbClr val="302C2A"/>
                </a:solidFill>
                <a:cs typeface="Calibri"/>
              </a:rPr>
              <a:t>attack</a:t>
            </a:r>
            <a:r>
              <a:rPr sz="1800" spc="-40" dirty="0">
                <a:solidFill>
                  <a:srgbClr val="302C2A"/>
                </a:solidFill>
                <a:cs typeface="Calibri"/>
              </a:rPr>
              <a:t> </a:t>
            </a:r>
            <a:r>
              <a:rPr sz="1800" dirty="0">
                <a:solidFill>
                  <a:srgbClr val="302C2A"/>
                </a:solidFill>
                <a:cs typeface="Calibri"/>
              </a:rPr>
              <a:t>payload</a:t>
            </a:r>
            <a:r>
              <a:rPr sz="1800" spc="-30" dirty="0">
                <a:solidFill>
                  <a:srgbClr val="302C2A"/>
                </a:solidFill>
                <a:cs typeface="Calibri"/>
              </a:rPr>
              <a:t> </a:t>
            </a:r>
            <a:r>
              <a:rPr sz="1800" spc="-25" dirty="0">
                <a:solidFill>
                  <a:srgbClr val="302C2A"/>
                </a:solidFill>
                <a:cs typeface="Calibri"/>
              </a:rPr>
              <a:t>as </a:t>
            </a:r>
            <a:r>
              <a:rPr sz="1800" dirty="0">
                <a:solidFill>
                  <a:srgbClr val="302C2A"/>
                </a:solidFill>
                <a:cs typeface="Calibri"/>
              </a:rPr>
              <a:t>compared</a:t>
            </a:r>
            <a:r>
              <a:rPr sz="1800" spc="-35" dirty="0">
                <a:solidFill>
                  <a:srgbClr val="302C2A"/>
                </a:solidFill>
                <a:cs typeface="Calibri"/>
              </a:rPr>
              <a:t> </a:t>
            </a:r>
            <a:r>
              <a:rPr sz="1800" dirty="0">
                <a:solidFill>
                  <a:srgbClr val="302C2A"/>
                </a:solidFill>
                <a:cs typeface="Calibri"/>
              </a:rPr>
              <a:t>to</a:t>
            </a:r>
            <a:r>
              <a:rPr sz="1800" spc="-35" dirty="0">
                <a:solidFill>
                  <a:srgbClr val="302C2A"/>
                </a:solidFill>
                <a:cs typeface="Calibri"/>
              </a:rPr>
              <a:t> </a:t>
            </a:r>
            <a:r>
              <a:rPr sz="1800" spc="-10" dirty="0">
                <a:solidFill>
                  <a:srgbClr val="302C2A"/>
                </a:solidFill>
                <a:cs typeface="Calibri"/>
              </a:rPr>
              <a:t>industry-</a:t>
            </a:r>
            <a:r>
              <a:rPr sz="1800" dirty="0">
                <a:solidFill>
                  <a:srgbClr val="302C2A"/>
                </a:solidFill>
                <a:cs typeface="Calibri"/>
              </a:rPr>
              <a:t>leading</a:t>
            </a:r>
            <a:r>
              <a:rPr sz="1800" spc="-25" dirty="0">
                <a:solidFill>
                  <a:srgbClr val="302C2A"/>
                </a:solidFill>
                <a:cs typeface="Calibri"/>
              </a:rPr>
              <a:t> </a:t>
            </a:r>
            <a:r>
              <a:rPr sz="1800" dirty="0">
                <a:solidFill>
                  <a:srgbClr val="302C2A"/>
                </a:solidFill>
                <a:cs typeface="Calibri"/>
              </a:rPr>
              <a:t>threat</a:t>
            </a:r>
            <a:r>
              <a:rPr sz="1800" spc="-45" dirty="0">
                <a:solidFill>
                  <a:srgbClr val="302C2A"/>
                </a:solidFill>
                <a:cs typeface="Calibri"/>
              </a:rPr>
              <a:t> </a:t>
            </a:r>
            <a:r>
              <a:rPr sz="1800" spc="-10" dirty="0">
                <a:solidFill>
                  <a:srgbClr val="302C2A"/>
                </a:solidFill>
                <a:cs typeface="Calibri"/>
              </a:rPr>
              <a:t>feeds.</a:t>
            </a:r>
            <a:endParaRPr lang="en-US" sz="1800" spc="-10" dirty="0">
              <a:solidFill>
                <a:srgbClr val="302C2A"/>
              </a:solidFill>
              <a:cs typeface="Calibri"/>
            </a:endParaRPr>
          </a:p>
          <a:p>
            <a:pPr marL="12700" marR="62230">
              <a:lnSpc>
                <a:spcPct val="95000"/>
              </a:lnSpc>
              <a:spcBef>
                <a:spcPts val="210"/>
              </a:spcBef>
            </a:pPr>
            <a:endParaRPr sz="1800" dirty="0">
              <a:cs typeface="Calibri"/>
            </a:endParaRPr>
          </a:p>
          <a:p>
            <a:pPr marL="191770" indent="-167005">
              <a:lnSpc>
                <a:spcPts val="2105"/>
              </a:lnSpc>
              <a:spcBef>
                <a:spcPts val="490"/>
              </a:spcBef>
              <a:buFont typeface="Arial MT"/>
              <a:buChar char="•"/>
              <a:tabLst>
                <a:tab pos="191770" algn="l"/>
              </a:tabLst>
            </a:pPr>
            <a:r>
              <a:rPr sz="1800" dirty="0">
                <a:solidFill>
                  <a:srgbClr val="302C2A"/>
                </a:solidFill>
                <a:cs typeface="Calibri"/>
              </a:rPr>
              <a:t>Supports</a:t>
            </a:r>
            <a:r>
              <a:rPr sz="1800" spc="-15" dirty="0">
                <a:solidFill>
                  <a:srgbClr val="302C2A"/>
                </a:solidFill>
                <a:cs typeface="Calibri"/>
              </a:rPr>
              <a:t> </a:t>
            </a:r>
            <a:r>
              <a:rPr sz="1800" dirty="0">
                <a:solidFill>
                  <a:srgbClr val="302C2A"/>
                </a:solidFill>
                <a:cs typeface="Calibri"/>
              </a:rPr>
              <a:t>over</a:t>
            </a:r>
            <a:r>
              <a:rPr sz="1800" spc="-5" dirty="0">
                <a:solidFill>
                  <a:srgbClr val="302C2A"/>
                </a:solidFill>
                <a:cs typeface="Calibri"/>
              </a:rPr>
              <a:t> </a:t>
            </a:r>
            <a:r>
              <a:rPr sz="1800" dirty="0">
                <a:solidFill>
                  <a:srgbClr val="302C2A"/>
                </a:solidFill>
                <a:cs typeface="Calibri"/>
              </a:rPr>
              <a:t>250</a:t>
            </a:r>
            <a:r>
              <a:rPr sz="1800" spc="-15" dirty="0">
                <a:solidFill>
                  <a:srgbClr val="302C2A"/>
                </a:solidFill>
                <a:cs typeface="Calibri"/>
              </a:rPr>
              <a:t> </a:t>
            </a:r>
            <a:r>
              <a:rPr sz="1800" dirty="0">
                <a:solidFill>
                  <a:srgbClr val="302C2A"/>
                </a:solidFill>
                <a:cs typeface="Calibri"/>
              </a:rPr>
              <a:t>rule</a:t>
            </a:r>
            <a:r>
              <a:rPr sz="1800" spc="-5" dirty="0">
                <a:solidFill>
                  <a:srgbClr val="302C2A"/>
                </a:solidFill>
                <a:cs typeface="Calibri"/>
              </a:rPr>
              <a:t> </a:t>
            </a:r>
            <a:r>
              <a:rPr sz="1800" dirty="0">
                <a:solidFill>
                  <a:srgbClr val="302C2A"/>
                </a:solidFill>
                <a:cs typeface="Calibri"/>
              </a:rPr>
              <a:t>sets</a:t>
            </a:r>
            <a:r>
              <a:rPr sz="1800" spc="-25" dirty="0">
                <a:solidFill>
                  <a:srgbClr val="302C2A"/>
                </a:solidFill>
                <a:cs typeface="Calibri"/>
              </a:rPr>
              <a:t> </a:t>
            </a:r>
            <a:r>
              <a:rPr sz="1800" dirty="0">
                <a:solidFill>
                  <a:srgbClr val="302C2A"/>
                </a:solidFill>
                <a:cs typeface="Calibri"/>
              </a:rPr>
              <a:t>as</a:t>
            </a:r>
            <a:r>
              <a:rPr sz="1800" spc="-10" dirty="0">
                <a:solidFill>
                  <a:srgbClr val="302C2A"/>
                </a:solidFill>
                <a:cs typeface="Calibri"/>
              </a:rPr>
              <a:t> </a:t>
            </a:r>
            <a:r>
              <a:rPr sz="1800" dirty="0">
                <a:solidFill>
                  <a:srgbClr val="302C2A"/>
                </a:solidFill>
                <a:cs typeface="Calibri"/>
              </a:rPr>
              <a:t>well</a:t>
            </a:r>
            <a:r>
              <a:rPr sz="1800" spc="-10" dirty="0">
                <a:solidFill>
                  <a:srgbClr val="302C2A"/>
                </a:solidFill>
                <a:cs typeface="Calibri"/>
              </a:rPr>
              <a:t> </a:t>
            </a:r>
            <a:r>
              <a:rPr sz="1800" spc="-25" dirty="0">
                <a:solidFill>
                  <a:srgbClr val="302C2A"/>
                </a:solidFill>
                <a:cs typeface="Calibri"/>
              </a:rPr>
              <a:t>as</a:t>
            </a:r>
            <a:endParaRPr sz="1800" dirty="0">
              <a:cs typeface="Calibri"/>
            </a:endParaRPr>
          </a:p>
          <a:p>
            <a:pPr marL="192405" marR="5080">
              <a:lnSpc>
                <a:spcPts val="2050"/>
              </a:lnSpc>
              <a:spcBef>
                <a:spcPts val="110"/>
              </a:spcBef>
            </a:pPr>
            <a:r>
              <a:rPr sz="1800" dirty="0">
                <a:solidFill>
                  <a:srgbClr val="302C2A"/>
                </a:solidFill>
                <a:cs typeface="Calibri"/>
              </a:rPr>
              <a:t>the</a:t>
            </a:r>
            <a:r>
              <a:rPr sz="1800" spc="-15" dirty="0">
                <a:solidFill>
                  <a:srgbClr val="302C2A"/>
                </a:solidFill>
                <a:cs typeface="Calibri"/>
              </a:rPr>
              <a:t> </a:t>
            </a:r>
            <a:r>
              <a:rPr sz="1800" dirty="0">
                <a:solidFill>
                  <a:srgbClr val="302C2A"/>
                </a:solidFill>
                <a:cs typeface="Calibri"/>
              </a:rPr>
              <a:t>Open</a:t>
            </a:r>
            <a:r>
              <a:rPr sz="1800" spc="-25" dirty="0">
                <a:solidFill>
                  <a:srgbClr val="302C2A"/>
                </a:solidFill>
                <a:cs typeface="Calibri"/>
              </a:rPr>
              <a:t> </a:t>
            </a:r>
            <a:r>
              <a:rPr sz="1800" dirty="0">
                <a:solidFill>
                  <a:srgbClr val="302C2A"/>
                </a:solidFill>
                <a:cs typeface="Calibri"/>
              </a:rPr>
              <a:t>Web</a:t>
            </a:r>
            <a:r>
              <a:rPr sz="1800" spc="-15" dirty="0">
                <a:solidFill>
                  <a:srgbClr val="302C2A"/>
                </a:solidFill>
                <a:cs typeface="Calibri"/>
              </a:rPr>
              <a:t> </a:t>
            </a:r>
            <a:r>
              <a:rPr sz="1800" dirty="0">
                <a:solidFill>
                  <a:srgbClr val="302C2A"/>
                </a:solidFill>
                <a:cs typeface="Calibri"/>
              </a:rPr>
              <a:t>Access</a:t>
            </a:r>
            <a:r>
              <a:rPr sz="1800" spc="-20" dirty="0">
                <a:solidFill>
                  <a:srgbClr val="302C2A"/>
                </a:solidFill>
                <a:cs typeface="Calibri"/>
              </a:rPr>
              <a:t> </a:t>
            </a:r>
            <a:r>
              <a:rPr sz="1800" dirty="0">
                <a:solidFill>
                  <a:srgbClr val="302C2A"/>
                </a:solidFill>
                <a:cs typeface="Calibri"/>
              </a:rPr>
              <a:t>Security</a:t>
            </a:r>
            <a:r>
              <a:rPr sz="1800" spc="-20" dirty="0">
                <a:solidFill>
                  <a:srgbClr val="302C2A"/>
                </a:solidFill>
                <a:cs typeface="Calibri"/>
              </a:rPr>
              <a:t> </a:t>
            </a:r>
            <a:r>
              <a:rPr sz="1800" dirty="0">
                <a:solidFill>
                  <a:srgbClr val="302C2A"/>
                </a:solidFill>
                <a:cs typeface="Calibri"/>
              </a:rPr>
              <a:t>Project</a:t>
            </a:r>
            <a:r>
              <a:rPr sz="1800" spc="-35" dirty="0">
                <a:solidFill>
                  <a:srgbClr val="302C2A"/>
                </a:solidFill>
                <a:cs typeface="Calibri"/>
              </a:rPr>
              <a:t> </a:t>
            </a:r>
            <a:r>
              <a:rPr sz="1800" spc="-10" dirty="0">
                <a:solidFill>
                  <a:srgbClr val="302C2A"/>
                </a:solidFill>
                <a:cs typeface="Calibri"/>
              </a:rPr>
              <a:t>(OWASP) </a:t>
            </a:r>
            <a:r>
              <a:rPr sz="1800" dirty="0">
                <a:solidFill>
                  <a:srgbClr val="302C2A"/>
                </a:solidFill>
                <a:cs typeface="Calibri"/>
              </a:rPr>
              <a:t>rule</a:t>
            </a:r>
            <a:r>
              <a:rPr sz="1800" spc="-15" dirty="0">
                <a:solidFill>
                  <a:srgbClr val="302C2A"/>
                </a:solidFill>
                <a:cs typeface="Calibri"/>
              </a:rPr>
              <a:t> </a:t>
            </a:r>
            <a:r>
              <a:rPr sz="1800" spc="-20" dirty="0">
                <a:solidFill>
                  <a:srgbClr val="302C2A"/>
                </a:solidFill>
                <a:cs typeface="Calibri"/>
              </a:rPr>
              <a:t>sets</a:t>
            </a:r>
            <a:r>
              <a:rPr lang="en-US" sz="1800" spc="-20" dirty="0">
                <a:solidFill>
                  <a:srgbClr val="302C2A"/>
                </a:solidFill>
                <a:cs typeface="Calibri"/>
              </a:rPr>
              <a:t>.</a:t>
            </a:r>
            <a:endParaRPr sz="1800" dirty="0">
              <a:cs typeface="Calibri"/>
            </a:endParaRPr>
          </a:p>
          <a:p>
            <a:pPr marL="191770" indent="-167005">
              <a:lnSpc>
                <a:spcPts val="2105"/>
              </a:lnSpc>
              <a:spcBef>
                <a:spcPts val="440"/>
              </a:spcBef>
              <a:buFont typeface="Arial MT"/>
              <a:buChar char="•"/>
              <a:tabLst>
                <a:tab pos="191770" algn="l"/>
              </a:tabLst>
            </a:pPr>
            <a:r>
              <a:rPr sz="1800" dirty="0">
                <a:solidFill>
                  <a:srgbClr val="302C2A"/>
                </a:solidFill>
                <a:cs typeface="Calibri"/>
              </a:rPr>
              <a:t>WAF</a:t>
            </a:r>
            <a:r>
              <a:rPr sz="1800" spc="-25" dirty="0">
                <a:solidFill>
                  <a:srgbClr val="302C2A"/>
                </a:solidFill>
                <a:cs typeface="Calibri"/>
              </a:rPr>
              <a:t> </a:t>
            </a:r>
            <a:r>
              <a:rPr sz="1800" dirty="0">
                <a:solidFill>
                  <a:srgbClr val="302C2A"/>
                </a:solidFill>
                <a:cs typeface="Calibri"/>
              </a:rPr>
              <a:t>will</a:t>
            </a:r>
            <a:r>
              <a:rPr sz="1800" spc="-5" dirty="0">
                <a:solidFill>
                  <a:srgbClr val="302C2A"/>
                </a:solidFill>
                <a:cs typeface="Calibri"/>
              </a:rPr>
              <a:t> </a:t>
            </a:r>
            <a:r>
              <a:rPr sz="1800" dirty="0">
                <a:solidFill>
                  <a:srgbClr val="302C2A"/>
                </a:solidFill>
                <a:cs typeface="Calibri"/>
              </a:rPr>
              <a:t>block</a:t>
            </a:r>
            <a:r>
              <a:rPr sz="1800" spc="-15" dirty="0">
                <a:solidFill>
                  <a:srgbClr val="302C2A"/>
                </a:solidFill>
                <a:cs typeface="Calibri"/>
              </a:rPr>
              <a:t> </a:t>
            </a:r>
            <a:r>
              <a:rPr sz="1800" dirty="0">
                <a:solidFill>
                  <a:srgbClr val="302C2A"/>
                </a:solidFill>
                <a:cs typeface="Calibri"/>
              </a:rPr>
              <a:t>and/or</a:t>
            </a:r>
            <a:r>
              <a:rPr sz="1800" spc="-15" dirty="0">
                <a:solidFill>
                  <a:srgbClr val="302C2A"/>
                </a:solidFill>
                <a:cs typeface="Calibri"/>
              </a:rPr>
              <a:t> </a:t>
            </a:r>
            <a:r>
              <a:rPr sz="1800" dirty="0">
                <a:solidFill>
                  <a:srgbClr val="302C2A"/>
                </a:solidFill>
                <a:cs typeface="Calibri"/>
              </a:rPr>
              <a:t>alert</a:t>
            </a:r>
            <a:r>
              <a:rPr sz="1800" spc="-15" dirty="0">
                <a:solidFill>
                  <a:srgbClr val="302C2A"/>
                </a:solidFill>
                <a:cs typeface="Calibri"/>
              </a:rPr>
              <a:t> </a:t>
            </a:r>
            <a:r>
              <a:rPr sz="1800" spc="-25" dirty="0">
                <a:solidFill>
                  <a:srgbClr val="302C2A"/>
                </a:solidFill>
                <a:cs typeface="Calibri"/>
              </a:rPr>
              <a:t>on</a:t>
            </a:r>
            <a:r>
              <a:rPr lang="en-US" sz="1800" spc="-25" dirty="0">
                <a:solidFill>
                  <a:srgbClr val="302C2A"/>
                </a:solidFill>
                <a:cs typeface="Calibri"/>
              </a:rPr>
              <a:t> </a:t>
            </a:r>
            <a:r>
              <a:rPr sz="1800" dirty="0">
                <a:solidFill>
                  <a:srgbClr val="302C2A"/>
                </a:solidFill>
                <a:cs typeface="Calibri"/>
              </a:rPr>
              <a:t>the</a:t>
            </a:r>
            <a:r>
              <a:rPr sz="1800" spc="-15" dirty="0">
                <a:solidFill>
                  <a:srgbClr val="302C2A"/>
                </a:solidFill>
                <a:cs typeface="Calibri"/>
              </a:rPr>
              <a:t> </a:t>
            </a:r>
            <a:r>
              <a:rPr sz="1800" dirty="0">
                <a:solidFill>
                  <a:srgbClr val="302C2A"/>
                </a:solidFill>
                <a:cs typeface="Calibri"/>
              </a:rPr>
              <a:t>requests:</a:t>
            </a:r>
            <a:r>
              <a:rPr sz="1800" spc="-30" dirty="0">
                <a:solidFill>
                  <a:srgbClr val="302C2A"/>
                </a:solidFill>
                <a:cs typeface="Calibri"/>
              </a:rPr>
              <a:t> </a:t>
            </a:r>
            <a:r>
              <a:rPr sz="1800" dirty="0">
                <a:solidFill>
                  <a:srgbClr val="302C2A"/>
                </a:solidFill>
                <a:cs typeface="Calibri"/>
              </a:rPr>
              <a:t>SQL</a:t>
            </a:r>
            <a:r>
              <a:rPr sz="1800" spc="-30" dirty="0">
                <a:solidFill>
                  <a:srgbClr val="302C2A"/>
                </a:solidFill>
                <a:cs typeface="Calibri"/>
              </a:rPr>
              <a:t> </a:t>
            </a:r>
            <a:r>
              <a:rPr sz="1800" dirty="0">
                <a:solidFill>
                  <a:srgbClr val="302C2A"/>
                </a:solidFill>
                <a:cs typeface="Calibri"/>
              </a:rPr>
              <a:t>injection,</a:t>
            </a:r>
            <a:r>
              <a:rPr sz="1800" spc="-10" dirty="0">
                <a:solidFill>
                  <a:srgbClr val="302C2A"/>
                </a:solidFill>
                <a:cs typeface="Calibri"/>
              </a:rPr>
              <a:t> cross-</a:t>
            </a:r>
            <a:r>
              <a:rPr sz="1800" dirty="0">
                <a:solidFill>
                  <a:srgbClr val="302C2A"/>
                </a:solidFill>
                <a:cs typeface="Calibri"/>
              </a:rPr>
              <a:t>site</a:t>
            </a:r>
            <a:r>
              <a:rPr sz="1800" spc="-30" dirty="0">
                <a:solidFill>
                  <a:srgbClr val="302C2A"/>
                </a:solidFill>
                <a:cs typeface="Calibri"/>
              </a:rPr>
              <a:t> </a:t>
            </a:r>
            <a:r>
              <a:rPr sz="1800" spc="-10" dirty="0">
                <a:solidFill>
                  <a:srgbClr val="302C2A"/>
                </a:solidFill>
                <a:cs typeface="Calibri"/>
              </a:rPr>
              <a:t>scripting,</a:t>
            </a:r>
            <a:r>
              <a:rPr lang="en-US" sz="1800" spc="-10" dirty="0">
                <a:solidFill>
                  <a:srgbClr val="302C2A"/>
                </a:solidFill>
                <a:cs typeface="Calibri"/>
              </a:rPr>
              <a:t> </a:t>
            </a:r>
            <a:r>
              <a:rPr sz="1800" dirty="0">
                <a:solidFill>
                  <a:srgbClr val="302C2A"/>
                </a:solidFill>
                <a:cs typeface="Calibri"/>
              </a:rPr>
              <a:t>HTML</a:t>
            </a:r>
            <a:r>
              <a:rPr sz="1800" spc="-10" dirty="0">
                <a:solidFill>
                  <a:srgbClr val="302C2A"/>
                </a:solidFill>
                <a:cs typeface="Calibri"/>
              </a:rPr>
              <a:t> </a:t>
            </a:r>
            <a:r>
              <a:rPr sz="1800" dirty="0">
                <a:solidFill>
                  <a:srgbClr val="302C2A"/>
                </a:solidFill>
                <a:cs typeface="Calibri"/>
              </a:rPr>
              <a:t>injection</a:t>
            </a:r>
            <a:r>
              <a:rPr sz="1800" spc="-10" dirty="0">
                <a:solidFill>
                  <a:srgbClr val="302C2A"/>
                </a:solidFill>
                <a:cs typeface="Calibri"/>
              </a:rPr>
              <a:t> </a:t>
            </a:r>
            <a:r>
              <a:rPr sz="1800" dirty="0">
                <a:solidFill>
                  <a:srgbClr val="302C2A"/>
                </a:solidFill>
                <a:cs typeface="Calibri"/>
              </a:rPr>
              <a:t>and</a:t>
            </a:r>
            <a:r>
              <a:rPr sz="1800" spc="-15" dirty="0">
                <a:solidFill>
                  <a:srgbClr val="302C2A"/>
                </a:solidFill>
                <a:cs typeface="Calibri"/>
              </a:rPr>
              <a:t> </a:t>
            </a:r>
            <a:r>
              <a:rPr sz="1800" dirty="0">
                <a:solidFill>
                  <a:srgbClr val="302C2A"/>
                </a:solidFill>
                <a:cs typeface="Calibri"/>
              </a:rPr>
              <a:t>many</a:t>
            </a:r>
            <a:r>
              <a:rPr sz="1800" spc="-25" dirty="0">
                <a:solidFill>
                  <a:srgbClr val="302C2A"/>
                </a:solidFill>
                <a:cs typeface="Calibri"/>
              </a:rPr>
              <a:t> </a:t>
            </a:r>
            <a:r>
              <a:rPr sz="1800" spc="-20" dirty="0">
                <a:solidFill>
                  <a:srgbClr val="302C2A"/>
                </a:solidFill>
                <a:cs typeface="Calibri"/>
              </a:rPr>
              <a:t>more</a:t>
            </a:r>
            <a:r>
              <a:rPr lang="en-US" sz="1800" spc="-20" dirty="0">
                <a:solidFill>
                  <a:srgbClr val="302C2A"/>
                </a:solidFill>
                <a:cs typeface="Calibri"/>
              </a:rPr>
              <a:t>.</a:t>
            </a:r>
            <a:endParaRPr sz="1800" dirty="0">
              <a:cs typeface="Calibri"/>
            </a:endParaRPr>
          </a:p>
        </p:txBody>
      </p:sp>
      <p:cxnSp>
        <p:nvCxnSpPr>
          <p:cNvPr id="12" name="Accent Mark">
            <a:extLst>
              <a:ext uri="{FF2B5EF4-FFF2-40B4-BE49-F238E27FC236}">
                <a16:creationId xmlns:a16="http://schemas.microsoft.com/office/drawing/2014/main" id="{B25B304E-67A7-DC0E-E332-69402AA25AF5}"/>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F5A8B77-DBC4-BA76-FCA6-698D5E73BEAB}"/>
              </a:ext>
            </a:extLst>
          </p:cNvPr>
          <p:cNvPicPr>
            <a:picLocks noChangeAspect="1"/>
          </p:cNvPicPr>
          <p:nvPr/>
        </p:nvPicPr>
        <p:blipFill>
          <a:blip r:embed="rId5"/>
          <a:stretch>
            <a:fillRect/>
          </a:stretch>
        </p:blipFill>
        <p:spPr>
          <a:xfrm>
            <a:off x="0" y="8656"/>
            <a:ext cx="2048161" cy="314369"/>
          </a:xfrm>
          <a:prstGeom prst="rect">
            <a:avLst/>
          </a:prstGeom>
        </p:spPr>
      </p:pic>
      <p:pic>
        <p:nvPicPr>
          <p:cNvPr id="14" name="Picture 13">
            <a:extLst>
              <a:ext uri="{FF2B5EF4-FFF2-40B4-BE49-F238E27FC236}">
                <a16:creationId xmlns:a16="http://schemas.microsoft.com/office/drawing/2014/main" id="{B494555B-1D0E-43CE-4922-2014AD70D7A6}"/>
              </a:ext>
            </a:extLst>
          </p:cNvPr>
          <p:cNvPicPr>
            <a:picLocks noChangeAspect="1"/>
          </p:cNvPicPr>
          <p:nvPr/>
        </p:nvPicPr>
        <p:blipFill>
          <a:blip r:embed="rId5"/>
          <a:stretch>
            <a:fillRect/>
          </a:stretch>
        </p:blipFill>
        <p:spPr>
          <a:xfrm>
            <a:off x="36534" y="6534975"/>
            <a:ext cx="2048161" cy="314369"/>
          </a:xfrm>
          <a:prstGeom prst="rect">
            <a:avLst/>
          </a:prstGeom>
        </p:spPr>
      </p:pic>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955"/>
              </a:lnSpc>
            </a:pPr>
            <a:fld id="{81D60167-4931-47E6-BA6A-407CBD079E47}" type="slidenum">
              <a:rPr spc="-50" dirty="0"/>
              <a:t>48</a:t>
            </a:fld>
            <a:endParaRPr spc="-50" dirty="0"/>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955"/>
              </a:lnSpc>
            </a:pPr>
            <a:r>
              <a:rPr lang="en-US"/>
              <a:t>Copyright © 2025, Oracle and/or its affiliates.</a:t>
            </a:r>
            <a:endParaRPr spc="-1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96000" y="-1"/>
            <a:ext cx="6096000" cy="6858000"/>
            <a:chOff x="6096000" y="-1"/>
            <a:chExt cx="6096000" cy="6858000"/>
          </a:xfrm>
        </p:grpSpPr>
        <p:pic>
          <p:nvPicPr>
            <p:cNvPr id="3" name="object 3"/>
            <p:cNvPicPr/>
            <p:nvPr/>
          </p:nvPicPr>
          <p:blipFill>
            <a:blip r:embed="rId3" cstate="print"/>
            <a:stretch>
              <a:fillRect/>
            </a:stretch>
          </p:blipFill>
          <p:spPr>
            <a:xfrm>
              <a:off x="6096000" y="-1"/>
              <a:ext cx="6096000" cy="6858000"/>
            </a:xfrm>
            <a:prstGeom prst="rect">
              <a:avLst/>
            </a:prstGeom>
          </p:spPr>
        </p:pic>
        <p:sp>
          <p:nvSpPr>
            <p:cNvPr id="4" name="object 4"/>
            <p:cNvSpPr/>
            <p:nvPr/>
          </p:nvSpPr>
          <p:spPr>
            <a:xfrm>
              <a:off x="11183111" y="6353161"/>
              <a:ext cx="505459" cy="504825"/>
            </a:xfrm>
            <a:custGeom>
              <a:avLst/>
              <a:gdLst/>
              <a:ahLst/>
              <a:cxnLst/>
              <a:rect l="l" t="t" r="r" b="b"/>
              <a:pathLst>
                <a:path w="505459" h="504825">
                  <a:moveTo>
                    <a:pt x="505014" y="0"/>
                  </a:moveTo>
                  <a:lnTo>
                    <a:pt x="0" y="0"/>
                  </a:lnTo>
                  <a:lnTo>
                    <a:pt x="0" y="504387"/>
                  </a:lnTo>
                  <a:lnTo>
                    <a:pt x="505015" y="504387"/>
                  </a:lnTo>
                  <a:lnTo>
                    <a:pt x="505014" y="0"/>
                  </a:lnTo>
                  <a:close/>
                </a:path>
              </a:pathLst>
            </a:custGeom>
            <a:solidFill>
              <a:srgbClr val="C7352F"/>
            </a:solidFill>
          </p:spPr>
          <p:txBody>
            <a:bodyPr wrap="square" lIns="0" tIns="0" rIns="0" bIns="0" rtlCol="0"/>
            <a:lstStyle/>
            <a:p>
              <a:endParaRPr/>
            </a:p>
          </p:txBody>
        </p:sp>
        <p:sp>
          <p:nvSpPr>
            <p:cNvPr id="5" name="object 5"/>
            <p:cNvSpPr/>
            <p:nvPr/>
          </p:nvSpPr>
          <p:spPr>
            <a:xfrm>
              <a:off x="11294352" y="6514974"/>
              <a:ext cx="282575" cy="180340"/>
            </a:xfrm>
            <a:custGeom>
              <a:avLst/>
              <a:gdLst/>
              <a:ahLst/>
              <a:cxnLst/>
              <a:rect l="l" t="t" r="r" b="b"/>
              <a:pathLst>
                <a:path w="282575" h="180340">
                  <a:moveTo>
                    <a:pt x="193410" y="0"/>
                  </a:moveTo>
                  <a:lnTo>
                    <a:pt x="89123" y="0"/>
                  </a:lnTo>
                  <a:lnTo>
                    <a:pt x="54398" y="7089"/>
                  </a:lnTo>
                  <a:lnTo>
                    <a:pt x="26073" y="26385"/>
                  </a:lnTo>
                  <a:lnTo>
                    <a:pt x="6992" y="54924"/>
                  </a:lnTo>
                  <a:lnTo>
                    <a:pt x="0" y="89746"/>
                  </a:lnTo>
                  <a:lnTo>
                    <a:pt x="6992" y="124935"/>
                  </a:lnTo>
                  <a:lnTo>
                    <a:pt x="26073" y="153665"/>
                  </a:lnTo>
                  <a:lnTo>
                    <a:pt x="54399" y="173032"/>
                  </a:lnTo>
                  <a:lnTo>
                    <a:pt x="89123" y="180133"/>
                  </a:lnTo>
                  <a:lnTo>
                    <a:pt x="193410" y="180133"/>
                  </a:lnTo>
                  <a:lnTo>
                    <a:pt x="228135" y="173032"/>
                  </a:lnTo>
                  <a:lnTo>
                    <a:pt x="256460" y="153665"/>
                  </a:lnTo>
                  <a:lnTo>
                    <a:pt x="260291" y="147896"/>
                  </a:lnTo>
                  <a:lnTo>
                    <a:pt x="91649" y="147896"/>
                  </a:lnTo>
                  <a:lnTo>
                    <a:pt x="68963" y="143344"/>
                  </a:lnTo>
                  <a:lnTo>
                    <a:pt x="50485" y="130910"/>
                  </a:lnTo>
                  <a:lnTo>
                    <a:pt x="38052" y="112432"/>
                  </a:lnTo>
                  <a:lnTo>
                    <a:pt x="33499" y="89746"/>
                  </a:lnTo>
                  <a:lnTo>
                    <a:pt x="38051" y="67330"/>
                  </a:lnTo>
                  <a:lnTo>
                    <a:pt x="50485" y="48822"/>
                  </a:lnTo>
                  <a:lnTo>
                    <a:pt x="68963" y="36239"/>
                  </a:lnTo>
                  <a:lnTo>
                    <a:pt x="91649" y="31596"/>
                  </a:lnTo>
                  <a:lnTo>
                    <a:pt x="259944" y="31596"/>
                  </a:lnTo>
                  <a:lnTo>
                    <a:pt x="256460" y="26385"/>
                  </a:lnTo>
                  <a:lnTo>
                    <a:pt x="228134" y="7089"/>
                  </a:lnTo>
                  <a:lnTo>
                    <a:pt x="193410" y="0"/>
                  </a:lnTo>
                  <a:close/>
                </a:path>
                <a:path w="282575" h="180340">
                  <a:moveTo>
                    <a:pt x="259944" y="31596"/>
                  </a:moveTo>
                  <a:lnTo>
                    <a:pt x="190884" y="31596"/>
                  </a:lnTo>
                  <a:lnTo>
                    <a:pt x="213570" y="36239"/>
                  </a:lnTo>
                  <a:lnTo>
                    <a:pt x="232048" y="48822"/>
                  </a:lnTo>
                  <a:lnTo>
                    <a:pt x="244481" y="67330"/>
                  </a:lnTo>
                  <a:lnTo>
                    <a:pt x="249034" y="89746"/>
                  </a:lnTo>
                  <a:lnTo>
                    <a:pt x="244481" y="112432"/>
                  </a:lnTo>
                  <a:lnTo>
                    <a:pt x="232048" y="130910"/>
                  </a:lnTo>
                  <a:lnTo>
                    <a:pt x="213570" y="143344"/>
                  </a:lnTo>
                  <a:lnTo>
                    <a:pt x="190884" y="147896"/>
                  </a:lnTo>
                  <a:lnTo>
                    <a:pt x="260291" y="147896"/>
                  </a:lnTo>
                  <a:lnTo>
                    <a:pt x="275541" y="124935"/>
                  </a:lnTo>
                  <a:lnTo>
                    <a:pt x="282533" y="89746"/>
                  </a:lnTo>
                  <a:lnTo>
                    <a:pt x="275541" y="54924"/>
                  </a:lnTo>
                  <a:lnTo>
                    <a:pt x="259944" y="31596"/>
                  </a:lnTo>
                  <a:close/>
                </a:path>
              </a:pathLst>
            </a:custGeom>
            <a:solidFill>
              <a:srgbClr val="FDFDFD"/>
            </a:solidFill>
          </p:spPr>
          <p:txBody>
            <a:bodyPr wrap="square" lIns="0" tIns="0" rIns="0" bIns="0" rtlCol="0"/>
            <a:lstStyle/>
            <a:p>
              <a:endParaRPr/>
            </a:p>
          </p:txBody>
        </p:sp>
        <p:pic>
          <p:nvPicPr>
            <p:cNvPr id="6" name="object 6"/>
            <p:cNvPicPr/>
            <p:nvPr/>
          </p:nvPicPr>
          <p:blipFill>
            <a:blip r:embed="rId4" cstate="print"/>
            <a:stretch>
              <a:fillRect/>
            </a:stretch>
          </p:blipFill>
          <p:spPr>
            <a:xfrm>
              <a:off x="6656451" y="1600200"/>
              <a:ext cx="4975098" cy="3744341"/>
            </a:xfrm>
            <a:prstGeom prst="rect">
              <a:avLst/>
            </a:prstGeom>
          </p:spPr>
        </p:pic>
        <p:sp>
          <p:nvSpPr>
            <p:cNvPr id="7" name="object 7"/>
            <p:cNvSpPr/>
            <p:nvPr/>
          </p:nvSpPr>
          <p:spPr>
            <a:xfrm>
              <a:off x="6653276" y="1597025"/>
              <a:ext cx="4981575" cy="3750945"/>
            </a:xfrm>
            <a:custGeom>
              <a:avLst/>
              <a:gdLst/>
              <a:ahLst/>
              <a:cxnLst/>
              <a:rect l="l" t="t" r="r" b="b"/>
              <a:pathLst>
                <a:path w="4981575" h="3750945">
                  <a:moveTo>
                    <a:pt x="59817" y="0"/>
                  </a:moveTo>
                  <a:lnTo>
                    <a:pt x="4921631" y="0"/>
                  </a:lnTo>
                  <a:lnTo>
                    <a:pt x="4933569" y="1142"/>
                  </a:lnTo>
                  <a:lnTo>
                    <a:pt x="4976749" y="36449"/>
                  </a:lnTo>
                  <a:lnTo>
                    <a:pt x="4981448" y="59816"/>
                  </a:lnTo>
                  <a:lnTo>
                    <a:pt x="4981448" y="3690874"/>
                  </a:lnTo>
                  <a:lnTo>
                    <a:pt x="4963922" y="3733165"/>
                  </a:lnTo>
                  <a:lnTo>
                    <a:pt x="4921631" y="3750691"/>
                  </a:lnTo>
                  <a:lnTo>
                    <a:pt x="59817" y="3750691"/>
                  </a:lnTo>
                  <a:lnTo>
                    <a:pt x="17525" y="3733165"/>
                  </a:lnTo>
                  <a:lnTo>
                    <a:pt x="0" y="3690874"/>
                  </a:lnTo>
                  <a:lnTo>
                    <a:pt x="0" y="59816"/>
                  </a:lnTo>
                  <a:lnTo>
                    <a:pt x="17525" y="17525"/>
                  </a:lnTo>
                  <a:lnTo>
                    <a:pt x="59817" y="0"/>
                  </a:lnTo>
                  <a:close/>
                </a:path>
              </a:pathLst>
            </a:custGeom>
            <a:ln w="6350">
              <a:solidFill>
                <a:srgbClr val="ADA8A1"/>
              </a:solidFill>
            </a:ln>
          </p:spPr>
          <p:txBody>
            <a:bodyPr wrap="square" lIns="0" tIns="0" rIns="0" bIns="0" rtlCol="0"/>
            <a:lstStyle/>
            <a:p>
              <a:endParaRPr/>
            </a:p>
          </p:txBody>
        </p:sp>
      </p:grpSp>
      <p:sp>
        <p:nvSpPr>
          <p:cNvPr id="8" name="object 8"/>
          <p:cNvSpPr txBox="1">
            <a:spLocks noGrp="1"/>
          </p:cNvSpPr>
          <p:nvPr>
            <p:ph type="title"/>
          </p:nvPr>
        </p:nvSpPr>
        <p:spPr>
          <a:xfrm>
            <a:off x="762000" y="482870"/>
            <a:ext cx="2768600" cy="382156"/>
          </a:xfrm>
          <a:prstGeom prst="rect">
            <a:avLst/>
          </a:prstGeom>
        </p:spPr>
        <p:txBody>
          <a:bodyPr vert="horz" wrap="square" lIns="0" tIns="12700" rIns="0" bIns="0" rtlCol="0">
            <a:spAutoFit/>
          </a:bodyPr>
          <a:lstStyle/>
          <a:p>
            <a:pPr marL="15875">
              <a:lnSpc>
                <a:spcPct val="100000"/>
              </a:lnSpc>
              <a:spcBef>
                <a:spcPts val="100"/>
              </a:spcBef>
            </a:pPr>
            <a:r>
              <a:rPr dirty="0"/>
              <a:t>Rate</a:t>
            </a:r>
            <a:r>
              <a:rPr spc="-55" dirty="0"/>
              <a:t> </a:t>
            </a:r>
            <a:r>
              <a:rPr dirty="0"/>
              <a:t>limit</a:t>
            </a:r>
            <a:r>
              <a:rPr spc="-60" dirty="0"/>
              <a:t> </a:t>
            </a:r>
            <a:r>
              <a:rPr spc="-10" dirty="0"/>
              <a:t>rules</a:t>
            </a:r>
          </a:p>
        </p:txBody>
      </p:sp>
      <p:sp>
        <p:nvSpPr>
          <p:cNvPr id="9" name="object 9"/>
          <p:cNvSpPr txBox="1"/>
          <p:nvPr/>
        </p:nvSpPr>
        <p:spPr>
          <a:xfrm>
            <a:off x="757834" y="1558493"/>
            <a:ext cx="4918710" cy="2000548"/>
          </a:xfrm>
          <a:prstGeom prst="rect">
            <a:avLst/>
          </a:prstGeom>
        </p:spPr>
        <p:txBody>
          <a:bodyPr vert="horz" wrap="square" lIns="0" tIns="12700" rIns="0" bIns="0" rtlCol="0">
            <a:spAutoFit/>
          </a:bodyPr>
          <a:lstStyle/>
          <a:p>
            <a:pPr marL="12700">
              <a:lnSpc>
                <a:spcPts val="2110"/>
              </a:lnSpc>
              <a:spcBef>
                <a:spcPts val="100"/>
              </a:spcBef>
            </a:pPr>
            <a:r>
              <a:rPr sz="1800" dirty="0">
                <a:solidFill>
                  <a:srgbClr val="302C2A"/>
                </a:solidFill>
                <a:cs typeface="Calibri"/>
              </a:rPr>
              <a:t>Rate</a:t>
            </a:r>
            <a:r>
              <a:rPr sz="1800" spc="-35" dirty="0">
                <a:solidFill>
                  <a:srgbClr val="302C2A"/>
                </a:solidFill>
                <a:cs typeface="Calibri"/>
              </a:rPr>
              <a:t> </a:t>
            </a:r>
            <a:r>
              <a:rPr sz="1800" dirty="0">
                <a:solidFill>
                  <a:srgbClr val="302C2A"/>
                </a:solidFill>
                <a:cs typeface="Calibri"/>
              </a:rPr>
              <a:t>limiting</a:t>
            </a:r>
            <a:r>
              <a:rPr sz="1800" spc="-10" dirty="0">
                <a:solidFill>
                  <a:srgbClr val="302C2A"/>
                </a:solidFill>
                <a:cs typeface="Calibri"/>
              </a:rPr>
              <a:t> </a:t>
            </a:r>
            <a:r>
              <a:rPr sz="1800" dirty="0">
                <a:solidFill>
                  <a:srgbClr val="302C2A"/>
                </a:solidFill>
                <a:cs typeface="Calibri"/>
              </a:rPr>
              <a:t>rules</a:t>
            </a:r>
            <a:r>
              <a:rPr sz="1800" spc="-25" dirty="0">
                <a:solidFill>
                  <a:srgbClr val="302C2A"/>
                </a:solidFill>
                <a:cs typeface="Calibri"/>
              </a:rPr>
              <a:t> </a:t>
            </a:r>
            <a:r>
              <a:rPr sz="1800" dirty="0">
                <a:solidFill>
                  <a:srgbClr val="302C2A"/>
                </a:solidFill>
                <a:cs typeface="Calibri"/>
              </a:rPr>
              <a:t>based</a:t>
            </a:r>
            <a:r>
              <a:rPr sz="1800" spc="-40" dirty="0">
                <a:solidFill>
                  <a:srgbClr val="302C2A"/>
                </a:solidFill>
                <a:cs typeface="Calibri"/>
              </a:rPr>
              <a:t> </a:t>
            </a:r>
            <a:r>
              <a:rPr sz="1800" dirty="0">
                <a:solidFill>
                  <a:srgbClr val="302C2A"/>
                </a:solidFill>
                <a:cs typeface="Calibri"/>
              </a:rPr>
              <a:t>on</a:t>
            </a:r>
            <a:r>
              <a:rPr sz="1800" spc="-25" dirty="0">
                <a:solidFill>
                  <a:srgbClr val="302C2A"/>
                </a:solidFill>
                <a:cs typeface="Calibri"/>
              </a:rPr>
              <a:t> </a:t>
            </a:r>
            <a:r>
              <a:rPr sz="1800" dirty="0">
                <a:solidFill>
                  <a:srgbClr val="302C2A"/>
                </a:solidFill>
                <a:cs typeface="Calibri"/>
              </a:rPr>
              <a:t>URL</a:t>
            </a:r>
            <a:r>
              <a:rPr sz="1800" spc="-30" dirty="0">
                <a:solidFill>
                  <a:srgbClr val="302C2A"/>
                </a:solidFill>
                <a:cs typeface="Calibri"/>
              </a:rPr>
              <a:t> </a:t>
            </a:r>
            <a:r>
              <a:rPr sz="1800" dirty="0">
                <a:solidFill>
                  <a:srgbClr val="302C2A"/>
                </a:solidFill>
                <a:cs typeface="Calibri"/>
              </a:rPr>
              <a:t>request</a:t>
            </a:r>
            <a:r>
              <a:rPr sz="1800" spc="-30" dirty="0">
                <a:solidFill>
                  <a:srgbClr val="302C2A"/>
                </a:solidFill>
                <a:cs typeface="Calibri"/>
              </a:rPr>
              <a:t> </a:t>
            </a:r>
            <a:r>
              <a:rPr sz="1800" spc="-10" dirty="0">
                <a:solidFill>
                  <a:srgbClr val="302C2A"/>
                </a:solidFill>
                <a:cs typeface="Calibri"/>
              </a:rPr>
              <a:t>parameters</a:t>
            </a:r>
            <a:r>
              <a:rPr lang="en-US" sz="1800" spc="-10" dirty="0">
                <a:solidFill>
                  <a:srgbClr val="302C2A"/>
                </a:solidFill>
                <a:cs typeface="Calibri"/>
              </a:rPr>
              <a:t> </a:t>
            </a:r>
            <a:r>
              <a:rPr sz="1800" dirty="0">
                <a:solidFill>
                  <a:srgbClr val="302C2A"/>
                </a:solidFill>
                <a:cs typeface="Calibri"/>
              </a:rPr>
              <a:t>and</a:t>
            </a:r>
            <a:r>
              <a:rPr sz="1800" spc="-15" dirty="0">
                <a:solidFill>
                  <a:srgbClr val="302C2A"/>
                </a:solidFill>
                <a:cs typeface="Calibri"/>
              </a:rPr>
              <a:t> </a:t>
            </a:r>
            <a:r>
              <a:rPr sz="1800" dirty="0">
                <a:solidFill>
                  <a:srgbClr val="302C2A"/>
                </a:solidFill>
                <a:cs typeface="Calibri"/>
              </a:rPr>
              <a:t>client</a:t>
            </a:r>
            <a:r>
              <a:rPr sz="1800" spc="-20" dirty="0">
                <a:solidFill>
                  <a:srgbClr val="302C2A"/>
                </a:solidFill>
                <a:cs typeface="Calibri"/>
              </a:rPr>
              <a:t> </a:t>
            </a:r>
            <a:r>
              <a:rPr sz="1800" dirty="0">
                <a:solidFill>
                  <a:srgbClr val="302C2A"/>
                </a:solidFill>
                <a:cs typeface="Calibri"/>
              </a:rPr>
              <a:t>IP</a:t>
            </a:r>
            <a:r>
              <a:rPr sz="1800" spc="-25" dirty="0">
                <a:solidFill>
                  <a:srgbClr val="302C2A"/>
                </a:solidFill>
                <a:cs typeface="Calibri"/>
              </a:rPr>
              <a:t> </a:t>
            </a:r>
            <a:r>
              <a:rPr sz="1800" dirty="0">
                <a:solidFill>
                  <a:srgbClr val="302C2A"/>
                </a:solidFill>
                <a:cs typeface="Calibri"/>
              </a:rPr>
              <a:t>to</a:t>
            </a:r>
            <a:r>
              <a:rPr sz="1800" spc="-15" dirty="0">
                <a:solidFill>
                  <a:srgbClr val="302C2A"/>
                </a:solidFill>
                <a:cs typeface="Calibri"/>
              </a:rPr>
              <a:t> </a:t>
            </a:r>
            <a:r>
              <a:rPr sz="1800" dirty="0">
                <a:solidFill>
                  <a:srgbClr val="302C2A"/>
                </a:solidFill>
                <a:cs typeface="Calibri"/>
              </a:rPr>
              <a:t>protect</a:t>
            </a:r>
            <a:r>
              <a:rPr sz="1800" spc="-25" dirty="0">
                <a:solidFill>
                  <a:srgbClr val="302C2A"/>
                </a:solidFill>
                <a:cs typeface="Calibri"/>
              </a:rPr>
              <a:t> </a:t>
            </a:r>
            <a:r>
              <a:rPr sz="1800" dirty="0">
                <a:solidFill>
                  <a:srgbClr val="302C2A"/>
                </a:solidFill>
                <a:cs typeface="Calibri"/>
              </a:rPr>
              <a:t>against</a:t>
            </a:r>
            <a:r>
              <a:rPr sz="1800" spc="-30" dirty="0">
                <a:solidFill>
                  <a:srgbClr val="302C2A"/>
                </a:solidFill>
                <a:cs typeface="Calibri"/>
              </a:rPr>
              <a:t> </a:t>
            </a:r>
            <a:r>
              <a:rPr sz="1800" dirty="0">
                <a:solidFill>
                  <a:srgbClr val="302C2A"/>
                </a:solidFill>
                <a:cs typeface="Calibri"/>
              </a:rPr>
              <a:t>layer</a:t>
            </a:r>
            <a:r>
              <a:rPr sz="1800" spc="-20" dirty="0">
                <a:solidFill>
                  <a:srgbClr val="302C2A"/>
                </a:solidFill>
                <a:cs typeface="Calibri"/>
              </a:rPr>
              <a:t> </a:t>
            </a:r>
            <a:r>
              <a:rPr sz="1800" dirty="0">
                <a:solidFill>
                  <a:srgbClr val="302C2A"/>
                </a:solidFill>
                <a:cs typeface="Calibri"/>
              </a:rPr>
              <a:t>7</a:t>
            </a:r>
            <a:r>
              <a:rPr sz="1800" spc="-25" dirty="0">
                <a:solidFill>
                  <a:srgbClr val="302C2A"/>
                </a:solidFill>
                <a:cs typeface="Calibri"/>
              </a:rPr>
              <a:t> </a:t>
            </a:r>
            <a:r>
              <a:rPr sz="1800" dirty="0">
                <a:solidFill>
                  <a:srgbClr val="302C2A"/>
                </a:solidFill>
                <a:cs typeface="Calibri"/>
              </a:rPr>
              <a:t>DDOS</a:t>
            </a:r>
            <a:r>
              <a:rPr sz="1800" spc="-20" dirty="0">
                <a:solidFill>
                  <a:srgbClr val="302C2A"/>
                </a:solidFill>
                <a:cs typeface="Calibri"/>
              </a:rPr>
              <a:t> </a:t>
            </a:r>
            <a:r>
              <a:rPr sz="1800" spc="-10" dirty="0">
                <a:solidFill>
                  <a:srgbClr val="302C2A"/>
                </a:solidFill>
                <a:cs typeface="Calibri"/>
              </a:rPr>
              <a:t>attacks.</a:t>
            </a:r>
            <a:endParaRPr lang="en-US" sz="1800" spc="-10" dirty="0">
              <a:solidFill>
                <a:srgbClr val="302C2A"/>
              </a:solidFill>
              <a:cs typeface="Calibri"/>
            </a:endParaRPr>
          </a:p>
          <a:p>
            <a:pPr marL="12700">
              <a:lnSpc>
                <a:spcPts val="2110"/>
              </a:lnSpc>
              <a:spcBef>
                <a:spcPts val="100"/>
              </a:spcBef>
            </a:pPr>
            <a:endParaRPr sz="1800" dirty="0">
              <a:cs typeface="Calibri"/>
            </a:endParaRPr>
          </a:p>
          <a:p>
            <a:pPr marL="192405" marR="128270" indent="-180340">
              <a:lnSpc>
                <a:spcPts val="2050"/>
              </a:lnSpc>
              <a:spcBef>
                <a:spcPts val="655"/>
              </a:spcBef>
              <a:buFont typeface="Arial MT"/>
              <a:buChar char="•"/>
              <a:tabLst>
                <a:tab pos="192405" algn="l"/>
              </a:tabLst>
            </a:pPr>
            <a:r>
              <a:rPr sz="1800" dirty="0">
                <a:solidFill>
                  <a:srgbClr val="302C2A"/>
                </a:solidFill>
                <a:cs typeface="Calibri"/>
              </a:rPr>
              <a:t>Allows</a:t>
            </a:r>
            <a:r>
              <a:rPr sz="1800" spc="-55" dirty="0">
                <a:solidFill>
                  <a:srgbClr val="302C2A"/>
                </a:solidFill>
                <a:cs typeface="Calibri"/>
              </a:rPr>
              <a:t> </a:t>
            </a:r>
            <a:r>
              <a:rPr sz="1800" dirty="0">
                <a:solidFill>
                  <a:srgbClr val="302C2A"/>
                </a:solidFill>
                <a:cs typeface="Calibri"/>
              </a:rPr>
              <a:t>inspection</a:t>
            </a:r>
            <a:r>
              <a:rPr sz="1800" spc="-35" dirty="0">
                <a:solidFill>
                  <a:srgbClr val="302C2A"/>
                </a:solidFill>
                <a:cs typeface="Calibri"/>
              </a:rPr>
              <a:t> </a:t>
            </a:r>
            <a:r>
              <a:rPr sz="1800" dirty="0">
                <a:solidFill>
                  <a:srgbClr val="302C2A"/>
                </a:solidFill>
                <a:cs typeface="Calibri"/>
              </a:rPr>
              <a:t>of</a:t>
            </a:r>
            <a:r>
              <a:rPr sz="1800" spc="-55" dirty="0">
                <a:solidFill>
                  <a:srgbClr val="302C2A"/>
                </a:solidFill>
                <a:cs typeface="Calibri"/>
              </a:rPr>
              <a:t> </a:t>
            </a:r>
            <a:r>
              <a:rPr sz="1800" dirty="0">
                <a:solidFill>
                  <a:srgbClr val="302C2A"/>
                </a:solidFill>
                <a:cs typeface="Calibri"/>
              </a:rPr>
              <a:t>HTTP</a:t>
            </a:r>
            <a:r>
              <a:rPr sz="1800" spc="-50" dirty="0">
                <a:solidFill>
                  <a:srgbClr val="302C2A"/>
                </a:solidFill>
                <a:cs typeface="Calibri"/>
              </a:rPr>
              <a:t> </a:t>
            </a:r>
            <a:r>
              <a:rPr sz="1800" dirty="0">
                <a:solidFill>
                  <a:srgbClr val="302C2A"/>
                </a:solidFill>
                <a:cs typeface="Calibri"/>
              </a:rPr>
              <a:t>request</a:t>
            </a:r>
            <a:r>
              <a:rPr sz="1800" spc="-45" dirty="0">
                <a:solidFill>
                  <a:srgbClr val="302C2A"/>
                </a:solidFill>
                <a:cs typeface="Calibri"/>
              </a:rPr>
              <a:t> </a:t>
            </a:r>
            <a:r>
              <a:rPr sz="1800" dirty="0">
                <a:solidFill>
                  <a:srgbClr val="302C2A"/>
                </a:solidFill>
                <a:cs typeface="Calibri"/>
              </a:rPr>
              <a:t>properties</a:t>
            </a:r>
            <a:r>
              <a:rPr sz="1800" spc="-45" dirty="0">
                <a:solidFill>
                  <a:srgbClr val="302C2A"/>
                </a:solidFill>
                <a:cs typeface="Calibri"/>
              </a:rPr>
              <a:t> </a:t>
            </a:r>
            <a:r>
              <a:rPr sz="1800" spc="-25" dirty="0">
                <a:solidFill>
                  <a:srgbClr val="302C2A"/>
                </a:solidFill>
                <a:cs typeface="Calibri"/>
              </a:rPr>
              <a:t>and </a:t>
            </a:r>
            <a:r>
              <a:rPr sz="1800" dirty="0">
                <a:solidFill>
                  <a:srgbClr val="302C2A"/>
                </a:solidFill>
                <a:cs typeface="Calibri"/>
              </a:rPr>
              <a:t>limits</a:t>
            </a:r>
            <a:r>
              <a:rPr sz="1800" spc="-30" dirty="0">
                <a:solidFill>
                  <a:srgbClr val="302C2A"/>
                </a:solidFill>
                <a:cs typeface="Calibri"/>
              </a:rPr>
              <a:t> </a:t>
            </a:r>
            <a:r>
              <a:rPr sz="1800" dirty="0">
                <a:solidFill>
                  <a:srgbClr val="302C2A"/>
                </a:solidFill>
                <a:cs typeface="Calibri"/>
              </a:rPr>
              <a:t>the</a:t>
            </a:r>
            <a:r>
              <a:rPr sz="1800" spc="-35" dirty="0">
                <a:solidFill>
                  <a:srgbClr val="302C2A"/>
                </a:solidFill>
                <a:cs typeface="Calibri"/>
              </a:rPr>
              <a:t> </a:t>
            </a:r>
            <a:r>
              <a:rPr sz="1800" dirty="0">
                <a:solidFill>
                  <a:srgbClr val="302C2A"/>
                </a:solidFill>
                <a:cs typeface="Calibri"/>
              </a:rPr>
              <a:t>frequency</a:t>
            </a:r>
            <a:r>
              <a:rPr sz="1800" spc="-30" dirty="0">
                <a:solidFill>
                  <a:srgbClr val="302C2A"/>
                </a:solidFill>
                <a:cs typeface="Calibri"/>
              </a:rPr>
              <a:t> </a:t>
            </a:r>
            <a:r>
              <a:rPr sz="1800" dirty="0">
                <a:solidFill>
                  <a:srgbClr val="302C2A"/>
                </a:solidFill>
                <a:cs typeface="Calibri"/>
              </a:rPr>
              <a:t>of</a:t>
            </a:r>
            <a:r>
              <a:rPr sz="1800" spc="-30" dirty="0">
                <a:solidFill>
                  <a:srgbClr val="302C2A"/>
                </a:solidFill>
                <a:cs typeface="Calibri"/>
              </a:rPr>
              <a:t> </a:t>
            </a:r>
            <a:r>
              <a:rPr sz="1800" dirty="0">
                <a:solidFill>
                  <a:srgbClr val="302C2A"/>
                </a:solidFill>
                <a:cs typeface="Calibri"/>
              </a:rPr>
              <a:t>requests</a:t>
            </a:r>
            <a:r>
              <a:rPr sz="1800" spc="-50" dirty="0">
                <a:solidFill>
                  <a:srgbClr val="302C2A"/>
                </a:solidFill>
                <a:cs typeface="Calibri"/>
              </a:rPr>
              <a:t> </a:t>
            </a:r>
            <a:r>
              <a:rPr sz="1800" dirty="0">
                <a:solidFill>
                  <a:srgbClr val="302C2A"/>
                </a:solidFill>
                <a:cs typeface="Calibri"/>
              </a:rPr>
              <a:t>for</a:t>
            </a:r>
            <a:r>
              <a:rPr sz="1800" spc="-35" dirty="0">
                <a:solidFill>
                  <a:srgbClr val="302C2A"/>
                </a:solidFill>
                <a:cs typeface="Calibri"/>
              </a:rPr>
              <a:t> </a:t>
            </a:r>
            <a:r>
              <a:rPr sz="1800" dirty="0">
                <a:solidFill>
                  <a:srgbClr val="302C2A"/>
                </a:solidFill>
                <a:cs typeface="Calibri"/>
              </a:rPr>
              <a:t>each</a:t>
            </a:r>
            <a:r>
              <a:rPr sz="1800" spc="-45" dirty="0">
                <a:solidFill>
                  <a:srgbClr val="302C2A"/>
                </a:solidFill>
                <a:cs typeface="Calibri"/>
              </a:rPr>
              <a:t> </a:t>
            </a:r>
            <a:r>
              <a:rPr sz="1800" spc="-10" dirty="0">
                <a:solidFill>
                  <a:srgbClr val="302C2A"/>
                </a:solidFill>
                <a:cs typeface="Calibri"/>
              </a:rPr>
              <a:t>unique </a:t>
            </a:r>
            <a:r>
              <a:rPr sz="1800" dirty="0">
                <a:solidFill>
                  <a:srgbClr val="302C2A"/>
                </a:solidFill>
                <a:cs typeface="Calibri"/>
              </a:rPr>
              <a:t>client</a:t>
            </a:r>
            <a:r>
              <a:rPr sz="1800" spc="-15" dirty="0">
                <a:solidFill>
                  <a:srgbClr val="302C2A"/>
                </a:solidFill>
                <a:cs typeface="Calibri"/>
              </a:rPr>
              <a:t> </a:t>
            </a:r>
            <a:r>
              <a:rPr sz="1800" dirty="0">
                <a:solidFill>
                  <a:srgbClr val="302C2A"/>
                </a:solidFill>
                <a:cs typeface="Calibri"/>
              </a:rPr>
              <a:t>IP</a:t>
            </a:r>
            <a:r>
              <a:rPr sz="1800" spc="-25" dirty="0">
                <a:solidFill>
                  <a:srgbClr val="302C2A"/>
                </a:solidFill>
                <a:cs typeface="Calibri"/>
              </a:rPr>
              <a:t> </a:t>
            </a:r>
            <a:r>
              <a:rPr sz="1800" spc="-10" dirty="0">
                <a:solidFill>
                  <a:srgbClr val="302C2A"/>
                </a:solidFill>
                <a:cs typeface="Calibri"/>
              </a:rPr>
              <a:t>address</a:t>
            </a:r>
            <a:r>
              <a:rPr lang="en-US" sz="1800" spc="-10" dirty="0">
                <a:solidFill>
                  <a:srgbClr val="302C2A"/>
                </a:solidFill>
                <a:cs typeface="Calibri"/>
              </a:rPr>
              <a:t>.</a:t>
            </a:r>
            <a:endParaRPr sz="1800" dirty="0">
              <a:cs typeface="Calibri"/>
            </a:endParaRPr>
          </a:p>
        </p:txBody>
      </p:sp>
      <p:cxnSp>
        <p:nvCxnSpPr>
          <p:cNvPr id="12" name="Accent Mark">
            <a:extLst>
              <a:ext uri="{FF2B5EF4-FFF2-40B4-BE49-F238E27FC236}">
                <a16:creationId xmlns:a16="http://schemas.microsoft.com/office/drawing/2014/main" id="{FDD05332-9178-9A77-E346-F69358CDA89D}"/>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F77E9B6-1E79-F547-383E-41B3FB8AB8C9}"/>
              </a:ext>
            </a:extLst>
          </p:cNvPr>
          <p:cNvPicPr>
            <a:picLocks noChangeAspect="1"/>
          </p:cNvPicPr>
          <p:nvPr/>
        </p:nvPicPr>
        <p:blipFill>
          <a:blip r:embed="rId5"/>
          <a:stretch>
            <a:fillRect/>
          </a:stretch>
        </p:blipFill>
        <p:spPr>
          <a:xfrm>
            <a:off x="0" y="8656"/>
            <a:ext cx="2048161" cy="314369"/>
          </a:xfrm>
          <a:prstGeom prst="rect">
            <a:avLst/>
          </a:prstGeom>
        </p:spPr>
      </p:pic>
      <p:pic>
        <p:nvPicPr>
          <p:cNvPr id="14" name="Picture 13">
            <a:extLst>
              <a:ext uri="{FF2B5EF4-FFF2-40B4-BE49-F238E27FC236}">
                <a16:creationId xmlns:a16="http://schemas.microsoft.com/office/drawing/2014/main" id="{30240492-FD24-EE69-6692-6E62FB724A9F}"/>
              </a:ext>
            </a:extLst>
          </p:cNvPr>
          <p:cNvPicPr>
            <a:picLocks noChangeAspect="1"/>
          </p:cNvPicPr>
          <p:nvPr/>
        </p:nvPicPr>
        <p:blipFill>
          <a:blip r:embed="rId5"/>
          <a:stretch>
            <a:fillRect/>
          </a:stretch>
        </p:blipFill>
        <p:spPr>
          <a:xfrm>
            <a:off x="36534" y="6534975"/>
            <a:ext cx="2048161" cy="314369"/>
          </a:xfrm>
          <a:prstGeom prst="rect">
            <a:avLst/>
          </a:prstGeom>
        </p:spPr>
      </p:pic>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955"/>
              </a:lnSpc>
            </a:pPr>
            <a:fld id="{81D60167-4931-47E6-BA6A-407CBD079E47}" type="slidenum">
              <a:rPr spc="-50" dirty="0"/>
              <a:t>49</a:t>
            </a:fld>
            <a:endParaRPr spc="-50" dirty="0"/>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955"/>
              </a:lnSpc>
            </a:pPr>
            <a:r>
              <a:rPr lang="en-US"/>
              <a:t>Copyright © 2025, Oracle and/or its affiliates.</a:t>
            </a:r>
            <a:endParaRPr spc="-1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a:extLst>
              <a:ext uri="{FF2B5EF4-FFF2-40B4-BE49-F238E27FC236}">
                <a16:creationId xmlns:a16="http://schemas.microsoft.com/office/drawing/2014/main" id="{447D1183-CAA0-AF6F-4C4C-29C0BA1D26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862" y="357907"/>
            <a:ext cx="6408818" cy="602788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C0CEA9B-1D8D-4EAF-8639-1414DD35D7B2}"/>
              </a:ext>
            </a:extLst>
          </p:cNvPr>
          <p:cNvSpPr>
            <a:spLocks noGrp="1"/>
          </p:cNvSpPr>
          <p:nvPr>
            <p:ph type="sldNum" sz="quarter" idx="4"/>
          </p:nvPr>
        </p:nvSpPr>
        <p:spPr/>
        <p:txBody>
          <a:bodyPr/>
          <a:lstStyle/>
          <a:p>
            <a:fld id="{345D60D9-5372-5F40-9443-0F9AE5BDC3C8}" type="slidenum">
              <a:rPr lang="en-US" smtClean="0"/>
              <a:pPr/>
              <a:t>5</a:t>
            </a:fld>
            <a:endParaRPr lang="en-US" dirty="0"/>
          </a:p>
        </p:txBody>
      </p:sp>
      <p:sp>
        <p:nvSpPr>
          <p:cNvPr id="3" name="Footer Placeholder 2">
            <a:extLst>
              <a:ext uri="{FF2B5EF4-FFF2-40B4-BE49-F238E27FC236}">
                <a16:creationId xmlns:a16="http://schemas.microsoft.com/office/drawing/2014/main" id="{E5554069-414A-4A79-A379-9903DE4D6A0B}"/>
              </a:ext>
            </a:extLst>
          </p:cNvPr>
          <p:cNvSpPr>
            <a:spLocks noGrp="1"/>
          </p:cNvSpPr>
          <p:nvPr>
            <p:ph type="ftr" sz="quarter" idx="3"/>
          </p:nvPr>
        </p:nvSpPr>
        <p:spPr/>
        <p:txBody>
          <a:bodyPr/>
          <a:lstStyle/>
          <a:p>
            <a:r>
              <a:rPr lang="en-US"/>
              <a:t>Copyright © 2025, Oracle and/or its affiliates.</a:t>
            </a:r>
            <a:endParaRPr lang="en-US" dirty="0"/>
          </a:p>
        </p:txBody>
      </p:sp>
      <p:sp>
        <p:nvSpPr>
          <p:cNvPr id="21" name="TextBox 20">
            <a:extLst>
              <a:ext uri="{FF2B5EF4-FFF2-40B4-BE49-F238E27FC236}">
                <a16:creationId xmlns:a16="http://schemas.microsoft.com/office/drawing/2014/main" id="{5F4EB437-3042-447F-860E-B529EF7D1D42}"/>
              </a:ext>
            </a:extLst>
          </p:cNvPr>
          <p:cNvSpPr txBox="1"/>
          <p:nvPr/>
        </p:nvSpPr>
        <p:spPr>
          <a:xfrm>
            <a:off x="92674" y="988966"/>
            <a:ext cx="3545875" cy="276999"/>
          </a:xfrm>
          <a:prstGeom prst="rect">
            <a:avLst/>
          </a:prstGeom>
          <a:noFill/>
        </p:spPr>
        <p:txBody>
          <a:bodyPr wrap="square" rtlCol="0">
            <a:spAutoFit/>
          </a:bodyPr>
          <a:lstStyle/>
          <a:p>
            <a:pPr marL="171450" indent="-171450">
              <a:buFont typeface="Wingdings" panose="05000000000000000000" pitchFamily="2" charset="2"/>
              <a:buChar char="§"/>
            </a:pPr>
            <a:r>
              <a:rPr lang="en-US" sz="1200" b="1" i="1" dirty="0">
                <a:solidFill>
                  <a:schemeClr val="accent6">
                    <a:lumMod val="75000"/>
                  </a:schemeClr>
                </a:solidFill>
              </a:rPr>
              <a:t>What is a </a:t>
            </a:r>
            <a:r>
              <a:rPr lang="en-US" sz="1200" b="1" i="1" dirty="0">
                <a:solidFill>
                  <a:srgbClr val="C00000"/>
                </a:solidFill>
              </a:rPr>
              <a:t>Virtual Cloud Network (VCN) </a:t>
            </a:r>
            <a:r>
              <a:rPr lang="en-US" sz="1200" b="1" i="1" dirty="0">
                <a:solidFill>
                  <a:schemeClr val="accent6">
                    <a:lumMod val="75000"/>
                  </a:schemeClr>
                </a:solidFill>
              </a:rPr>
              <a:t>?</a:t>
            </a:r>
          </a:p>
        </p:txBody>
      </p:sp>
      <p:sp>
        <p:nvSpPr>
          <p:cNvPr id="29" name="TextBox 28">
            <a:extLst>
              <a:ext uri="{FF2B5EF4-FFF2-40B4-BE49-F238E27FC236}">
                <a16:creationId xmlns:a16="http://schemas.microsoft.com/office/drawing/2014/main" id="{49019EBE-C4B1-4CCA-9196-E6344268C78A}"/>
              </a:ext>
            </a:extLst>
          </p:cNvPr>
          <p:cNvSpPr txBox="1"/>
          <p:nvPr/>
        </p:nvSpPr>
        <p:spPr>
          <a:xfrm>
            <a:off x="92674" y="1858923"/>
            <a:ext cx="3311981" cy="276999"/>
          </a:xfrm>
          <a:prstGeom prst="rect">
            <a:avLst/>
          </a:prstGeom>
          <a:noFill/>
        </p:spPr>
        <p:txBody>
          <a:bodyPr wrap="square" rtlCol="0">
            <a:spAutoFit/>
          </a:bodyPr>
          <a:lstStyle/>
          <a:p>
            <a:pPr marL="171450" indent="-171450">
              <a:buFont typeface="Wingdings" panose="05000000000000000000" pitchFamily="2" charset="2"/>
              <a:buChar char="§"/>
            </a:pPr>
            <a:r>
              <a:rPr lang="en-US" sz="1200" b="1" i="1" dirty="0">
                <a:solidFill>
                  <a:schemeClr val="accent6">
                    <a:lumMod val="75000"/>
                  </a:schemeClr>
                </a:solidFill>
              </a:rPr>
              <a:t>Each VCN is subdivided into </a:t>
            </a:r>
            <a:r>
              <a:rPr lang="en-US" sz="1200" b="1" i="1" dirty="0">
                <a:solidFill>
                  <a:srgbClr val="C00000"/>
                </a:solidFill>
              </a:rPr>
              <a:t>Subnets</a:t>
            </a:r>
          </a:p>
        </p:txBody>
      </p:sp>
      <p:sp>
        <p:nvSpPr>
          <p:cNvPr id="30" name="TextBox 29">
            <a:extLst>
              <a:ext uri="{FF2B5EF4-FFF2-40B4-BE49-F238E27FC236}">
                <a16:creationId xmlns:a16="http://schemas.microsoft.com/office/drawing/2014/main" id="{6E943487-FC0A-4C3B-B094-C4877B069519}"/>
              </a:ext>
            </a:extLst>
          </p:cNvPr>
          <p:cNvSpPr txBox="1"/>
          <p:nvPr/>
        </p:nvSpPr>
        <p:spPr>
          <a:xfrm>
            <a:off x="92675" y="2830047"/>
            <a:ext cx="4789568" cy="1200329"/>
          </a:xfrm>
          <a:prstGeom prst="rect">
            <a:avLst/>
          </a:prstGeom>
          <a:noFill/>
        </p:spPr>
        <p:txBody>
          <a:bodyPr wrap="square" rtlCol="0">
            <a:spAutoFit/>
          </a:bodyPr>
          <a:lstStyle/>
          <a:p>
            <a:pPr marL="171450" indent="-171450">
              <a:buFont typeface="Wingdings" panose="05000000000000000000" pitchFamily="2" charset="2"/>
              <a:buChar char="§"/>
            </a:pPr>
            <a:r>
              <a:rPr lang="en-US" sz="1200" b="1" i="1" dirty="0">
                <a:solidFill>
                  <a:schemeClr val="accent6">
                    <a:lumMod val="75000"/>
                  </a:schemeClr>
                </a:solidFill>
              </a:rPr>
              <a:t>To</a:t>
            </a:r>
            <a:r>
              <a:rPr lang="en-US" sz="1200" b="1" i="1" dirty="0">
                <a:solidFill>
                  <a:srgbClr val="41817E"/>
                </a:solidFill>
              </a:rPr>
              <a:t> </a:t>
            </a:r>
            <a:r>
              <a:rPr lang="en-US" sz="1200" b="1" i="1" dirty="0">
                <a:solidFill>
                  <a:srgbClr val="C00000"/>
                </a:solidFill>
              </a:rPr>
              <a:t>secure</a:t>
            </a:r>
            <a:r>
              <a:rPr lang="en-US" sz="1200" b="1" i="1" dirty="0">
                <a:solidFill>
                  <a:srgbClr val="41817E"/>
                </a:solidFill>
              </a:rPr>
              <a:t> </a:t>
            </a:r>
            <a:r>
              <a:rPr lang="en-US" sz="1200" b="1" i="1" dirty="0">
                <a:solidFill>
                  <a:schemeClr val="accent6">
                    <a:lumMod val="75000"/>
                  </a:schemeClr>
                </a:solidFill>
              </a:rPr>
              <a:t>your resources within the VCN, use security rules:</a:t>
            </a:r>
          </a:p>
          <a:p>
            <a:endParaRPr lang="en-US" sz="1200" b="1" i="1" dirty="0">
              <a:solidFill>
                <a:schemeClr val="accent6">
                  <a:lumMod val="75000"/>
                </a:schemeClr>
              </a:solidFill>
            </a:endParaRPr>
          </a:p>
          <a:p>
            <a:r>
              <a:rPr lang="en-US" sz="1200" b="1" i="1" dirty="0">
                <a:solidFill>
                  <a:schemeClr val="accent6">
                    <a:lumMod val="75000"/>
                  </a:schemeClr>
                </a:solidFill>
              </a:rPr>
              <a:t>e.g.</a:t>
            </a:r>
          </a:p>
          <a:p>
            <a:r>
              <a:rPr lang="en-US" sz="1200" b="1" i="1" dirty="0">
                <a:solidFill>
                  <a:schemeClr val="accent6">
                    <a:lumMod val="75000"/>
                  </a:schemeClr>
                </a:solidFill>
              </a:rPr>
              <a:t>Allow inbound SSH traffic (port 22)</a:t>
            </a:r>
          </a:p>
          <a:p>
            <a:r>
              <a:rPr lang="en-US" sz="1200" b="1" i="1" dirty="0">
                <a:solidFill>
                  <a:schemeClr val="accent6">
                    <a:lumMod val="75000"/>
                  </a:schemeClr>
                </a:solidFill>
              </a:rPr>
              <a:t>Allow inbound &amp; outbound web traffic (port 80)</a:t>
            </a:r>
          </a:p>
          <a:p>
            <a:r>
              <a:rPr lang="en-US" sz="1200" b="1" i="1" dirty="0">
                <a:solidFill>
                  <a:schemeClr val="accent6">
                    <a:lumMod val="75000"/>
                  </a:schemeClr>
                </a:solidFill>
              </a:rPr>
              <a:t>…</a:t>
            </a:r>
          </a:p>
        </p:txBody>
      </p:sp>
      <p:sp>
        <p:nvSpPr>
          <p:cNvPr id="31" name="TextBox 30">
            <a:extLst>
              <a:ext uri="{FF2B5EF4-FFF2-40B4-BE49-F238E27FC236}">
                <a16:creationId xmlns:a16="http://schemas.microsoft.com/office/drawing/2014/main" id="{CBD430B4-6DFB-40F8-BC7B-0892EE41B6DD}"/>
              </a:ext>
            </a:extLst>
          </p:cNvPr>
          <p:cNvSpPr txBox="1"/>
          <p:nvPr/>
        </p:nvSpPr>
        <p:spPr>
          <a:xfrm>
            <a:off x="42329" y="4528811"/>
            <a:ext cx="3907498" cy="276999"/>
          </a:xfrm>
          <a:prstGeom prst="rect">
            <a:avLst/>
          </a:prstGeom>
          <a:noFill/>
        </p:spPr>
        <p:txBody>
          <a:bodyPr wrap="square" rtlCol="0">
            <a:spAutoFit/>
          </a:bodyPr>
          <a:lstStyle/>
          <a:p>
            <a:pPr marL="171450" indent="-171450">
              <a:buFont typeface="Wingdings" panose="05000000000000000000" pitchFamily="2" charset="2"/>
              <a:buChar char="§"/>
            </a:pPr>
            <a:r>
              <a:rPr lang="en-US" sz="1200" b="1" i="1" dirty="0">
                <a:solidFill>
                  <a:schemeClr val="accent6">
                    <a:lumMod val="75000"/>
                  </a:schemeClr>
                </a:solidFill>
              </a:rPr>
              <a:t>To route traffic out of the VCN, use </a:t>
            </a:r>
            <a:r>
              <a:rPr lang="en-US" sz="1200" b="1" i="1" dirty="0">
                <a:solidFill>
                  <a:srgbClr val="C00000"/>
                </a:solidFill>
              </a:rPr>
              <a:t>Route Tables</a:t>
            </a:r>
          </a:p>
        </p:txBody>
      </p:sp>
      <p:sp>
        <p:nvSpPr>
          <p:cNvPr id="32" name="TextBox 31">
            <a:extLst>
              <a:ext uri="{FF2B5EF4-FFF2-40B4-BE49-F238E27FC236}">
                <a16:creationId xmlns:a16="http://schemas.microsoft.com/office/drawing/2014/main" id="{C9948E7D-A836-4C65-82E8-166F29D03E3C}"/>
              </a:ext>
            </a:extLst>
          </p:cNvPr>
          <p:cNvSpPr txBox="1"/>
          <p:nvPr/>
        </p:nvSpPr>
        <p:spPr>
          <a:xfrm>
            <a:off x="92675" y="5427343"/>
            <a:ext cx="3907498" cy="276999"/>
          </a:xfrm>
          <a:prstGeom prst="rect">
            <a:avLst/>
          </a:prstGeom>
          <a:noFill/>
        </p:spPr>
        <p:txBody>
          <a:bodyPr wrap="square" rtlCol="0">
            <a:spAutoFit/>
          </a:bodyPr>
          <a:lstStyle/>
          <a:p>
            <a:pPr marL="171450" indent="-171450">
              <a:buFont typeface="Wingdings" panose="05000000000000000000" pitchFamily="2" charset="2"/>
              <a:buChar char="§"/>
            </a:pPr>
            <a:r>
              <a:rPr lang="en-US" sz="1200" b="1" i="1" dirty="0">
                <a:solidFill>
                  <a:schemeClr val="accent6">
                    <a:lumMod val="75000"/>
                  </a:schemeClr>
                </a:solidFill>
              </a:rPr>
              <a:t>What are the </a:t>
            </a:r>
            <a:r>
              <a:rPr lang="en-US" sz="1200" b="1" i="1" dirty="0">
                <a:solidFill>
                  <a:srgbClr val="C00000"/>
                </a:solidFill>
              </a:rPr>
              <a:t>Gateways</a:t>
            </a:r>
            <a:r>
              <a:rPr lang="en-US" sz="1200" b="1" i="1" dirty="0">
                <a:solidFill>
                  <a:srgbClr val="41817E"/>
                </a:solidFill>
              </a:rPr>
              <a:t> </a:t>
            </a:r>
            <a:r>
              <a:rPr lang="en-US" sz="1200" b="1" i="1" dirty="0">
                <a:solidFill>
                  <a:schemeClr val="accent6">
                    <a:lumMod val="75000"/>
                  </a:schemeClr>
                </a:solidFill>
              </a:rPr>
              <a:t>types available in OCI ?</a:t>
            </a:r>
          </a:p>
        </p:txBody>
      </p:sp>
    </p:spTree>
    <p:extLst>
      <p:ext uri="{BB962C8B-B14F-4D97-AF65-F5344CB8AC3E}">
        <p14:creationId xmlns:p14="http://schemas.microsoft.com/office/powerpoint/2010/main" val="282746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par>
                                <p:cTn id="13" presetID="2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grpId="1" nodeType="clickEffect">
                                  <p:stCondLst>
                                    <p:cond delay="0"/>
                                  </p:stCondLst>
                                  <p:childTnLst>
                                    <p:animEffect transition="out" filter="wipe(down)">
                                      <p:cBhvr>
                                        <p:cTn id="19" dur="500"/>
                                        <p:tgtEl>
                                          <p:spTgt spid="29"/>
                                        </p:tgtEl>
                                      </p:cBhvr>
                                    </p:animEffect>
                                    <p:set>
                                      <p:cBhvr>
                                        <p:cTn id="20" dur="1" fill="hold">
                                          <p:stCondLst>
                                            <p:cond delay="499"/>
                                          </p:stCondLst>
                                        </p:cTn>
                                        <p:tgtEl>
                                          <p:spTgt spid="29"/>
                                        </p:tgtEl>
                                        <p:attrNameLst>
                                          <p:attrName>style.visibility</p:attrName>
                                        </p:attrNameLst>
                                      </p:cBhvr>
                                      <p:to>
                                        <p:strVal val="hidden"/>
                                      </p:to>
                                    </p:set>
                                  </p:childTnLst>
                                </p:cTn>
                              </p:par>
                              <p:par>
                                <p:cTn id="21" presetID="2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grpId="2" nodeType="clickEffect">
                                  <p:stCondLst>
                                    <p:cond delay="0"/>
                                  </p:stCondLst>
                                  <p:childTnLst>
                                    <p:animEffect transition="out" filter="wipe(down)">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22" presetClass="entr" presetSubtype="8"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grpId="1" nodeType="clickEffect">
                                  <p:stCondLst>
                                    <p:cond delay="0"/>
                                  </p:stCondLst>
                                  <p:childTnLst>
                                    <p:animEffect transition="out" filter="wipe(down)">
                                      <p:cBhvr>
                                        <p:cTn id="35" dur="500"/>
                                        <p:tgtEl>
                                          <p:spTgt spid="31"/>
                                        </p:tgtEl>
                                      </p:cBhvr>
                                    </p:animEffect>
                                    <p:set>
                                      <p:cBhvr>
                                        <p:cTn id="36" dur="1" fill="hold">
                                          <p:stCondLst>
                                            <p:cond delay="499"/>
                                          </p:stCondLst>
                                        </p:cTn>
                                        <p:tgtEl>
                                          <p:spTgt spid="31"/>
                                        </p:tgtEl>
                                        <p:attrNameLst>
                                          <p:attrName>style.visibility</p:attrName>
                                        </p:attrNameLst>
                                      </p:cBhvr>
                                      <p:to>
                                        <p:strVal val="hidden"/>
                                      </p:to>
                                    </p:set>
                                  </p:childTnLst>
                                </p:cTn>
                              </p:par>
                              <p:par>
                                <p:cTn id="37" presetID="22" presetClass="entr" presetSubtype="8"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9" grpId="0"/>
      <p:bldP spid="29" grpId="1"/>
      <p:bldP spid="30" grpId="0"/>
      <p:bldP spid="30" grpId="2"/>
      <p:bldP spid="31" grpId="0"/>
      <p:bldP spid="31" grpId="1"/>
      <p:bldP spid="3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183111" y="6353161"/>
            <a:ext cx="505459" cy="504825"/>
            <a:chOff x="11183111" y="6353161"/>
            <a:chExt cx="505459" cy="504825"/>
          </a:xfrm>
        </p:grpSpPr>
        <p:sp>
          <p:nvSpPr>
            <p:cNvPr id="3" name="object 3"/>
            <p:cNvSpPr/>
            <p:nvPr/>
          </p:nvSpPr>
          <p:spPr>
            <a:xfrm>
              <a:off x="11183111" y="6353161"/>
              <a:ext cx="505459" cy="504825"/>
            </a:xfrm>
            <a:custGeom>
              <a:avLst/>
              <a:gdLst/>
              <a:ahLst/>
              <a:cxnLst/>
              <a:rect l="l" t="t" r="r" b="b"/>
              <a:pathLst>
                <a:path w="505459" h="504825">
                  <a:moveTo>
                    <a:pt x="505014" y="0"/>
                  </a:moveTo>
                  <a:lnTo>
                    <a:pt x="0" y="0"/>
                  </a:lnTo>
                  <a:lnTo>
                    <a:pt x="0" y="504387"/>
                  </a:lnTo>
                  <a:lnTo>
                    <a:pt x="505015" y="504387"/>
                  </a:lnTo>
                  <a:lnTo>
                    <a:pt x="505014" y="0"/>
                  </a:lnTo>
                  <a:close/>
                </a:path>
              </a:pathLst>
            </a:custGeom>
            <a:solidFill>
              <a:srgbClr val="C7352F"/>
            </a:solidFill>
          </p:spPr>
          <p:txBody>
            <a:bodyPr wrap="square" lIns="0" tIns="0" rIns="0" bIns="0" rtlCol="0"/>
            <a:lstStyle/>
            <a:p>
              <a:endParaRPr/>
            </a:p>
          </p:txBody>
        </p:sp>
        <p:sp>
          <p:nvSpPr>
            <p:cNvPr id="4" name="object 4"/>
            <p:cNvSpPr/>
            <p:nvPr/>
          </p:nvSpPr>
          <p:spPr>
            <a:xfrm>
              <a:off x="11294352" y="6514974"/>
              <a:ext cx="282575" cy="180340"/>
            </a:xfrm>
            <a:custGeom>
              <a:avLst/>
              <a:gdLst/>
              <a:ahLst/>
              <a:cxnLst/>
              <a:rect l="l" t="t" r="r" b="b"/>
              <a:pathLst>
                <a:path w="282575" h="180340">
                  <a:moveTo>
                    <a:pt x="193410" y="0"/>
                  </a:moveTo>
                  <a:lnTo>
                    <a:pt x="89123" y="0"/>
                  </a:lnTo>
                  <a:lnTo>
                    <a:pt x="54398" y="7089"/>
                  </a:lnTo>
                  <a:lnTo>
                    <a:pt x="26073" y="26385"/>
                  </a:lnTo>
                  <a:lnTo>
                    <a:pt x="6992" y="54924"/>
                  </a:lnTo>
                  <a:lnTo>
                    <a:pt x="0" y="89746"/>
                  </a:lnTo>
                  <a:lnTo>
                    <a:pt x="6992" y="124935"/>
                  </a:lnTo>
                  <a:lnTo>
                    <a:pt x="26073" y="153665"/>
                  </a:lnTo>
                  <a:lnTo>
                    <a:pt x="54399" y="173032"/>
                  </a:lnTo>
                  <a:lnTo>
                    <a:pt x="89123" y="180133"/>
                  </a:lnTo>
                  <a:lnTo>
                    <a:pt x="193410" y="180133"/>
                  </a:lnTo>
                  <a:lnTo>
                    <a:pt x="228135" y="173032"/>
                  </a:lnTo>
                  <a:lnTo>
                    <a:pt x="256460" y="153665"/>
                  </a:lnTo>
                  <a:lnTo>
                    <a:pt x="260291" y="147896"/>
                  </a:lnTo>
                  <a:lnTo>
                    <a:pt x="91649" y="147896"/>
                  </a:lnTo>
                  <a:lnTo>
                    <a:pt x="68963" y="143344"/>
                  </a:lnTo>
                  <a:lnTo>
                    <a:pt x="50485" y="130910"/>
                  </a:lnTo>
                  <a:lnTo>
                    <a:pt x="38052" y="112432"/>
                  </a:lnTo>
                  <a:lnTo>
                    <a:pt x="33499" y="89746"/>
                  </a:lnTo>
                  <a:lnTo>
                    <a:pt x="38051" y="67330"/>
                  </a:lnTo>
                  <a:lnTo>
                    <a:pt x="50485" y="48822"/>
                  </a:lnTo>
                  <a:lnTo>
                    <a:pt x="68963" y="36239"/>
                  </a:lnTo>
                  <a:lnTo>
                    <a:pt x="91649" y="31596"/>
                  </a:lnTo>
                  <a:lnTo>
                    <a:pt x="259944" y="31596"/>
                  </a:lnTo>
                  <a:lnTo>
                    <a:pt x="256460" y="26385"/>
                  </a:lnTo>
                  <a:lnTo>
                    <a:pt x="228134" y="7089"/>
                  </a:lnTo>
                  <a:lnTo>
                    <a:pt x="193410" y="0"/>
                  </a:lnTo>
                  <a:close/>
                </a:path>
                <a:path w="282575" h="180340">
                  <a:moveTo>
                    <a:pt x="259944" y="31596"/>
                  </a:moveTo>
                  <a:lnTo>
                    <a:pt x="190884" y="31596"/>
                  </a:lnTo>
                  <a:lnTo>
                    <a:pt x="213570" y="36239"/>
                  </a:lnTo>
                  <a:lnTo>
                    <a:pt x="232048" y="48822"/>
                  </a:lnTo>
                  <a:lnTo>
                    <a:pt x="244481" y="67330"/>
                  </a:lnTo>
                  <a:lnTo>
                    <a:pt x="249034" y="89746"/>
                  </a:lnTo>
                  <a:lnTo>
                    <a:pt x="244481" y="112432"/>
                  </a:lnTo>
                  <a:lnTo>
                    <a:pt x="232048" y="130910"/>
                  </a:lnTo>
                  <a:lnTo>
                    <a:pt x="213570" y="143344"/>
                  </a:lnTo>
                  <a:lnTo>
                    <a:pt x="190884" y="147896"/>
                  </a:lnTo>
                  <a:lnTo>
                    <a:pt x="260291" y="147896"/>
                  </a:lnTo>
                  <a:lnTo>
                    <a:pt x="275541" y="124935"/>
                  </a:lnTo>
                  <a:lnTo>
                    <a:pt x="282533" y="89746"/>
                  </a:lnTo>
                  <a:lnTo>
                    <a:pt x="275541" y="54924"/>
                  </a:lnTo>
                  <a:lnTo>
                    <a:pt x="259944" y="31596"/>
                  </a:lnTo>
                  <a:close/>
                </a:path>
              </a:pathLst>
            </a:custGeom>
            <a:solidFill>
              <a:srgbClr val="FDFDFD"/>
            </a:solidFill>
          </p:spPr>
          <p:txBody>
            <a:bodyPr wrap="square" lIns="0" tIns="0" rIns="0" bIns="0" rtlCol="0"/>
            <a:lstStyle/>
            <a:p>
              <a:endParaRPr/>
            </a:p>
          </p:txBody>
        </p:sp>
      </p:grpSp>
      <p:pic>
        <p:nvPicPr>
          <p:cNvPr id="5" name="object 5"/>
          <p:cNvPicPr/>
          <p:nvPr/>
        </p:nvPicPr>
        <p:blipFill>
          <a:blip r:embed="rId3" cstate="print"/>
          <a:stretch>
            <a:fillRect/>
          </a:stretch>
        </p:blipFill>
        <p:spPr>
          <a:xfrm>
            <a:off x="6705727" y="269366"/>
            <a:ext cx="5080381" cy="1559432"/>
          </a:xfrm>
          <a:prstGeom prst="rect">
            <a:avLst/>
          </a:prstGeom>
        </p:spPr>
      </p:pic>
      <p:sp>
        <p:nvSpPr>
          <p:cNvPr id="6" name="object 6"/>
          <p:cNvSpPr/>
          <p:nvPr/>
        </p:nvSpPr>
        <p:spPr>
          <a:xfrm>
            <a:off x="6108572" y="1863979"/>
            <a:ext cx="0" cy="3789679"/>
          </a:xfrm>
          <a:custGeom>
            <a:avLst/>
            <a:gdLst/>
            <a:ahLst/>
            <a:cxnLst/>
            <a:rect l="l" t="t" r="r" b="b"/>
            <a:pathLst>
              <a:path h="3789679">
                <a:moveTo>
                  <a:pt x="0" y="0"/>
                </a:moveTo>
                <a:lnTo>
                  <a:pt x="0" y="3789476"/>
                </a:lnTo>
              </a:path>
            </a:pathLst>
          </a:custGeom>
          <a:ln w="19050">
            <a:solidFill>
              <a:srgbClr val="8A8580"/>
            </a:solidFill>
          </a:ln>
        </p:spPr>
        <p:txBody>
          <a:bodyPr wrap="square" lIns="0" tIns="0" rIns="0" bIns="0" rtlCol="0"/>
          <a:lstStyle/>
          <a:p>
            <a:endParaRPr/>
          </a:p>
        </p:txBody>
      </p:sp>
      <p:sp>
        <p:nvSpPr>
          <p:cNvPr id="7" name="object 7"/>
          <p:cNvSpPr/>
          <p:nvPr/>
        </p:nvSpPr>
        <p:spPr>
          <a:xfrm>
            <a:off x="762000" y="1872742"/>
            <a:ext cx="1078230" cy="1051560"/>
          </a:xfrm>
          <a:custGeom>
            <a:avLst/>
            <a:gdLst/>
            <a:ahLst/>
            <a:cxnLst/>
            <a:rect l="l" t="t" r="r" b="b"/>
            <a:pathLst>
              <a:path w="1078230" h="1051560">
                <a:moveTo>
                  <a:pt x="994410" y="0"/>
                </a:moveTo>
                <a:lnTo>
                  <a:pt x="83819" y="0"/>
                </a:lnTo>
                <a:lnTo>
                  <a:pt x="51193" y="6596"/>
                </a:lnTo>
                <a:lnTo>
                  <a:pt x="24550" y="24574"/>
                </a:lnTo>
                <a:lnTo>
                  <a:pt x="6587" y="51220"/>
                </a:lnTo>
                <a:lnTo>
                  <a:pt x="0" y="83820"/>
                </a:lnTo>
                <a:lnTo>
                  <a:pt x="0" y="967740"/>
                </a:lnTo>
                <a:lnTo>
                  <a:pt x="6587" y="1000392"/>
                </a:lnTo>
                <a:lnTo>
                  <a:pt x="24550" y="1027033"/>
                </a:lnTo>
                <a:lnTo>
                  <a:pt x="51193" y="1044981"/>
                </a:lnTo>
                <a:lnTo>
                  <a:pt x="83819" y="1051560"/>
                </a:lnTo>
                <a:lnTo>
                  <a:pt x="994410" y="1051560"/>
                </a:lnTo>
                <a:lnTo>
                  <a:pt x="1027062" y="1044981"/>
                </a:lnTo>
                <a:lnTo>
                  <a:pt x="1053703" y="1027033"/>
                </a:lnTo>
                <a:lnTo>
                  <a:pt x="1071651" y="1000392"/>
                </a:lnTo>
                <a:lnTo>
                  <a:pt x="1078230" y="967740"/>
                </a:lnTo>
                <a:lnTo>
                  <a:pt x="1078230" y="83820"/>
                </a:lnTo>
                <a:lnTo>
                  <a:pt x="1071651" y="51220"/>
                </a:lnTo>
                <a:lnTo>
                  <a:pt x="1053703" y="24574"/>
                </a:lnTo>
                <a:lnTo>
                  <a:pt x="1027062" y="6596"/>
                </a:lnTo>
                <a:lnTo>
                  <a:pt x="994410" y="0"/>
                </a:lnTo>
                <a:close/>
              </a:path>
            </a:pathLst>
          </a:custGeom>
          <a:solidFill>
            <a:srgbClr val="33543B"/>
          </a:solidFill>
        </p:spPr>
        <p:txBody>
          <a:bodyPr wrap="square" lIns="0" tIns="0" rIns="0" bIns="0" rtlCol="0"/>
          <a:lstStyle/>
          <a:p>
            <a:endParaRPr/>
          </a:p>
        </p:txBody>
      </p:sp>
      <p:sp>
        <p:nvSpPr>
          <p:cNvPr id="8" name="object 8"/>
          <p:cNvSpPr/>
          <p:nvPr/>
        </p:nvSpPr>
        <p:spPr>
          <a:xfrm>
            <a:off x="6615556" y="1872742"/>
            <a:ext cx="1078230" cy="1051560"/>
          </a:xfrm>
          <a:custGeom>
            <a:avLst/>
            <a:gdLst/>
            <a:ahLst/>
            <a:cxnLst/>
            <a:rect l="l" t="t" r="r" b="b"/>
            <a:pathLst>
              <a:path w="1078229" h="1051560">
                <a:moveTo>
                  <a:pt x="994410" y="0"/>
                </a:moveTo>
                <a:lnTo>
                  <a:pt x="83820" y="0"/>
                </a:lnTo>
                <a:lnTo>
                  <a:pt x="51167" y="6596"/>
                </a:lnTo>
                <a:lnTo>
                  <a:pt x="24526" y="24574"/>
                </a:lnTo>
                <a:lnTo>
                  <a:pt x="6578" y="51220"/>
                </a:lnTo>
                <a:lnTo>
                  <a:pt x="0" y="83820"/>
                </a:lnTo>
                <a:lnTo>
                  <a:pt x="0" y="967740"/>
                </a:lnTo>
                <a:lnTo>
                  <a:pt x="6578" y="1000392"/>
                </a:lnTo>
                <a:lnTo>
                  <a:pt x="24526" y="1027033"/>
                </a:lnTo>
                <a:lnTo>
                  <a:pt x="51167" y="1044981"/>
                </a:lnTo>
                <a:lnTo>
                  <a:pt x="83820" y="1051560"/>
                </a:lnTo>
                <a:lnTo>
                  <a:pt x="994410" y="1051560"/>
                </a:lnTo>
                <a:lnTo>
                  <a:pt x="1027009" y="1044981"/>
                </a:lnTo>
                <a:lnTo>
                  <a:pt x="1053655" y="1027033"/>
                </a:lnTo>
                <a:lnTo>
                  <a:pt x="1071633" y="1000392"/>
                </a:lnTo>
                <a:lnTo>
                  <a:pt x="1078229" y="967740"/>
                </a:lnTo>
                <a:lnTo>
                  <a:pt x="1078229" y="83820"/>
                </a:lnTo>
                <a:lnTo>
                  <a:pt x="1071633" y="51220"/>
                </a:lnTo>
                <a:lnTo>
                  <a:pt x="1053655" y="24574"/>
                </a:lnTo>
                <a:lnTo>
                  <a:pt x="1027009" y="6596"/>
                </a:lnTo>
                <a:lnTo>
                  <a:pt x="994410" y="0"/>
                </a:lnTo>
                <a:close/>
              </a:path>
            </a:pathLst>
          </a:custGeom>
          <a:solidFill>
            <a:srgbClr val="33543B"/>
          </a:solidFill>
        </p:spPr>
        <p:txBody>
          <a:bodyPr wrap="square" lIns="0" tIns="0" rIns="0" bIns="0" rtlCol="0"/>
          <a:lstStyle/>
          <a:p>
            <a:endParaRPr/>
          </a:p>
        </p:txBody>
      </p:sp>
      <p:sp>
        <p:nvSpPr>
          <p:cNvPr id="9" name="object 9"/>
          <p:cNvSpPr/>
          <p:nvPr/>
        </p:nvSpPr>
        <p:spPr>
          <a:xfrm>
            <a:off x="957805" y="1984564"/>
            <a:ext cx="701040" cy="840105"/>
          </a:xfrm>
          <a:custGeom>
            <a:avLst/>
            <a:gdLst/>
            <a:ahLst/>
            <a:cxnLst/>
            <a:rect l="l" t="t" r="r" b="b"/>
            <a:pathLst>
              <a:path w="701039" h="840105">
                <a:moveTo>
                  <a:pt x="359543" y="334318"/>
                </a:moveTo>
                <a:lnTo>
                  <a:pt x="329581" y="334318"/>
                </a:lnTo>
                <a:lnTo>
                  <a:pt x="329581" y="438594"/>
                </a:lnTo>
                <a:lnTo>
                  <a:pt x="359543" y="438594"/>
                </a:lnTo>
                <a:lnTo>
                  <a:pt x="359543" y="334318"/>
                </a:lnTo>
                <a:close/>
              </a:path>
              <a:path w="701039" h="840105">
                <a:moveTo>
                  <a:pt x="589001" y="536372"/>
                </a:moveTo>
                <a:lnTo>
                  <a:pt x="541307" y="539572"/>
                </a:lnTo>
                <a:lnTo>
                  <a:pt x="505295" y="578669"/>
                </a:lnTo>
                <a:lnTo>
                  <a:pt x="474459" y="702750"/>
                </a:lnTo>
                <a:lnTo>
                  <a:pt x="477456" y="707998"/>
                </a:lnTo>
                <a:lnTo>
                  <a:pt x="481544" y="715308"/>
                </a:lnTo>
                <a:lnTo>
                  <a:pt x="486569" y="722050"/>
                </a:lnTo>
                <a:lnTo>
                  <a:pt x="492437" y="728054"/>
                </a:lnTo>
                <a:lnTo>
                  <a:pt x="474648" y="739916"/>
                </a:lnTo>
                <a:lnTo>
                  <a:pt x="452471" y="775074"/>
                </a:lnTo>
                <a:lnTo>
                  <a:pt x="449429" y="839689"/>
                </a:lnTo>
                <a:lnTo>
                  <a:pt x="700578" y="839689"/>
                </a:lnTo>
                <a:lnTo>
                  <a:pt x="699947" y="809700"/>
                </a:lnTo>
                <a:lnTo>
                  <a:pt x="479391" y="809700"/>
                </a:lnTo>
                <a:lnTo>
                  <a:pt x="479391" y="796092"/>
                </a:lnTo>
                <a:lnTo>
                  <a:pt x="482939" y="778394"/>
                </a:lnTo>
                <a:lnTo>
                  <a:pt x="482967" y="778259"/>
                </a:lnTo>
                <a:lnTo>
                  <a:pt x="492760" y="763690"/>
                </a:lnTo>
                <a:lnTo>
                  <a:pt x="507300" y="753860"/>
                </a:lnTo>
                <a:lnTo>
                  <a:pt x="525114" y="750246"/>
                </a:lnTo>
                <a:lnTo>
                  <a:pt x="563397" y="750246"/>
                </a:lnTo>
                <a:lnTo>
                  <a:pt x="562223" y="749215"/>
                </a:lnTo>
                <a:lnTo>
                  <a:pt x="561786" y="742561"/>
                </a:lnTo>
                <a:lnTo>
                  <a:pt x="561786" y="718457"/>
                </a:lnTo>
                <a:lnTo>
                  <a:pt x="531824" y="718457"/>
                </a:lnTo>
                <a:lnTo>
                  <a:pt x="524293" y="715006"/>
                </a:lnTo>
                <a:lnTo>
                  <a:pt x="517475" y="710385"/>
                </a:lnTo>
                <a:lnTo>
                  <a:pt x="511512" y="704702"/>
                </a:lnTo>
                <a:lnTo>
                  <a:pt x="506544" y="698064"/>
                </a:lnTo>
                <a:lnTo>
                  <a:pt x="512567" y="673811"/>
                </a:lnTo>
                <a:lnTo>
                  <a:pt x="551585" y="673811"/>
                </a:lnTo>
                <a:lnTo>
                  <a:pt x="544983" y="668801"/>
                </a:lnTo>
                <a:lnTo>
                  <a:pt x="535829" y="653811"/>
                </a:lnTo>
                <a:lnTo>
                  <a:pt x="532448" y="635680"/>
                </a:lnTo>
                <a:lnTo>
                  <a:pt x="532448" y="623810"/>
                </a:lnTo>
                <a:lnTo>
                  <a:pt x="536755" y="623810"/>
                </a:lnTo>
                <a:lnTo>
                  <a:pt x="546706" y="623044"/>
                </a:lnTo>
                <a:lnTo>
                  <a:pt x="556371" y="620822"/>
                </a:lnTo>
                <a:lnTo>
                  <a:pt x="565591" y="617189"/>
                </a:lnTo>
                <a:lnTo>
                  <a:pt x="574208" y="612189"/>
                </a:lnTo>
                <a:lnTo>
                  <a:pt x="650993" y="612189"/>
                </a:lnTo>
                <a:lnTo>
                  <a:pt x="646383" y="593664"/>
                </a:lnTo>
                <a:lnTo>
                  <a:pt x="532823" y="593664"/>
                </a:lnTo>
                <a:lnTo>
                  <a:pt x="535866" y="583106"/>
                </a:lnTo>
                <a:lnTo>
                  <a:pt x="541815" y="574425"/>
                </a:lnTo>
                <a:lnTo>
                  <a:pt x="549900" y="568514"/>
                </a:lnTo>
                <a:lnTo>
                  <a:pt x="559352" y="566267"/>
                </a:lnTo>
                <a:lnTo>
                  <a:pt x="637145" y="566268"/>
                </a:lnTo>
                <a:lnTo>
                  <a:pt x="625404" y="551144"/>
                </a:lnTo>
                <a:lnTo>
                  <a:pt x="608635" y="540327"/>
                </a:lnTo>
                <a:lnTo>
                  <a:pt x="589001" y="536372"/>
                </a:lnTo>
                <a:close/>
              </a:path>
              <a:path w="701039" h="840105">
                <a:moveTo>
                  <a:pt x="683982" y="749437"/>
                </a:moveTo>
                <a:lnTo>
                  <a:pt x="626547" y="749437"/>
                </a:lnTo>
                <a:lnTo>
                  <a:pt x="643830" y="753415"/>
                </a:lnTo>
                <a:lnTo>
                  <a:pt x="657762" y="763369"/>
                </a:lnTo>
                <a:lnTo>
                  <a:pt x="666948" y="777824"/>
                </a:lnTo>
                <a:lnTo>
                  <a:pt x="669992" y="795305"/>
                </a:lnTo>
                <a:lnTo>
                  <a:pt x="670180" y="809700"/>
                </a:lnTo>
                <a:lnTo>
                  <a:pt x="699947" y="809700"/>
                </a:lnTo>
                <a:lnTo>
                  <a:pt x="699664" y="796242"/>
                </a:lnTo>
                <a:lnTo>
                  <a:pt x="699644" y="795305"/>
                </a:lnTo>
                <a:lnTo>
                  <a:pt x="696861" y="773924"/>
                </a:lnTo>
                <a:lnTo>
                  <a:pt x="688371" y="754676"/>
                </a:lnTo>
                <a:lnTo>
                  <a:pt x="683982" y="749437"/>
                </a:lnTo>
                <a:close/>
              </a:path>
              <a:path w="701039" h="840105">
                <a:moveTo>
                  <a:pt x="563397" y="750246"/>
                </a:moveTo>
                <a:lnTo>
                  <a:pt x="532604" y="750246"/>
                </a:lnTo>
                <a:lnTo>
                  <a:pt x="537106" y="761675"/>
                </a:lnTo>
                <a:lnTo>
                  <a:pt x="544460" y="771227"/>
                </a:lnTo>
                <a:lnTo>
                  <a:pt x="554150" y="778394"/>
                </a:lnTo>
                <a:lnTo>
                  <a:pt x="565656" y="782672"/>
                </a:lnTo>
                <a:lnTo>
                  <a:pt x="582900" y="782930"/>
                </a:lnTo>
                <a:lnTo>
                  <a:pt x="598368" y="776761"/>
                </a:lnTo>
                <a:lnTo>
                  <a:pt x="610401" y="765235"/>
                </a:lnTo>
                <a:lnTo>
                  <a:pt x="615218" y="754257"/>
                </a:lnTo>
                <a:lnTo>
                  <a:pt x="567966" y="754257"/>
                </a:lnTo>
                <a:lnTo>
                  <a:pt x="563397" y="750246"/>
                </a:lnTo>
                <a:close/>
              </a:path>
              <a:path w="701039" h="840105">
                <a:moveTo>
                  <a:pt x="617965" y="711185"/>
                </a:moveTo>
                <a:lnTo>
                  <a:pt x="588003" y="711185"/>
                </a:lnTo>
                <a:lnTo>
                  <a:pt x="588003" y="750059"/>
                </a:lnTo>
                <a:lnTo>
                  <a:pt x="581135" y="753860"/>
                </a:lnTo>
                <a:lnTo>
                  <a:pt x="574045" y="753860"/>
                </a:lnTo>
                <a:lnTo>
                  <a:pt x="567966" y="754257"/>
                </a:lnTo>
                <a:lnTo>
                  <a:pt x="615218" y="754257"/>
                </a:lnTo>
                <a:lnTo>
                  <a:pt x="617334" y="749437"/>
                </a:lnTo>
                <a:lnTo>
                  <a:pt x="683982" y="749437"/>
                </a:lnTo>
                <a:lnTo>
                  <a:pt x="674866" y="738556"/>
                </a:lnTo>
                <a:lnTo>
                  <a:pt x="657040" y="726667"/>
                </a:lnTo>
                <a:lnTo>
                  <a:pt x="662252" y="720978"/>
                </a:lnTo>
                <a:lnTo>
                  <a:pt x="664484" y="717895"/>
                </a:lnTo>
                <a:lnTo>
                  <a:pt x="617965" y="717895"/>
                </a:lnTo>
                <a:lnTo>
                  <a:pt x="617965" y="711185"/>
                </a:lnTo>
                <a:close/>
              </a:path>
              <a:path w="701039" h="840105">
                <a:moveTo>
                  <a:pt x="551585" y="673811"/>
                </a:moveTo>
                <a:lnTo>
                  <a:pt x="512567" y="673811"/>
                </a:lnTo>
                <a:lnTo>
                  <a:pt x="516542" y="680248"/>
                </a:lnTo>
                <a:lnTo>
                  <a:pt x="521095" y="686262"/>
                </a:lnTo>
                <a:lnTo>
                  <a:pt x="526239" y="691850"/>
                </a:lnTo>
                <a:lnTo>
                  <a:pt x="531824" y="696865"/>
                </a:lnTo>
                <a:lnTo>
                  <a:pt x="531824" y="718457"/>
                </a:lnTo>
                <a:lnTo>
                  <a:pt x="561786" y="718457"/>
                </a:lnTo>
                <a:lnTo>
                  <a:pt x="561786" y="711185"/>
                </a:lnTo>
                <a:lnTo>
                  <a:pt x="617965" y="711185"/>
                </a:lnTo>
                <a:lnTo>
                  <a:pt x="617965" y="696677"/>
                </a:lnTo>
                <a:lnTo>
                  <a:pt x="623232" y="691850"/>
                </a:lnTo>
                <a:lnTo>
                  <a:pt x="628010" y="686562"/>
                </a:lnTo>
                <a:lnTo>
                  <a:pt x="630837" y="682770"/>
                </a:lnTo>
                <a:lnTo>
                  <a:pt x="574676" y="682770"/>
                </a:lnTo>
                <a:lnTo>
                  <a:pt x="558426" y="679003"/>
                </a:lnTo>
                <a:lnTo>
                  <a:pt x="551585" y="673811"/>
                </a:lnTo>
                <a:close/>
              </a:path>
              <a:path w="701039" h="840105">
                <a:moveTo>
                  <a:pt x="666560" y="674748"/>
                </a:moveTo>
                <a:lnTo>
                  <a:pt x="635973" y="674748"/>
                </a:lnTo>
                <a:lnTo>
                  <a:pt x="641778" y="698065"/>
                </a:lnTo>
                <a:lnTo>
                  <a:pt x="637087" y="704413"/>
                </a:lnTo>
                <a:lnTo>
                  <a:pt x="631475" y="709899"/>
                </a:lnTo>
                <a:lnTo>
                  <a:pt x="625061" y="714425"/>
                </a:lnTo>
                <a:lnTo>
                  <a:pt x="617965" y="717895"/>
                </a:lnTo>
                <a:lnTo>
                  <a:pt x="664484" y="717895"/>
                </a:lnTo>
                <a:lnTo>
                  <a:pt x="666809" y="714684"/>
                </a:lnTo>
                <a:lnTo>
                  <a:pt x="670512" y="707998"/>
                </a:lnTo>
                <a:lnTo>
                  <a:pt x="673498" y="702750"/>
                </a:lnTo>
                <a:lnTo>
                  <a:pt x="672064" y="696865"/>
                </a:lnTo>
                <a:lnTo>
                  <a:pt x="666560" y="674748"/>
                </a:lnTo>
                <a:close/>
              </a:path>
              <a:path w="701039" h="840105">
                <a:moveTo>
                  <a:pt x="588003" y="711185"/>
                </a:moveTo>
                <a:lnTo>
                  <a:pt x="561786" y="711185"/>
                </a:lnTo>
                <a:lnTo>
                  <a:pt x="566091" y="712085"/>
                </a:lnTo>
                <a:lnTo>
                  <a:pt x="570461" y="712550"/>
                </a:lnTo>
                <a:lnTo>
                  <a:pt x="579264" y="712550"/>
                </a:lnTo>
                <a:lnTo>
                  <a:pt x="583664" y="712085"/>
                </a:lnTo>
                <a:lnTo>
                  <a:pt x="588003" y="711185"/>
                </a:lnTo>
                <a:close/>
              </a:path>
              <a:path w="701039" h="840105">
                <a:moveTo>
                  <a:pt x="650993" y="612189"/>
                </a:moveTo>
                <a:lnTo>
                  <a:pt x="574208" y="612189"/>
                </a:lnTo>
                <a:lnTo>
                  <a:pt x="583832" y="617661"/>
                </a:lnTo>
                <a:lnTo>
                  <a:pt x="594159" y="621435"/>
                </a:lnTo>
                <a:lnTo>
                  <a:pt x="604965" y="623452"/>
                </a:lnTo>
                <a:lnTo>
                  <a:pt x="616030" y="623653"/>
                </a:lnTo>
                <a:lnTo>
                  <a:pt x="615873" y="635680"/>
                </a:lnTo>
                <a:lnTo>
                  <a:pt x="612653" y="653811"/>
                </a:lnTo>
                <a:lnTo>
                  <a:pt x="603854" y="668801"/>
                </a:lnTo>
                <a:lnTo>
                  <a:pt x="590764" y="679003"/>
                </a:lnTo>
                <a:lnTo>
                  <a:pt x="574676" y="682770"/>
                </a:lnTo>
                <a:lnTo>
                  <a:pt x="630837" y="682770"/>
                </a:lnTo>
                <a:lnTo>
                  <a:pt x="632268" y="680849"/>
                </a:lnTo>
                <a:lnTo>
                  <a:pt x="635973" y="674748"/>
                </a:lnTo>
                <a:lnTo>
                  <a:pt x="666560" y="674748"/>
                </a:lnTo>
                <a:lnTo>
                  <a:pt x="650993" y="612189"/>
                </a:lnTo>
                <a:close/>
              </a:path>
              <a:path w="701039" h="840105">
                <a:moveTo>
                  <a:pt x="574208" y="572859"/>
                </a:moveTo>
                <a:lnTo>
                  <a:pt x="541471" y="593417"/>
                </a:lnTo>
                <a:lnTo>
                  <a:pt x="532823" y="593664"/>
                </a:lnTo>
                <a:lnTo>
                  <a:pt x="617004" y="593664"/>
                </a:lnTo>
                <a:lnTo>
                  <a:pt x="607077" y="593417"/>
                </a:lnTo>
                <a:lnTo>
                  <a:pt x="598758" y="591345"/>
                </a:lnTo>
                <a:lnTo>
                  <a:pt x="591078" y="587527"/>
                </a:lnTo>
                <a:lnTo>
                  <a:pt x="584320" y="582074"/>
                </a:lnTo>
                <a:lnTo>
                  <a:pt x="574208" y="572859"/>
                </a:lnTo>
                <a:close/>
              </a:path>
              <a:path w="701039" h="840105">
                <a:moveTo>
                  <a:pt x="637145" y="566268"/>
                </a:moveTo>
                <a:lnTo>
                  <a:pt x="589313" y="566267"/>
                </a:lnTo>
                <a:lnTo>
                  <a:pt x="597106" y="567732"/>
                </a:lnTo>
                <a:lnTo>
                  <a:pt x="604092" y="571797"/>
                </a:lnTo>
                <a:lnTo>
                  <a:pt x="609836" y="577970"/>
                </a:lnTo>
                <a:lnTo>
                  <a:pt x="613907" y="585761"/>
                </a:lnTo>
                <a:lnTo>
                  <a:pt x="615749" y="593258"/>
                </a:lnTo>
                <a:lnTo>
                  <a:pt x="615749" y="593664"/>
                </a:lnTo>
                <a:lnTo>
                  <a:pt x="646383" y="593664"/>
                </a:lnTo>
                <a:lnTo>
                  <a:pt x="644856" y="587527"/>
                </a:lnTo>
                <a:lnTo>
                  <a:pt x="644743" y="587073"/>
                </a:lnTo>
                <a:lnTo>
                  <a:pt x="637907" y="567250"/>
                </a:lnTo>
                <a:lnTo>
                  <a:pt x="637145" y="566268"/>
                </a:lnTo>
                <a:close/>
              </a:path>
              <a:path w="701039" h="840105">
                <a:moveTo>
                  <a:pt x="374898" y="464835"/>
                </a:moveTo>
                <a:lnTo>
                  <a:pt x="359168" y="490326"/>
                </a:lnTo>
                <a:lnTo>
                  <a:pt x="449054" y="545837"/>
                </a:lnTo>
                <a:lnTo>
                  <a:pt x="464784" y="520315"/>
                </a:lnTo>
                <a:lnTo>
                  <a:pt x="374898" y="464835"/>
                </a:lnTo>
                <a:close/>
              </a:path>
              <a:path w="701039" h="840105">
                <a:moveTo>
                  <a:pt x="139572" y="536372"/>
                </a:moveTo>
                <a:lnTo>
                  <a:pt x="91882" y="539572"/>
                </a:lnTo>
                <a:lnTo>
                  <a:pt x="55879" y="578669"/>
                </a:lnTo>
                <a:lnTo>
                  <a:pt x="25018" y="702750"/>
                </a:lnTo>
                <a:lnTo>
                  <a:pt x="28014" y="707998"/>
                </a:lnTo>
                <a:lnTo>
                  <a:pt x="32118" y="715308"/>
                </a:lnTo>
                <a:lnTo>
                  <a:pt x="37152" y="722050"/>
                </a:lnTo>
                <a:lnTo>
                  <a:pt x="42995" y="728054"/>
                </a:lnTo>
                <a:lnTo>
                  <a:pt x="25215" y="739916"/>
                </a:lnTo>
                <a:lnTo>
                  <a:pt x="11676" y="755944"/>
                </a:lnTo>
                <a:lnTo>
                  <a:pt x="3048" y="775073"/>
                </a:lnTo>
                <a:lnTo>
                  <a:pt x="161" y="795117"/>
                </a:lnTo>
                <a:lnTo>
                  <a:pt x="134" y="795305"/>
                </a:lnTo>
                <a:lnTo>
                  <a:pt x="21" y="796092"/>
                </a:lnTo>
                <a:lnTo>
                  <a:pt x="0" y="839689"/>
                </a:lnTo>
                <a:lnTo>
                  <a:pt x="251149" y="839689"/>
                </a:lnTo>
                <a:lnTo>
                  <a:pt x="250729" y="809700"/>
                </a:lnTo>
                <a:lnTo>
                  <a:pt x="29961" y="809700"/>
                </a:lnTo>
                <a:lnTo>
                  <a:pt x="29961" y="796092"/>
                </a:lnTo>
                <a:lnTo>
                  <a:pt x="33517" y="778394"/>
                </a:lnTo>
                <a:lnTo>
                  <a:pt x="33545" y="778259"/>
                </a:lnTo>
                <a:lnTo>
                  <a:pt x="43341" y="763689"/>
                </a:lnTo>
                <a:lnTo>
                  <a:pt x="57880" y="753860"/>
                </a:lnTo>
                <a:lnTo>
                  <a:pt x="75691" y="750246"/>
                </a:lnTo>
                <a:lnTo>
                  <a:pt x="113965" y="750246"/>
                </a:lnTo>
                <a:lnTo>
                  <a:pt x="112791" y="749215"/>
                </a:lnTo>
                <a:lnTo>
                  <a:pt x="112357" y="742561"/>
                </a:lnTo>
                <a:lnTo>
                  <a:pt x="112357" y="718457"/>
                </a:lnTo>
                <a:lnTo>
                  <a:pt x="82395" y="718457"/>
                </a:lnTo>
                <a:lnTo>
                  <a:pt x="74860" y="715006"/>
                </a:lnTo>
                <a:lnTo>
                  <a:pt x="68046" y="710385"/>
                </a:lnTo>
                <a:lnTo>
                  <a:pt x="62086" y="704701"/>
                </a:lnTo>
                <a:lnTo>
                  <a:pt x="57114" y="698064"/>
                </a:lnTo>
                <a:lnTo>
                  <a:pt x="63144" y="673810"/>
                </a:lnTo>
                <a:lnTo>
                  <a:pt x="102155" y="673810"/>
                </a:lnTo>
                <a:lnTo>
                  <a:pt x="95555" y="668800"/>
                </a:lnTo>
                <a:lnTo>
                  <a:pt x="86409" y="653810"/>
                </a:lnTo>
                <a:lnTo>
                  <a:pt x="83032" y="635680"/>
                </a:lnTo>
                <a:lnTo>
                  <a:pt x="83032" y="623809"/>
                </a:lnTo>
                <a:lnTo>
                  <a:pt x="87339" y="623809"/>
                </a:lnTo>
                <a:lnTo>
                  <a:pt x="97280" y="623044"/>
                </a:lnTo>
                <a:lnTo>
                  <a:pt x="106941" y="620822"/>
                </a:lnTo>
                <a:lnTo>
                  <a:pt x="116161" y="617189"/>
                </a:lnTo>
                <a:lnTo>
                  <a:pt x="124778" y="612189"/>
                </a:lnTo>
                <a:lnTo>
                  <a:pt x="201564" y="612189"/>
                </a:lnTo>
                <a:lnTo>
                  <a:pt x="196954" y="593664"/>
                </a:lnTo>
                <a:lnTo>
                  <a:pt x="83406" y="593664"/>
                </a:lnTo>
                <a:lnTo>
                  <a:pt x="86438" y="583106"/>
                </a:lnTo>
                <a:lnTo>
                  <a:pt x="92381" y="574425"/>
                </a:lnTo>
                <a:lnTo>
                  <a:pt x="100465" y="568514"/>
                </a:lnTo>
                <a:lnTo>
                  <a:pt x="109922" y="566267"/>
                </a:lnTo>
                <a:lnTo>
                  <a:pt x="187716" y="566267"/>
                </a:lnTo>
                <a:lnTo>
                  <a:pt x="175975" y="551144"/>
                </a:lnTo>
                <a:lnTo>
                  <a:pt x="159206" y="540327"/>
                </a:lnTo>
                <a:lnTo>
                  <a:pt x="139572" y="536372"/>
                </a:lnTo>
                <a:close/>
              </a:path>
              <a:path w="701039" h="840105">
                <a:moveTo>
                  <a:pt x="234750" y="749437"/>
                </a:moveTo>
                <a:lnTo>
                  <a:pt x="177306" y="749437"/>
                </a:lnTo>
                <a:lnTo>
                  <a:pt x="194588" y="753415"/>
                </a:lnTo>
                <a:lnTo>
                  <a:pt x="208520" y="763369"/>
                </a:lnTo>
                <a:lnTo>
                  <a:pt x="217706" y="777824"/>
                </a:lnTo>
                <a:lnTo>
                  <a:pt x="220718" y="795117"/>
                </a:lnTo>
                <a:lnTo>
                  <a:pt x="220750" y="809700"/>
                </a:lnTo>
                <a:lnTo>
                  <a:pt x="250729" y="809700"/>
                </a:lnTo>
                <a:lnTo>
                  <a:pt x="250541" y="796242"/>
                </a:lnTo>
                <a:lnTo>
                  <a:pt x="250525" y="795117"/>
                </a:lnTo>
                <a:lnTo>
                  <a:pt x="247669" y="773828"/>
                </a:lnTo>
                <a:lnTo>
                  <a:pt x="239098" y="754586"/>
                </a:lnTo>
                <a:lnTo>
                  <a:pt x="234750" y="749437"/>
                </a:lnTo>
                <a:close/>
              </a:path>
              <a:path w="701039" h="840105">
                <a:moveTo>
                  <a:pt x="113965" y="750246"/>
                </a:moveTo>
                <a:lnTo>
                  <a:pt x="83181" y="750246"/>
                </a:lnTo>
                <a:lnTo>
                  <a:pt x="87679" y="761675"/>
                </a:lnTo>
                <a:lnTo>
                  <a:pt x="95028" y="771227"/>
                </a:lnTo>
                <a:lnTo>
                  <a:pt x="104716" y="778394"/>
                </a:lnTo>
                <a:lnTo>
                  <a:pt x="116227" y="782672"/>
                </a:lnTo>
                <a:lnTo>
                  <a:pt x="133471" y="782930"/>
                </a:lnTo>
                <a:lnTo>
                  <a:pt x="148939" y="776761"/>
                </a:lnTo>
                <a:lnTo>
                  <a:pt x="160972" y="765234"/>
                </a:lnTo>
                <a:lnTo>
                  <a:pt x="165789" y="754257"/>
                </a:lnTo>
                <a:lnTo>
                  <a:pt x="118536" y="754257"/>
                </a:lnTo>
                <a:lnTo>
                  <a:pt x="113965" y="750246"/>
                </a:lnTo>
                <a:close/>
              </a:path>
              <a:path w="701039" h="840105">
                <a:moveTo>
                  <a:pt x="168535" y="711185"/>
                </a:moveTo>
                <a:lnTo>
                  <a:pt x="138573" y="711185"/>
                </a:lnTo>
                <a:lnTo>
                  <a:pt x="138573" y="750058"/>
                </a:lnTo>
                <a:lnTo>
                  <a:pt x="131706" y="753860"/>
                </a:lnTo>
                <a:lnTo>
                  <a:pt x="124616" y="753860"/>
                </a:lnTo>
                <a:lnTo>
                  <a:pt x="118536" y="754257"/>
                </a:lnTo>
                <a:lnTo>
                  <a:pt x="165789" y="754257"/>
                </a:lnTo>
                <a:lnTo>
                  <a:pt x="167904" y="749437"/>
                </a:lnTo>
                <a:lnTo>
                  <a:pt x="234750" y="749437"/>
                </a:lnTo>
                <a:lnTo>
                  <a:pt x="225512" y="738497"/>
                </a:lnTo>
                <a:lnTo>
                  <a:pt x="207611" y="726667"/>
                </a:lnTo>
                <a:lnTo>
                  <a:pt x="212823" y="720978"/>
                </a:lnTo>
                <a:lnTo>
                  <a:pt x="215055" y="717895"/>
                </a:lnTo>
                <a:lnTo>
                  <a:pt x="168535" y="717895"/>
                </a:lnTo>
                <a:lnTo>
                  <a:pt x="168535" y="711185"/>
                </a:lnTo>
                <a:close/>
              </a:path>
              <a:path w="701039" h="840105">
                <a:moveTo>
                  <a:pt x="102155" y="673810"/>
                </a:moveTo>
                <a:lnTo>
                  <a:pt x="63144" y="673810"/>
                </a:lnTo>
                <a:lnTo>
                  <a:pt x="67113" y="680247"/>
                </a:lnTo>
                <a:lnTo>
                  <a:pt x="71667" y="686262"/>
                </a:lnTo>
                <a:lnTo>
                  <a:pt x="76812" y="691850"/>
                </a:lnTo>
                <a:lnTo>
                  <a:pt x="82395" y="696865"/>
                </a:lnTo>
                <a:lnTo>
                  <a:pt x="82395" y="718457"/>
                </a:lnTo>
                <a:lnTo>
                  <a:pt x="112357" y="718457"/>
                </a:lnTo>
                <a:lnTo>
                  <a:pt x="112357" y="711185"/>
                </a:lnTo>
                <a:lnTo>
                  <a:pt x="168535" y="711185"/>
                </a:lnTo>
                <a:lnTo>
                  <a:pt x="168535" y="696677"/>
                </a:lnTo>
                <a:lnTo>
                  <a:pt x="173803" y="691850"/>
                </a:lnTo>
                <a:lnTo>
                  <a:pt x="178581" y="686562"/>
                </a:lnTo>
                <a:lnTo>
                  <a:pt x="181407" y="682770"/>
                </a:lnTo>
                <a:lnTo>
                  <a:pt x="125247" y="682770"/>
                </a:lnTo>
                <a:lnTo>
                  <a:pt x="108994" y="679003"/>
                </a:lnTo>
                <a:lnTo>
                  <a:pt x="102155" y="673810"/>
                </a:lnTo>
                <a:close/>
              </a:path>
              <a:path w="701039" h="840105">
                <a:moveTo>
                  <a:pt x="217131" y="674748"/>
                </a:moveTo>
                <a:lnTo>
                  <a:pt x="186544" y="674748"/>
                </a:lnTo>
                <a:lnTo>
                  <a:pt x="192349" y="698064"/>
                </a:lnTo>
                <a:lnTo>
                  <a:pt x="187658" y="704413"/>
                </a:lnTo>
                <a:lnTo>
                  <a:pt x="182046" y="709898"/>
                </a:lnTo>
                <a:lnTo>
                  <a:pt x="175631" y="714425"/>
                </a:lnTo>
                <a:lnTo>
                  <a:pt x="168535" y="717895"/>
                </a:lnTo>
                <a:lnTo>
                  <a:pt x="215055" y="717895"/>
                </a:lnTo>
                <a:lnTo>
                  <a:pt x="217380" y="714683"/>
                </a:lnTo>
                <a:lnTo>
                  <a:pt x="221083" y="707998"/>
                </a:lnTo>
                <a:lnTo>
                  <a:pt x="224069" y="702750"/>
                </a:lnTo>
                <a:lnTo>
                  <a:pt x="222635" y="696865"/>
                </a:lnTo>
                <a:lnTo>
                  <a:pt x="217131" y="674748"/>
                </a:lnTo>
                <a:close/>
              </a:path>
              <a:path w="701039" h="840105">
                <a:moveTo>
                  <a:pt x="138573" y="711185"/>
                </a:moveTo>
                <a:lnTo>
                  <a:pt x="112357" y="711185"/>
                </a:lnTo>
                <a:lnTo>
                  <a:pt x="116662" y="712084"/>
                </a:lnTo>
                <a:lnTo>
                  <a:pt x="121031" y="712550"/>
                </a:lnTo>
                <a:lnTo>
                  <a:pt x="129835" y="712550"/>
                </a:lnTo>
                <a:lnTo>
                  <a:pt x="134235" y="712084"/>
                </a:lnTo>
                <a:lnTo>
                  <a:pt x="138573" y="711185"/>
                </a:lnTo>
                <a:close/>
              </a:path>
              <a:path w="701039" h="840105">
                <a:moveTo>
                  <a:pt x="201564" y="612189"/>
                </a:moveTo>
                <a:lnTo>
                  <a:pt x="124778" y="612189"/>
                </a:lnTo>
                <a:lnTo>
                  <a:pt x="134403" y="617661"/>
                </a:lnTo>
                <a:lnTo>
                  <a:pt x="144730" y="621435"/>
                </a:lnTo>
                <a:lnTo>
                  <a:pt x="155536" y="623452"/>
                </a:lnTo>
                <a:lnTo>
                  <a:pt x="166600" y="623653"/>
                </a:lnTo>
                <a:lnTo>
                  <a:pt x="166444" y="635680"/>
                </a:lnTo>
                <a:lnTo>
                  <a:pt x="163167" y="653810"/>
                </a:lnTo>
                <a:lnTo>
                  <a:pt x="154272" y="668801"/>
                </a:lnTo>
                <a:lnTo>
                  <a:pt x="141164" y="679003"/>
                </a:lnTo>
                <a:lnTo>
                  <a:pt x="125247" y="682770"/>
                </a:lnTo>
                <a:lnTo>
                  <a:pt x="181407" y="682770"/>
                </a:lnTo>
                <a:lnTo>
                  <a:pt x="182839" y="680849"/>
                </a:lnTo>
                <a:lnTo>
                  <a:pt x="186544" y="674748"/>
                </a:lnTo>
                <a:lnTo>
                  <a:pt x="217131" y="674748"/>
                </a:lnTo>
                <a:lnTo>
                  <a:pt x="201564" y="612189"/>
                </a:lnTo>
                <a:close/>
              </a:path>
              <a:path w="701039" h="840105">
                <a:moveTo>
                  <a:pt x="124778" y="572859"/>
                </a:moveTo>
                <a:lnTo>
                  <a:pt x="92050" y="593417"/>
                </a:lnTo>
                <a:lnTo>
                  <a:pt x="83406" y="593664"/>
                </a:lnTo>
                <a:lnTo>
                  <a:pt x="167575" y="593664"/>
                </a:lnTo>
                <a:lnTo>
                  <a:pt x="157647" y="593417"/>
                </a:lnTo>
                <a:lnTo>
                  <a:pt x="149329" y="591344"/>
                </a:lnTo>
                <a:lnTo>
                  <a:pt x="141649" y="587526"/>
                </a:lnTo>
                <a:lnTo>
                  <a:pt x="134891" y="582074"/>
                </a:lnTo>
                <a:lnTo>
                  <a:pt x="124778" y="572859"/>
                </a:lnTo>
                <a:close/>
              </a:path>
              <a:path w="701039" h="840105">
                <a:moveTo>
                  <a:pt x="187716" y="566267"/>
                </a:moveTo>
                <a:lnTo>
                  <a:pt x="139884" y="566267"/>
                </a:lnTo>
                <a:lnTo>
                  <a:pt x="147677" y="567732"/>
                </a:lnTo>
                <a:lnTo>
                  <a:pt x="154662" y="571797"/>
                </a:lnTo>
                <a:lnTo>
                  <a:pt x="160407" y="577970"/>
                </a:lnTo>
                <a:lnTo>
                  <a:pt x="164478" y="585760"/>
                </a:lnTo>
                <a:lnTo>
                  <a:pt x="166319" y="593258"/>
                </a:lnTo>
                <a:lnTo>
                  <a:pt x="166319" y="593664"/>
                </a:lnTo>
                <a:lnTo>
                  <a:pt x="196954" y="593664"/>
                </a:lnTo>
                <a:lnTo>
                  <a:pt x="195427" y="587526"/>
                </a:lnTo>
                <a:lnTo>
                  <a:pt x="195314" y="587072"/>
                </a:lnTo>
                <a:lnTo>
                  <a:pt x="188478" y="567250"/>
                </a:lnTo>
                <a:lnTo>
                  <a:pt x="187716" y="566267"/>
                </a:lnTo>
                <a:close/>
              </a:path>
              <a:path w="701039" h="840105">
                <a:moveTo>
                  <a:pt x="314225" y="464835"/>
                </a:moveTo>
                <a:lnTo>
                  <a:pt x="224340" y="520315"/>
                </a:lnTo>
                <a:lnTo>
                  <a:pt x="240070" y="545837"/>
                </a:lnTo>
                <a:lnTo>
                  <a:pt x="329955" y="490326"/>
                </a:lnTo>
                <a:lnTo>
                  <a:pt x="314225" y="464835"/>
                </a:lnTo>
                <a:close/>
              </a:path>
              <a:path w="701039" h="840105">
                <a:moveTo>
                  <a:pt x="423212" y="0"/>
                </a:moveTo>
                <a:lnTo>
                  <a:pt x="325836" y="0"/>
                </a:lnTo>
                <a:lnTo>
                  <a:pt x="284755" y="16107"/>
                </a:lnTo>
                <a:lnTo>
                  <a:pt x="269657" y="59978"/>
                </a:lnTo>
                <a:lnTo>
                  <a:pt x="269657" y="112460"/>
                </a:lnTo>
                <a:lnTo>
                  <a:pt x="271154" y="127091"/>
                </a:lnTo>
                <a:lnTo>
                  <a:pt x="275521" y="140996"/>
                </a:lnTo>
                <a:lnTo>
                  <a:pt x="282574" y="153754"/>
                </a:lnTo>
                <a:lnTo>
                  <a:pt x="292128" y="164941"/>
                </a:lnTo>
                <a:lnTo>
                  <a:pt x="292128" y="183809"/>
                </a:lnTo>
                <a:lnTo>
                  <a:pt x="233047" y="206536"/>
                </a:lnTo>
                <a:lnTo>
                  <a:pt x="209733" y="260188"/>
                </a:lnTo>
                <a:lnTo>
                  <a:pt x="209733" y="303642"/>
                </a:lnTo>
                <a:lnTo>
                  <a:pt x="483136" y="303642"/>
                </a:lnTo>
                <a:lnTo>
                  <a:pt x="483136" y="273652"/>
                </a:lnTo>
                <a:lnTo>
                  <a:pt x="239695" y="273652"/>
                </a:lnTo>
                <a:lnTo>
                  <a:pt x="239695" y="260188"/>
                </a:lnTo>
                <a:lnTo>
                  <a:pt x="243664" y="242364"/>
                </a:lnTo>
                <a:lnTo>
                  <a:pt x="254322" y="227606"/>
                </a:lnTo>
                <a:lnTo>
                  <a:pt x="269682" y="217559"/>
                </a:lnTo>
                <a:lnTo>
                  <a:pt x="269287" y="217559"/>
                </a:lnTo>
                <a:lnTo>
                  <a:pt x="288383" y="213674"/>
                </a:lnTo>
                <a:lnTo>
                  <a:pt x="466282" y="213674"/>
                </a:lnTo>
                <a:lnTo>
                  <a:pt x="461574" y="206536"/>
                </a:lnTo>
                <a:lnTo>
                  <a:pt x="461484" y="206399"/>
                </a:lnTo>
                <a:lnTo>
                  <a:pt x="454364" y="201491"/>
                </a:lnTo>
                <a:lnTo>
                  <a:pt x="346622" y="201491"/>
                </a:lnTo>
                <a:lnTo>
                  <a:pt x="340224" y="200937"/>
                </a:lnTo>
                <a:lnTo>
                  <a:pt x="340040" y="200937"/>
                </a:lnTo>
                <a:lnTo>
                  <a:pt x="333882" y="199265"/>
                </a:lnTo>
                <a:lnTo>
                  <a:pt x="333734" y="199265"/>
                </a:lnTo>
                <a:lnTo>
                  <a:pt x="327530" y="196316"/>
                </a:lnTo>
                <a:lnTo>
                  <a:pt x="322090" y="192400"/>
                </a:lnTo>
                <a:lnTo>
                  <a:pt x="322090" y="182685"/>
                </a:lnTo>
                <a:lnTo>
                  <a:pt x="400740" y="182685"/>
                </a:lnTo>
                <a:lnTo>
                  <a:pt x="400740" y="163660"/>
                </a:lnTo>
                <a:lnTo>
                  <a:pt x="406382" y="156756"/>
                </a:lnTo>
                <a:lnTo>
                  <a:pt x="346965" y="156756"/>
                </a:lnTo>
                <a:lnTo>
                  <a:pt x="328546" y="153266"/>
                </a:lnTo>
                <a:lnTo>
                  <a:pt x="313496" y="143757"/>
                </a:lnTo>
                <a:lnTo>
                  <a:pt x="303343" y="129674"/>
                </a:lnTo>
                <a:lnTo>
                  <a:pt x="299619" y="112460"/>
                </a:lnTo>
                <a:lnTo>
                  <a:pt x="299619" y="75067"/>
                </a:lnTo>
                <a:lnTo>
                  <a:pt x="378487" y="75067"/>
                </a:lnTo>
                <a:lnTo>
                  <a:pt x="386165" y="73536"/>
                </a:lnTo>
                <a:lnTo>
                  <a:pt x="393250" y="70475"/>
                </a:lnTo>
                <a:lnTo>
                  <a:pt x="423212" y="70475"/>
                </a:lnTo>
                <a:lnTo>
                  <a:pt x="423212" y="44984"/>
                </a:lnTo>
                <a:lnTo>
                  <a:pt x="301804" y="44984"/>
                </a:lnTo>
                <a:lnTo>
                  <a:pt x="306931" y="36426"/>
                </a:lnTo>
                <a:lnTo>
                  <a:pt x="308987" y="34990"/>
                </a:lnTo>
                <a:lnTo>
                  <a:pt x="313679" y="31863"/>
                </a:lnTo>
                <a:lnTo>
                  <a:pt x="320430" y="30223"/>
                </a:lnTo>
                <a:lnTo>
                  <a:pt x="325836" y="29989"/>
                </a:lnTo>
                <a:lnTo>
                  <a:pt x="423212" y="29989"/>
                </a:lnTo>
                <a:lnTo>
                  <a:pt x="423212" y="0"/>
                </a:lnTo>
                <a:close/>
              </a:path>
              <a:path w="701039" h="840105">
                <a:moveTo>
                  <a:pt x="466282" y="213674"/>
                </a:moveTo>
                <a:lnTo>
                  <a:pt x="408231" y="213674"/>
                </a:lnTo>
                <a:lnTo>
                  <a:pt x="425962" y="217559"/>
                </a:lnTo>
                <a:lnTo>
                  <a:pt x="440323" y="227606"/>
                </a:lnTo>
                <a:lnTo>
                  <a:pt x="449882" y="242364"/>
                </a:lnTo>
                <a:lnTo>
                  <a:pt x="453174" y="260189"/>
                </a:lnTo>
                <a:lnTo>
                  <a:pt x="453174" y="273652"/>
                </a:lnTo>
                <a:lnTo>
                  <a:pt x="483136" y="273652"/>
                </a:lnTo>
                <a:lnTo>
                  <a:pt x="483136" y="260189"/>
                </a:lnTo>
                <a:lnTo>
                  <a:pt x="477609" y="231386"/>
                </a:lnTo>
                <a:lnTo>
                  <a:pt x="477507" y="230858"/>
                </a:lnTo>
                <a:lnTo>
                  <a:pt x="477462" y="230623"/>
                </a:lnTo>
                <a:lnTo>
                  <a:pt x="466282" y="213674"/>
                </a:lnTo>
                <a:close/>
              </a:path>
              <a:path w="701039" h="840105">
                <a:moveTo>
                  <a:pt x="392189" y="213674"/>
                </a:moveTo>
                <a:lnTo>
                  <a:pt x="301117" y="213674"/>
                </a:lnTo>
                <a:lnTo>
                  <a:pt x="311110" y="221216"/>
                </a:lnTo>
                <a:lnTo>
                  <a:pt x="322215" y="226759"/>
                </a:lnTo>
                <a:lnTo>
                  <a:pt x="334139" y="230187"/>
                </a:lnTo>
                <a:lnTo>
                  <a:pt x="346590" y="231386"/>
                </a:lnTo>
                <a:lnTo>
                  <a:pt x="346840" y="231386"/>
                </a:lnTo>
                <a:lnTo>
                  <a:pt x="359088" y="230187"/>
                </a:lnTo>
                <a:lnTo>
                  <a:pt x="371084" y="226759"/>
                </a:lnTo>
                <a:lnTo>
                  <a:pt x="382202" y="221216"/>
                </a:lnTo>
                <a:lnTo>
                  <a:pt x="392189" y="213674"/>
                </a:lnTo>
                <a:close/>
              </a:path>
              <a:path w="701039" h="840105">
                <a:moveTo>
                  <a:pt x="400740" y="182685"/>
                </a:moveTo>
                <a:lnTo>
                  <a:pt x="370779" y="182685"/>
                </a:lnTo>
                <a:lnTo>
                  <a:pt x="370779" y="192775"/>
                </a:lnTo>
                <a:lnTo>
                  <a:pt x="365389" y="196526"/>
                </a:lnTo>
                <a:lnTo>
                  <a:pt x="359473" y="199265"/>
                </a:lnTo>
                <a:lnTo>
                  <a:pt x="353170" y="200937"/>
                </a:lnTo>
                <a:lnTo>
                  <a:pt x="346622" y="201491"/>
                </a:lnTo>
                <a:lnTo>
                  <a:pt x="454364" y="201491"/>
                </a:lnTo>
                <a:lnTo>
                  <a:pt x="437618" y="189945"/>
                </a:lnTo>
                <a:lnTo>
                  <a:pt x="408818" y="183809"/>
                </a:lnTo>
                <a:lnTo>
                  <a:pt x="400740" y="183809"/>
                </a:lnTo>
                <a:lnTo>
                  <a:pt x="400740" y="182685"/>
                </a:lnTo>
                <a:close/>
              </a:path>
              <a:path w="701039" h="840105">
                <a:moveTo>
                  <a:pt x="370690" y="182685"/>
                </a:moveTo>
                <a:lnTo>
                  <a:pt x="322090" y="182685"/>
                </a:lnTo>
                <a:lnTo>
                  <a:pt x="330111" y="185371"/>
                </a:lnTo>
                <a:lnTo>
                  <a:pt x="338507" y="186746"/>
                </a:lnTo>
                <a:lnTo>
                  <a:pt x="354897" y="186746"/>
                </a:lnTo>
                <a:lnTo>
                  <a:pt x="362949" y="185371"/>
                </a:lnTo>
                <a:lnTo>
                  <a:pt x="370690" y="182685"/>
                </a:lnTo>
                <a:close/>
              </a:path>
              <a:path w="701039" h="840105">
                <a:moveTo>
                  <a:pt x="423212" y="70475"/>
                </a:moveTo>
                <a:lnTo>
                  <a:pt x="393250" y="70475"/>
                </a:lnTo>
                <a:lnTo>
                  <a:pt x="393250" y="109586"/>
                </a:lnTo>
                <a:lnTo>
                  <a:pt x="389699" y="127091"/>
                </a:lnTo>
                <a:lnTo>
                  <a:pt x="389573" y="127710"/>
                </a:lnTo>
                <a:lnTo>
                  <a:pt x="379681" y="142590"/>
                </a:lnTo>
                <a:lnTo>
                  <a:pt x="365003" y="152760"/>
                </a:lnTo>
                <a:lnTo>
                  <a:pt x="346965" y="156756"/>
                </a:lnTo>
                <a:lnTo>
                  <a:pt x="406382" y="156756"/>
                </a:lnTo>
                <a:lnTo>
                  <a:pt x="410269" y="152000"/>
                </a:lnTo>
                <a:lnTo>
                  <a:pt x="417301" y="138837"/>
                </a:lnTo>
                <a:lnTo>
                  <a:pt x="421671" y="124567"/>
                </a:lnTo>
                <a:lnTo>
                  <a:pt x="423212" y="109586"/>
                </a:lnTo>
                <a:lnTo>
                  <a:pt x="423212" y="70475"/>
                </a:lnTo>
                <a:close/>
              </a:path>
              <a:path w="701039" h="840105">
                <a:moveTo>
                  <a:pt x="423212" y="29989"/>
                </a:moveTo>
                <a:lnTo>
                  <a:pt x="391565" y="29989"/>
                </a:lnTo>
                <a:lnTo>
                  <a:pt x="388716" y="36426"/>
                </a:lnTo>
                <a:lnTo>
                  <a:pt x="383945" y="41329"/>
                </a:lnTo>
                <a:lnTo>
                  <a:pt x="377788" y="44310"/>
                </a:lnTo>
                <a:lnTo>
                  <a:pt x="370778" y="44984"/>
                </a:lnTo>
                <a:lnTo>
                  <a:pt x="423212" y="44984"/>
                </a:lnTo>
                <a:lnTo>
                  <a:pt x="423212" y="29989"/>
                </a:lnTo>
                <a:close/>
              </a:path>
            </a:pathLst>
          </a:custGeom>
          <a:solidFill>
            <a:srgbClr val="FBFAF9"/>
          </a:solidFill>
        </p:spPr>
        <p:txBody>
          <a:bodyPr wrap="square" lIns="0" tIns="0" rIns="0" bIns="0" rtlCol="0"/>
          <a:lstStyle/>
          <a:p>
            <a:endParaRPr/>
          </a:p>
        </p:txBody>
      </p:sp>
      <p:sp>
        <p:nvSpPr>
          <p:cNvPr id="10" name="object 10"/>
          <p:cNvSpPr txBox="1"/>
          <p:nvPr/>
        </p:nvSpPr>
        <p:spPr>
          <a:xfrm>
            <a:off x="754176" y="3250571"/>
            <a:ext cx="5070891" cy="1762662"/>
          </a:xfrm>
          <a:prstGeom prst="rect">
            <a:avLst/>
          </a:prstGeom>
        </p:spPr>
        <p:txBody>
          <a:bodyPr vert="horz" wrap="square" lIns="0" tIns="74295" rIns="0" bIns="0" rtlCol="0">
            <a:spAutoFit/>
          </a:bodyPr>
          <a:lstStyle/>
          <a:p>
            <a:pPr marL="12700">
              <a:lnSpc>
                <a:spcPct val="100000"/>
              </a:lnSpc>
              <a:spcBef>
                <a:spcPts val="585"/>
              </a:spcBef>
            </a:pPr>
            <a:r>
              <a:rPr sz="1800" b="1" dirty="0">
                <a:solidFill>
                  <a:srgbClr val="302C2A"/>
                </a:solidFill>
                <a:cs typeface="Calibri"/>
              </a:rPr>
              <a:t>Human</a:t>
            </a:r>
            <a:r>
              <a:rPr sz="1800" b="1" spc="-15" dirty="0">
                <a:solidFill>
                  <a:srgbClr val="302C2A"/>
                </a:solidFill>
                <a:cs typeface="Calibri"/>
              </a:rPr>
              <a:t> </a:t>
            </a:r>
            <a:r>
              <a:rPr sz="1800" b="1" spc="-10" dirty="0">
                <a:solidFill>
                  <a:srgbClr val="302C2A"/>
                </a:solidFill>
                <a:cs typeface="Calibri"/>
              </a:rPr>
              <a:t>interaction</a:t>
            </a:r>
            <a:endParaRPr sz="1800" dirty="0">
              <a:cs typeface="Calibri"/>
            </a:endParaRPr>
          </a:p>
          <a:p>
            <a:pPr marL="12700">
              <a:lnSpc>
                <a:spcPts val="2105"/>
              </a:lnSpc>
              <a:spcBef>
                <a:spcPts val="495"/>
              </a:spcBef>
            </a:pPr>
            <a:r>
              <a:rPr sz="1600" dirty="0">
                <a:solidFill>
                  <a:srgbClr val="302C2A"/>
                </a:solidFill>
                <a:cs typeface="Calibri"/>
              </a:rPr>
              <a:t>Oracle</a:t>
            </a:r>
            <a:r>
              <a:rPr sz="1600" spc="-50" dirty="0">
                <a:solidFill>
                  <a:srgbClr val="302C2A"/>
                </a:solidFill>
                <a:cs typeface="Calibri"/>
              </a:rPr>
              <a:t> </a:t>
            </a:r>
            <a:r>
              <a:rPr sz="1600" spc="-10" dirty="0">
                <a:solidFill>
                  <a:srgbClr val="302C2A"/>
                </a:solidFill>
                <a:cs typeface="Calibri"/>
              </a:rPr>
              <a:t>WAF</a:t>
            </a:r>
            <a:r>
              <a:rPr sz="1600" spc="-60" dirty="0">
                <a:solidFill>
                  <a:srgbClr val="302C2A"/>
                </a:solidFill>
                <a:cs typeface="Calibri"/>
              </a:rPr>
              <a:t> </a:t>
            </a:r>
            <a:r>
              <a:rPr sz="1600" dirty="0">
                <a:solidFill>
                  <a:srgbClr val="302C2A"/>
                </a:solidFill>
                <a:cs typeface="Calibri"/>
              </a:rPr>
              <a:t>identifies</a:t>
            </a:r>
            <a:r>
              <a:rPr sz="1600" spc="-50" dirty="0">
                <a:solidFill>
                  <a:srgbClr val="302C2A"/>
                </a:solidFill>
                <a:cs typeface="Calibri"/>
              </a:rPr>
              <a:t> </a:t>
            </a:r>
            <a:r>
              <a:rPr sz="1600" dirty="0">
                <a:solidFill>
                  <a:srgbClr val="302C2A"/>
                </a:solidFill>
                <a:cs typeface="Calibri"/>
              </a:rPr>
              <a:t>normal</a:t>
            </a:r>
            <a:r>
              <a:rPr sz="1600" spc="-55" dirty="0">
                <a:solidFill>
                  <a:srgbClr val="302C2A"/>
                </a:solidFill>
                <a:cs typeface="Calibri"/>
              </a:rPr>
              <a:t> </a:t>
            </a:r>
            <a:r>
              <a:rPr sz="1600" dirty="0">
                <a:solidFill>
                  <a:srgbClr val="302C2A"/>
                </a:solidFill>
                <a:cs typeface="Calibri"/>
              </a:rPr>
              <a:t>usage</a:t>
            </a:r>
            <a:r>
              <a:rPr sz="1600" spc="-65" dirty="0">
                <a:solidFill>
                  <a:srgbClr val="302C2A"/>
                </a:solidFill>
                <a:cs typeface="Calibri"/>
              </a:rPr>
              <a:t> </a:t>
            </a:r>
            <a:r>
              <a:rPr sz="1600" dirty="0">
                <a:solidFill>
                  <a:srgbClr val="302C2A"/>
                </a:solidFill>
                <a:cs typeface="Calibri"/>
              </a:rPr>
              <a:t>patterns</a:t>
            </a:r>
            <a:r>
              <a:rPr sz="1600" spc="-55" dirty="0">
                <a:solidFill>
                  <a:srgbClr val="302C2A"/>
                </a:solidFill>
                <a:cs typeface="Calibri"/>
              </a:rPr>
              <a:t> </a:t>
            </a:r>
            <a:r>
              <a:rPr sz="1600" dirty="0">
                <a:solidFill>
                  <a:srgbClr val="302C2A"/>
                </a:solidFill>
                <a:cs typeface="Calibri"/>
              </a:rPr>
              <a:t>based</a:t>
            </a:r>
            <a:r>
              <a:rPr sz="1600" spc="-60" dirty="0">
                <a:solidFill>
                  <a:srgbClr val="302C2A"/>
                </a:solidFill>
                <a:cs typeface="Calibri"/>
              </a:rPr>
              <a:t> </a:t>
            </a:r>
            <a:r>
              <a:rPr sz="1600" spc="-25" dirty="0">
                <a:solidFill>
                  <a:srgbClr val="302C2A"/>
                </a:solidFill>
                <a:cs typeface="Calibri"/>
              </a:rPr>
              <a:t>on</a:t>
            </a:r>
            <a:r>
              <a:rPr lang="en-US" sz="1600" spc="-25" dirty="0">
                <a:solidFill>
                  <a:srgbClr val="302C2A"/>
                </a:solidFill>
                <a:cs typeface="Calibri"/>
              </a:rPr>
              <a:t> </a:t>
            </a:r>
            <a:r>
              <a:rPr sz="1600" dirty="0">
                <a:solidFill>
                  <a:srgbClr val="302C2A"/>
                </a:solidFill>
                <a:cs typeface="Calibri"/>
              </a:rPr>
              <a:t>legitimate</a:t>
            </a:r>
            <a:r>
              <a:rPr sz="1600" spc="-30" dirty="0">
                <a:solidFill>
                  <a:srgbClr val="302C2A"/>
                </a:solidFill>
                <a:cs typeface="Calibri"/>
              </a:rPr>
              <a:t> </a:t>
            </a:r>
            <a:r>
              <a:rPr sz="1600" dirty="0">
                <a:solidFill>
                  <a:srgbClr val="302C2A"/>
                </a:solidFill>
                <a:cs typeface="Calibri"/>
              </a:rPr>
              <a:t>user</a:t>
            </a:r>
            <a:r>
              <a:rPr sz="1600" spc="-45" dirty="0">
                <a:solidFill>
                  <a:srgbClr val="302C2A"/>
                </a:solidFill>
                <a:cs typeface="Calibri"/>
              </a:rPr>
              <a:t> </a:t>
            </a:r>
            <a:r>
              <a:rPr sz="1600" dirty="0">
                <a:solidFill>
                  <a:srgbClr val="302C2A"/>
                </a:solidFill>
                <a:cs typeface="Calibri"/>
              </a:rPr>
              <a:t>behavior</a:t>
            </a:r>
            <a:r>
              <a:rPr sz="1600" spc="-50" dirty="0">
                <a:solidFill>
                  <a:srgbClr val="302C2A"/>
                </a:solidFill>
                <a:cs typeface="Calibri"/>
              </a:rPr>
              <a:t> </a:t>
            </a:r>
            <a:r>
              <a:rPr sz="1600" dirty="0">
                <a:solidFill>
                  <a:srgbClr val="302C2A"/>
                </a:solidFill>
                <a:cs typeface="Calibri"/>
              </a:rPr>
              <a:t>to</a:t>
            </a:r>
            <a:r>
              <a:rPr sz="1600" spc="-45" dirty="0">
                <a:solidFill>
                  <a:srgbClr val="302C2A"/>
                </a:solidFill>
                <a:cs typeface="Calibri"/>
              </a:rPr>
              <a:t> </a:t>
            </a:r>
            <a:r>
              <a:rPr sz="1600" dirty="0">
                <a:solidFill>
                  <a:srgbClr val="302C2A"/>
                </a:solidFill>
                <a:cs typeface="Calibri"/>
              </a:rPr>
              <a:t>the</a:t>
            </a:r>
            <a:r>
              <a:rPr sz="1600" spc="-30" dirty="0">
                <a:solidFill>
                  <a:srgbClr val="302C2A"/>
                </a:solidFill>
                <a:cs typeface="Calibri"/>
              </a:rPr>
              <a:t> </a:t>
            </a:r>
            <a:r>
              <a:rPr sz="1600" spc="-10" dirty="0">
                <a:solidFill>
                  <a:srgbClr val="302C2A"/>
                </a:solidFill>
                <a:cs typeface="Calibri"/>
              </a:rPr>
              <a:t>site.</a:t>
            </a:r>
            <a:endParaRPr sz="1600" dirty="0">
              <a:cs typeface="Calibri"/>
            </a:endParaRPr>
          </a:p>
          <a:p>
            <a:pPr marL="12700">
              <a:lnSpc>
                <a:spcPts val="2050"/>
              </a:lnSpc>
            </a:pPr>
            <a:r>
              <a:rPr sz="1600" dirty="0">
                <a:solidFill>
                  <a:srgbClr val="302C2A"/>
                </a:solidFill>
                <a:cs typeface="Calibri"/>
              </a:rPr>
              <a:t>The</a:t>
            </a:r>
            <a:r>
              <a:rPr sz="1600" spc="-60" dirty="0">
                <a:solidFill>
                  <a:srgbClr val="302C2A"/>
                </a:solidFill>
                <a:cs typeface="Calibri"/>
              </a:rPr>
              <a:t> </a:t>
            </a:r>
            <a:r>
              <a:rPr sz="1600" dirty="0">
                <a:solidFill>
                  <a:srgbClr val="302C2A"/>
                </a:solidFill>
                <a:cs typeface="Calibri"/>
              </a:rPr>
              <a:t>WAF</a:t>
            </a:r>
            <a:r>
              <a:rPr sz="1600" spc="-55" dirty="0">
                <a:solidFill>
                  <a:srgbClr val="302C2A"/>
                </a:solidFill>
                <a:cs typeface="Calibri"/>
              </a:rPr>
              <a:t> </a:t>
            </a:r>
            <a:r>
              <a:rPr sz="1600" dirty="0">
                <a:solidFill>
                  <a:srgbClr val="302C2A"/>
                </a:solidFill>
                <a:cs typeface="Calibri"/>
              </a:rPr>
              <a:t>will</a:t>
            </a:r>
            <a:r>
              <a:rPr sz="1600" spc="-55" dirty="0">
                <a:solidFill>
                  <a:srgbClr val="302C2A"/>
                </a:solidFill>
                <a:cs typeface="Calibri"/>
              </a:rPr>
              <a:t> </a:t>
            </a:r>
            <a:r>
              <a:rPr sz="1600" dirty="0">
                <a:solidFill>
                  <a:srgbClr val="302C2A"/>
                </a:solidFill>
                <a:cs typeface="Calibri"/>
              </a:rPr>
              <a:t>challenge</a:t>
            </a:r>
            <a:r>
              <a:rPr sz="1600" spc="-40" dirty="0">
                <a:solidFill>
                  <a:srgbClr val="302C2A"/>
                </a:solidFill>
                <a:cs typeface="Calibri"/>
              </a:rPr>
              <a:t> </a:t>
            </a:r>
            <a:r>
              <a:rPr sz="1600" dirty="0">
                <a:solidFill>
                  <a:srgbClr val="302C2A"/>
                </a:solidFill>
                <a:cs typeface="Calibri"/>
              </a:rPr>
              <a:t>with</a:t>
            </a:r>
            <a:r>
              <a:rPr sz="1600" spc="-50" dirty="0">
                <a:solidFill>
                  <a:srgbClr val="302C2A"/>
                </a:solidFill>
                <a:cs typeface="Calibri"/>
              </a:rPr>
              <a:t> </a:t>
            </a:r>
            <a:r>
              <a:rPr sz="1600" spc="-10" dirty="0">
                <a:solidFill>
                  <a:srgbClr val="302C2A"/>
                </a:solidFill>
                <a:cs typeface="Calibri"/>
              </a:rPr>
              <a:t>CAPTCHA</a:t>
            </a:r>
            <a:r>
              <a:rPr lang="en-US" sz="1600" spc="-10" dirty="0">
                <a:solidFill>
                  <a:srgbClr val="302C2A"/>
                </a:solidFill>
                <a:cs typeface="Calibri"/>
              </a:rPr>
              <a:t> </a:t>
            </a:r>
            <a:r>
              <a:rPr sz="1600" dirty="0">
                <a:solidFill>
                  <a:srgbClr val="302C2A"/>
                </a:solidFill>
                <a:cs typeface="Calibri"/>
              </a:rPr>
              <a:t>or</a:t>
            </a:r>
            <a:r>
              <a:rPr sz="1600" spc="-45" dirty="0">
                <a:solidFill>
                  <a:srgbClr val="302C2A"/>
                </a:solidFill>
                <a:cs typeface="Calibri"/>
              </a:rPr>
              <a:t> </a:t>
            </a:r>
            <a:r>
              <a:rPr sz="1600" dirty="0">
                <a:solidFill>
                  <a:srgbClr val="302C2A"/>
                </a:solidFill>
                <a:cs typeface="Calibri"/>
              </a:rPr>
              <a:t>block</a:t>
            </a:r>
            <a:r>
              <a:rPr sz="1600" spc="-40" dirty="0">
                <a:solidFill>
                  <a:srgbClr val="302C2A"/>
                </a:solidFill>
                <a:cs typeface="Calibri"/>
              </a:rPr>
              <a:t> </a:t>
            </a:r>
            <a:r>
              <a:rPr sz="1600" dirty="0">
                <a:solidFill>
                  <a:srgbClr val="302C2A"/>
                </a:solidFill>
                <a:cs typeface="Calibri"/>
              </a:rPr>
              <a:t>requests</a:t>
            </a:r>
            <a:r>
              <a:rPr sz="1600" spc="-55" dirty="0">
                <a:solidFill>
                  <a:srgbClr val="302C2A"/>
                </a:solidFill>
                <a:cs typeface="Calibri"/>
              </a:rPr>
              <a:t> </a:t>
            </a:r>
            <a:r>
              <a:rPr sz="1600" dirty="0">
                <a:solidFill>
                  <a:srgbClr val="302C2A"/>
                </a:solidFill>
                <a:cs typeface="Calibri"/>
              </a:rPr>
              <a:t>when</a:t>
            </a:r>
            <a:r>
              <a:rPr sz="1600" spc="-35" dirty="0">
                <a:solidFill>
                  <a:srgbClr val="302C2A"/>
                </a:solidFill>
                <a:cs typeface="Calibri"/>
              </a:rPr>
              <a:t> </a:t>
            </a:r>
            <a:r>
              <a:rPr sz="1600" dirty="0">
                <a:solidFill>
                  <a:srgbClr val="302C2A"/>
                </a:solidFill>
                <a:cs typeface="Calibri"/>
              </a:rPr>
              <a:t>it</a:t>
            </a:r>
            <a:r>
              <a:rPr sz="1600" spc="-40" dirty="0">
                <a:solidFill>
                  <a:srgbClr val="302C2A"/>
                </a:solidFill>
                <a:cs typeface="Calibri"/>
              </a:rPr>
              <a:t> </a:t>
            </a:r>
            <a:r>
              <a:rPr sz="1600" dirty="0">
                <a:solidFill>
                  <a:srgbClr val="302C2A"/>
                </a:solidFill>
                <a:cs typeface="Calibri"/>
              </a:rPr>
              <a:t>detects</a:t>
            </a:r>
            <a:r>
              <a:rPr sz="1600" spc="-40" dirty="0">
                <a:solidFill>
                  <a:srgbClr val="302C2A"/>
                </a:solidFill>
                <a:cs typeface="Calibri"/>
              </a:rPr>
              <a:t> </a:t>
            </a:r>
            <a:r>
              <a:rPr lang="en-US" sz="1600" dirty="0">
                <a:solidFill>
                  <a:srgbClr val="302C2A"/>
                </a:solidFill>
                <a:cs typeface="Calibri"/>
              </a:rPr>
              <a:t>abnormalities,</a:t>
            </a:r>
            <a:r>
              <a:rPr sz="1600" spc="-35" dirty="0">
                <a:solidFill>
                  <a:srgbClr val="302C2A"/>
                </a:solidFill>
                <a:cs typeface="Calibri"/>
              </a:rPr>
              <a:t> </a:t>
            </a:r>
            <a:r>
              <a:rPr sz="1600" spc="-25" dirty="0">
                <a:solidFill>
                  <a:srgbClr val="302C2A"/>
                </a:solidFill>
                <a:cs typeface="Calibri"/>
              </a:rPr>
              <a:t>or </a:t>
            </a:r>
            <a:r>
              <a:rPr sz="1600" spc="-10" dirty="0">
                <a:solidFill>
                  <a:srgbClr val="302C2A"/>
                </a:solidFill>
                <a:cs typeface="Calibri"/>
              </a:rPr>
              <a:t>traffic</a:t>
            </a:r>
            <a:r>
              <a:rPr sz="1600" spc="-55" dirty="0">
                <a:solidFill>
                  <a:srgbClr val="302C2A"/>
                </a:solidFill>
                <a:cs typeface="Calibri"/>
              </a:rPr>
              <a:t> </a:t>
            </a:r>
            <a:r>
              <a:rPr sz="1600" spc="-10" dirty="0">
                <a:solidFill>
                  <a:srgbClr val="302C2A"/>
                </a:solidFill>
                <a:cs typeface="Calibri"/>
              </a:rPr>
              <a:t>exceeds</a:t>
            </a:r>
            <a:r>
              <a:rPr sz="1600" spc="-40" dirty="0">
                <a:solidFill>
                  <a:srgbClr val="302C2A"/>
                </a:solidFill>
                <a:cs typeface="Calibri"/>
              </a:rPr>
              <a:t> </a:t>
            </a:r>
            <a:r>
              <a:rPr sz="1600" dirty="0">
                <a:solidFill>
                  <a:srgbClr val="302C2A"/>
                </a:solidFill>
                <a:cs typeface="Calibri"/>
              </a:rPr>
              <a:t>defined</a:t>
            </a:r>
            <a:r>
              <a:rPr sz="1600" spc="-40" dirty="0">
                <a:solidFill>
                  <a:srgbClr val="302C2A"/>
                </a:solidFill>
                <a:cs typeface="Calibri"/>
              </a:rPr>
              <a:t> </a:t>
            </a:r>
            <a:r>
              <a:rPr sz="1600" spc="-10" dirty="0">
                <a:solidFill>
                  <a:srgbClr val="302C2A"/>
                </a:solidFill>
                <a:cs typeface="Calibri"/>
              </a:rPr>
              <a:t>interaction</a:t>
            </a:r>
            <a:r>
              <a:rPr sz="1600" spc="-25" dirty="0">
                <a:solidFill>
                  <a:srgbClr val="302C2A"/>
                </a:solidFill>
                <a:cs typeface="Calibri"/>
              </a:rPr>
              <a:t> </a:t>
            </a:r>
            <a:r>
              <a:rPr sz="1600" spc="-10" dirty="0">
                <a:solidFill>
                  <a:srgbClr val="302C2A"/>
                </a:solidFill>
                <a:cs typeface="Calibri"/>
              </a:rPr>
              <a:t>thresholds.</a:t>
            </a:r>
            <a:endParaRPr sz="1600" dirty="0">
              <a:cs typeface="Calibri"/>
            </a:endParaRPr>
          </a:p>
        </p:txBody>
      </p:sp>
      <p:sp>
        <p:nvSpPr>
          <p:cNvPr id="11" name="object 11"/>
          <p:cNvSpPr txBox="1"/>
          <p:nvPr/>
        </p:nvSpPr>
        <p:spPr>
          <a:xfrm>
            <a:off x="6581902" y="3250571"/>
            <a:ext cx="4732655" cy="1598515"/>
          </a:xfrm>
          <a:prstGeom prst="rect">
            <a:avLst/>
          </a:prstGeom>
        </p:spPr>
        <p:txBody>
          <a:bodyPr vert="horz" wrap="square" lIns="0" tIns="74295" rIns="0" bIns="0" rtlCol="0">
            <a:spAutoFit/>
          </a:bodyPr>
          <a:lstStyle/>
          <a:p>
            <a:pPr marL="12700">
              <a:lnSpc>
                <a:spcPct val="100000"/>
              </a:lnSpc>
              <a:spcBef>
                <a:spcPts val="585"/>
              </a:spcBef>
            </a:pPr>
            <a:r>
              <a:rPr sz="1800" b="1" dirty="0">
                <a:solidFill>
                  <a:srgbClr val="302C2A"/>
                </a:solidFill>
                <a:cs typeface="Calibri"/>
              </a:rPr>
              <a:t>Device</a:t>
            </a:r>
            <a:r>
              <a:rPr sz="1800" b="1" spc="-65" dirty="0">
                <a:solidFill>
                  <a:srgbClr val="302C2A"/>
                </a:solidFill>
                <a:cs typeface="Calibri"/>
              </a:rPr>
              <a:t> </a:t>
            </a:r>
            <a:r>
              <a:rPr sz="1800" b="1" spc="-10" dirty="0">
                <a:solidFill>
                  <a:srgbClr val="302C2A"/>
                </a:solidFill>
                <a:cs typeface="Calibri"/>
              </a:rPr>
              <a:t>fingerprinting</a:t>
            </a:r>
            <a:endParaRPr sz="1800" dirty="0">
              <a:cs typeface="Calibri"/>
            </a:endParaRPr>
          </a:p>
          <a:p>
            <a:pPr marL="12700" marR="5080">
              <a:lnSpc>
                <a:spcPct val="95000"/>
              </a:lnSpc>
              <a:spcBef>
                <a:spcPts val="600"/>
              </a:spcBef>
            </a:pPr>
            <a:r>
              <a:rPr sz="1600" dirty="0">
                <a:solidFill>
                  <a:srgbClr val="302C2A"/>
                </a:solidFill>
                <a:cs typeface="Calibri"/>
              </a:rPr>
              <a:t>Oracle</a:t>
            </a:r>
            <a:r>
              <a:rPr sz="1600" spc="-55" dirty="0">
                <a:solidFill>
                  <a:srgbClr val="302C2A"/>
                </a:solidFill>
                <a:cs typeface="Calibri"/>
              </a:rPr>
              <a:t> </a:t>
            </a:r>
            <a:r>
              <a:rPr sz="1600" spc="-10" dirty="0">
                <a:solidFill>
                  <a:srgbClr val="302C2A"/>
                </a:solidFill>
                <a:cs typeface="Calibri"/>
              </a:rPr>
              <a:t>WAF</a:t>
            </a:r>
            <a:r>
              <a:rPr sz="1600" spc="-60" dirty="0">
                <a:solidFill>
                  <a:srgbClr val="302C2A"/>
                </a:solidFill>
                <a:cs typeface="Calibri"/>
              </a:rPr>
              <a:t> </a:t>
            </a:r>
            <a:r>
              <a:rPr sz="1600" dirty="0">
                <a:solidFill>
                  <a:srgbClr val="302C2A"/>
                </a:solidFill>
                <a:cs typeface="Calibri"/>
              </a:rPr>
              <a:t>collects</a:t>
            </a:r>
            <a:r>
              <a:rPr sz="1600" spc="-40" dirty="0">
                <a:solidFill>
                  <a:srgbClr val="302C2A"/>
                </a:solidFill>
                <a:cs typeface="Calibri"/>
              </a:rPr>
              <a:t> </a:t>
            </a:r>
            <a:r>
              <a:rPr sz="1600" dirty="0">
                <a:solidFill>
                  <a:srgbClr val="302C2A"/>
                </a:solidFill>
                <a:cs typeface="Calibri"/>
              </a:rPr>
              <a:t>unique</a:t>
            </a:r>
            <a:r>
              <a:rPr sz="1600" spc="-45" dirty="0">
                <a:solidFill>
                  <a:srgbClr val="302C2A"/>
                </a:solidFill>
                <a:cs typeface="Calibri"/>
              </a:rPr>
              <a:t> </a:t>
            </a:r>
            <a:r>
              <a:rPr sz="1600" dirty="0">
                <a:solidFill>
                  <a:srgbClr val="302C2A"/>
                </a:solidFill>
                <a:cs typeface="Calibri"/>
              </a:rPr>
              <a:t>various</a:t>
            </a:r>
            <a:r>
              <a:rPr sz="1600" spc="-60" dirty="0">
                <a:solidFill>
                  <a:srgbClr val="302C2A"/>
                </a:solidFill>
                <a:cs typeface="Calibri"/>
              </a:rPr>
              <a:t> </a:t>
            </a:r>
            <a:r>
              <a:rPr sz="1600" spc="-10" dirty="0">
                <a:solidFill>
                  <a:srgbClr val="302C2A"/>
                </a:solidFill>
                <a:cs typeface="Calibri"/>
              </a:rPr>
              <a:t>characteristics </a:t>
            </a:r>
            <a:r>
              <a:rPr sz="1600" dirty="0">
                <a:solidFill>
                  <a:srgbClr val="302C2A"/>
                </a:solidFill>
                <a:cs typeface="Calibri"/>
              </a:rPr>
              <a:t>about</a:t>
            </a:r>
            <a:r>
              <a:rPr sz="1600" spc="-35" dirty="0">
                <a:solidFill>
                  <a:srgbClr val="302C2A"/>
                </a:solidFill>
                <a:cs typeface="Calibri"/>
              </a:rPr>
              <a:t> </a:t>
            </a:r>
            <a:r>
              <a:rPr sz="1600" dirty="0">
                <a:solidFill>
                  <a:srgbClr val="302C2A"/>
                </a:solidFill>
                <a:cs typeface="Calibri"/>
              </a:rPr>
              <a:t>a</a:t>
            </a:r>
            <a:r>
              <a:rPr sz="1600" spc="-45" dirty="0">
                <a:solidFill>
                  <a:srgbClr val="302C2A"/>
                </a:solidFill>
                <a:cs typeface="Calibri"/>
              </a:rPr>
              <a:t> </a:t>
            </a:r>
            <a:r>
              <a:rPr sz="1600" dirty="0">
                <a:solidFill>
                  <a:srgbClr val="302C2A"/>
                </a:solidFill>
                <a:cs typeface="Calibri"/>
              </a:rPr>
              <a:t>device</a:t>
            </a:r>
            <a:r>
              <a:rPr sz="1600" spc="-20" dirty="0">
                <a:solidFill>
                  <a:srgbClr val="302C2A"/>
                </a:solidFill>
                <a:cs typeface="Calibri"/>
              </a:rPr>
              <a:t> entity,</a:t>
            </a:r>
            <a:r>
              <a:rPr sz="1600" spc="-35" dirty="0">
                <a:solidFill>
                  <a:srgbClr val="302C2A"/>
                </a:solidFill>
                <a:cs typeface="Calibri"/>
              </a:rPr>
              <a:t> </a:t>
            </a:r>
            <a:r>
              <a:rPr sz="1600" spc="-10" dirty="0">
                <a:solidFill>
                  <a:srgbClr val="302C2A"/>
                </a:solidFill>
                <a:cs typeface="Calibri"/>
              </a:rPr>
              <a:t>generating</a:t>
            </a:r>
            <a:r>
              <a:rPr sz="1600" spc="-35" dirty="0">
                <a:solidFill>
                  <a:srgbClr val="302C2A"/>
                </a:solidFill>
                <a:cs typeface="Calibri"/>
              </a:rPr>
              <a:t> </a:t>
            </a:r>
            <a:r>
              <a:rPr sz="1600" dirty="0">
                <a:solidFill>
                  <a:srgbClr val="302C2A"/>
                </a:solidFill>
                <a:cs typeface="Calibri"/>
              </a:rPr>
              <a:t>a</a:t>
            </a:r>
            <a:r>
              <a:rPr sz="1600" spc="-25" dirty="0">
                <a:solidFill>
                  <a:srgbClr val="302C2A"/>
                </a:solidFill>
                <a:cs typeface="Calibri"/>
              </a:rPr>
              <a:t> </a:t>
            </a:r>
            <a:r>
              <a:rPr sz="1600" spc="-10" dirty="0">
                <a:solidFill>
                  <a:srgbClr val="302C2A"/>
                </a:solidFill>
                <a:cs typeface="Calibri"/>
              </a:rPr>
              <a:t>hashed</a:t>
            </a:r>
            <a:r>
              <a:rPr lang="en-US" sz="1600" spc="-10" dirty="0">
                <a:solidFill>
                  <a:srgbClr val="302C2A"/>
                </a:solidFill>
                <a:cs typeface="Calibri"/>
              </a:rPr>
              <a:t> </a:t>
            </a:r>
            <a:r>
              <a:rPr sz="1600" dirty="0">
                <a:solidFill>
                  <a:srgbClr val="302C2A"/>
                </a:solidFill>
                <a:cs typeface="Calibri"/>
              </a:rPr>
              <a:t>signature.</a:t>
            </a:r>
            <a:r>
              <a:rPr sz="1600" spc="-50" dirty="0">
                <a:solidFill>
                  <a:srgbClr val="302C2A"/>
                </a:solidFill>
                <a:cs typeface="Calibri"/>
              </a:rPr>
              <a:t> </a:t>
            </a:r>
            <a:r>
              <a:rPr sz="1600" dirty="0">
                <a:solidFill>
                  <a:srgbClr val="302C2A"/>
                </a:solidFill>
                <a:cs typeface="Calibri"/>
              </a:rPr>
              <a:t>This</a:t>
            </a:r>
            <a:r>
              <a:rPr sz="1600" spc="-35" dirty="0">
                <a:solidFill>
                  <a:srgbClr val="302C2A"/>
                </a:solidFill>
                <a:cs typeface="Calibri"/>
              </a:rPr>
              <a:t> </a:t>
            </a:r>
            <a:r>
              <a:rPr sz="1600" dirty="0">
                <a:solidFill>
                  <a:srgbClr val="302C2A"/>
                </a:solidFill>
                <a:cs typeface="Calibri"/>
              </a:rPr>
              <a:t>hashed</a:t>
            </a:r>
            <a:r>
              <a:rPr sz="1600" spc="-45" dirty="0">
                <a:solidFill>
                  <a:srgbClr val="302C2A"/>
                </a:solidFill>
                <a:cs typeface="Calibri"/>
              </a:rPr>
              <a:t> </a:t>
            </a:r>
            <a:r>
              <a:rPr sz="1600" dirty="0">
                <a:solidFill>
                  <a:srgbClr val="302C2A"/>
                </a:solidFill>
                <a:cs typeface="Calibri"/>
              </a:rPr>
              <a:t>signature</a:t>
            </a:r>
            <a:r>
              <a:rPr sz="1600" spc="-40" dirty="0">
                <a:solidFill>
                  <a:srgbClr val="302C2A"/>
                </a:solidFill>
                <a:cs typeface="Calibri"/>
              </a:rPr>
              <a:t> </a:t>
            </a:r>
            <a:r>
              <a:rPr sz="1600" dirty="0">
                <a:solidFill>
                  <a:srgbClr val="302C2A"/>
                </a:solidFill>
                <a:cs typeface="Calibri"/>
              </a:rPr>
              <a:t>is</a:t>
            </a:r>
            <a:r>
              <a:rPr sz="1600" spc="-45" dirty="0">
                <a:solidFill>
                  <a:srgbClr val="302C2A"/>
                </a:solidFill>
                <a:cs typeface="Calibri"/>
              </a:rPr>
              <a:t> </a:t>
            </a:r>
            <a:r>
              <a:rPr sz="1600" dirty="0">
                <a:solidFill>
                  <a:srgbClr val="302C2A"/>
                </a:solidFill>
                <a:cs typeface="Calibri"/>
              </a:rPr>
              <a:t>then</a:t>
            </a:r>
            <a:r>
              <a:rPr sz="1600" spc="-45" dirty="0">
                <a:solidFill>
                  <a:srgbClr val="302C2A"/>
                </a:solidFill>
                <a:cs typeface="Calibri"/>
              </a:rPr>
              <a:t> </a:t>
            </a:r>
            <a:r>
              <a:rPr sz="1600" spc="-10" dirty="0">
                <a:solidFill>
                  <a:srgbClr val="302C2A"/>
                </a:solidFill>
                <a:cs typeface="Calibri"/>
              </a:rPr>
              <a:t>compared </a:t>
            </a:r>
            <a:r>
              <a:rPr sz="1600" dirty="0">
                <a:solidFill>
                  <a:srgbClr val="302C2A"/>
                </a:solidFill>
                <a:cs typeface="Calibri"/>
              </a:rPr>
              <a:t>to</a:t>
            </a:r>
            <a:r>
              <a:rPr sz="1600" spc="-55" dirty="0">
                <a:solidFill>
                  <a:srgbClr val="302C2A"/>
                </a:solidFill>
                <a:cs typeface="Calibri"/>
              </a:rPr>
              <a:t> </a:t>
            </a:r>
            <a:r>
              <a:rPr sz="1600" dirty="0">
                <a:solidFill>
                  <a:srgbClr val="302C2A"/>
                </a:solidFill>
                <a:cs typeface="Calibri"/>
              </a:rPr>
              <a:t>other</a:t>
            </a:r>
            <a:r>
              <a:rPr sz="1600" spc="-40" dirty="0">
                <a:solidFill>
                  <a:srgbClr val="302C2A"/>
                </a:solidFill>
                <a:cs typeface="Calibri"/>
              </a:rPr>
              <a:t> </a:t>
            </a:r>
            <a:r>
              <a:rPr sz="1600" dirty="0">
                <a:solidFill>
                  <a:srgbClr val="302C2A"/>
                </a:solidFill>
                <a:cs typeface="Calibri"/>
              </a:rPr>
              <a:t>requests</a:t>
            </a:r>
            <a:r>
              <a:rPr sz="1600" spc="-55" dirty="0">
                <a:solidFill>
                  <a:srgbClr val="302C2A"/>
                </a:solidFill>
                <a:cs typeface="Calibri"/>
              </a:rPr>
              <a:t> </a:t>
            </a:r>
            <a:r>
              <a:rPr sz="1600" dirty="0">
                <a:solidFill>
                  <a:srgbClr val="302C2A"/>
                </a:solidFill>
                <a:cs typeface="Calibri"/>
              </a:rPr>
              <a:t>to</a:t>
            </a:r>
            <a:r>
              <a:rPr sz="1600" spc="-50" dirty="0">
                <a:solidFill>
                  <a:srgbClr val="302C2A"/>
                </a:solidFill>
                <a:cs typeface="Calibri"/>
              </a:rPr>
              <a:t> </a:t>
            </a:r>
            <a:r>
              <a:rPr sz="1600" dirty="0">
                <a:solidFill>
                  <a:srgbClr val="302C2A"/>
                </a:solidFill>
                <a:cs typeface="Calibri"/>
              </a:rPr>
              <a:t>determine</a:t>
            </a:r>
            <a:r>
              <a:rPr sz="1600" spc="-40" dirty="0">
                <a:solidFill>
                  <a:srgbClr val="302C2A"/>
                </a:solidFill>
                <a:cs typeface="Calibri"/>
              </a:rPr>
              <a:t> </a:t>
            </a:r>
            <a:r>
              <a:rPr sz="1600" dirty="0">
                <a:solidFill>
                  <a:srgbClr val="302C2A"/>
                </a:solidFill>
                <a:cs typeface="Calibri"/>
              </a:rPr>
              <a:t>the</a:t>
            </a:r>
            <a:r>
              <a:rPr sz="1600" spc="-35" dirty="0">
                <a:solidFill>
                  <a:srgbClr val="302C2A"/>
                </a:solidFill>
                <a:cs typeface="Calibri"/>
              </a:rPr>
              <a:t> </a:t>
            </a:r>
            <a:r>
              <a:rPr sz="1600" dirty="0">
                <a:solidFill>
                  <a:srgbClr val="302C2A"/>
                </a:solidFill>
                <a:cs typeface="Calibri"/>
              </a:rPr>
              <a:t>same</a:t>
            </a:r>
            <a:r>
              <a:rPr sz="1600" spc="-55" dirty="0">
                <a:solidFill>
                  <a:srgbClr val="302C2A"/>
                </a:solidFill>
                <a:cs typeface="Calibri"/>
              </a:rPr>
              <a:t> </a:t>
            </a:r>
            <a:r>
              <a:rPr sz="1600" spc="-10" dirty="0">
                <a:solidFill>
                  <a:srgbClr val="302C2A"/>
                </a:solidFill>
                <a:cs typeface="Calibri"/>
              </a:rPr>
              <a:t>signature </a:t>
            </a:r>
            <a:r>
              <a:rPr sz="1600" dirty="0">
                <a:solidFill>
                  <a:srgbClr val="302C2A"/>
                </a:solidFill>
                <a:cs typeface="Calibri"/>
              </a:rPr>
              <a:t>is</a:t>
            </a:r>
            <a:r>
              <a:rPr sz="1600" spc="-45" dirty="0">
                <a:solidFill>
                  <a:srgbClr val="302C2A"/>
                </a:solidFill>
                <a:cs typeface="Calibri"/>
              </a:rPr>
              <a:t> </a:t>
            </a:r>
            <a:r>
              <a:rPr sz="1600" dirty="0">
                <a:solidFill>
                  <a:srgbClr val="302C2A"/>
                </a:solidFill>
                <a:cs typeface="Calibri"/>
              </a:rPr>
              <a:t>being</a:t>
            </a:r>
            <a:r>
              <a:rPr sz="1600" spc="-30" dirty="0">
                <a:solidFill>
                  <a:srgbClr val="302C2A"/>
                </a:solidFill>
                <a:cs typeface="Calibri"/>
              </a:rPr>
              <a:t> </a:t>
            </a:r>
            <a:r>
              <a:rPr sz="1600" spc="-10" dirty="0">
                <a:solidFill>
                  <a:srgbClr val="302C2A"/>
                </a:solidFill>
                <a:cs typeface="Calibri"/>
              </a:rPr>
              <a:t>leverages</a:t>
            </a:r>
            <a:r>
              <a:rPr sz="1600" spc="-50" dirty="0">
                <a:solidFill>
                  <a:srgbClr val="302C2A"/>
                </a:solidFill>
                <a:cs typeface="Calibri"/>
              </a:rPr>
              <a:t> </a:t>
            </a:r>
            <a:r>
              <a:rPr sz="1600" dirty="0">
                <a:solidFill>
                  <a:srgbClr val="302C2A"/>
                </a:solidFill>
                <a:cs typeface="Calibri"/>
              </a:rPr>
              <a:t>across</a:t>
            </a:r>
            <a:r>
              <a:rPr sz="1600" spc="-50" dirty="0">
                <a:solidFill>
                  <a:srgbClr val="302C2A"/>
                </a:solidFill>
                <a:cs typeface="Calibri"/>
              </a:rPr>
              <a:t> </a:t>
            </a:r>
            <a:r>
              <a:rPr sz="1600" spc="-10" dirty="0">
                <a:solidFill>
                  <a:srgbClr val="302C2A"/>
                </a:solidFill>
                <a:cs typeface="Calibri"/>
              </a:rPr>
              <a:t>different</a:t>
            </a:r>
            <a:r>
              <a:rPr sz="1600" spc="-40" dirty="0">
                <a:solidFill>
                  <a:srgbClr val="302C2A"/>
                </a:solidFill>
                <a:cs typeface="Calibri"/>
              </a:rPr>
              <a:t> </a:t>
            </a:r>
            <a:r>
              <a:rPr sz="1600" spc="-10" dirty="0">
                <a:solidFill>
                  <a:srgbClr val="302C2A"/>
                </a:solidFill>
                <a:cs typeface="Calibri"/>
              </a:rPr>
              <a:t>contexts.</a:t>
            </a:r>
            <a:endParaRPr sz="1600" dirty="0">
              <a:cs typeface="Calibri"/>
            </a:endParaRPr>
          </a:p>
        </p:txBody>
      </p:sp>
      <p:sp>
        <p:nvSpPr>
          <p:cNvPr id="12" name="object 12"/>
          <p:cNvSpPr txBox="1">
            <a:spLocks noGrp="1"/>
          </p:cNvSpPr>
          <p:nvPr>
            <p:ph type="title"/>
          </p:nvPr>
        </p:nvSpPr>
        <p:spPr>
          <a:xfrm>
            <a:off x="762000" y="211667"/>
            <a:ext cx="10671048" cy="822960"/>
          </a:xfrm>
          <a:prstGeom prst="rect">
            <a:avLst/>
          </a:prstGeom>
        </p:spPr>
        <p:txBody>
          <a:bodyPr vert="horz" wrap="square" lIns="0" tIns="12700" rIns="0" bIns="0" rtlCol="0">
            <a:spAutoFit/>
          </a:bodyPr>
          <a:lstStyle/>
          <a:p>
            <a:pPr marL="14604">
              <a:lnSpc>
                <a:spcPts val="2870"/>
              </a:lnSpc>
              <a:spcBef>
                <a:spcPts val="100"/>
              </a:spcBef>
            </a:pPr>
            <a:r>
              <a:rPr dirty="0"/>
              <a:t>Bot</a:t>
            </a:r>
            <a:r>
              <a:rPr spc="-35" dirty="0"/>
              <a:t> </a:t>
            </a:r>
            <a:r>
              <a:rPr spc="-10" dirty="0"/>
              <a:t>management</a:t>
            </a:r>
          </a:p>
          <a:p>
            <a:pPr marL="12700">
              <a:lnSpc>
                <a:spcPts val="2390"/>
              </a:lnSpc>
            </a:pPr>
            <a:r>
              <a:rPr sz="2000" b="0" dirty="0">
                <a:latin typeface="Calibri"/>
                <a:cs typeface="Calibri"/>
              </a:rPr>
              <a:t>Entity</a:t>
            </a:r>
            <a:r>
              <a:rPr sz="2000" b="0" spc="-65" dirty="0">
                <a:latin typeface="Calibri"/>
                <a:cs typeface="Calibri"/>
              </a:rPr>
              <a:t> </a:t>
            </a:r>
            <a:r>
              <a:rPr sz="2000" b="0" spc="-10" dirty="0">
                <a:latin typeface="Calibri"/>
                <a:cs typeface="Calibri"/>
              </a:rPr>
              <a:t>attributes</a:t>
            </a:r>
            <a:r>
              <a:rPr sz="2000" b="0" spc="-50" dirty="0">
                <a:latin typeface="Calibri"/>
                <a:cs typeface="Calibri"/>
              </a:rPr>
              <a:t> </a:t>
            </a:r>
            <a:r>
              <a:rPr sz="2000" b="0" dirty="0">
                <a:latin typeface="Calibri"/>
                <a:cs typeface="Calibri"/>
              </a:rPr>
              <a:t>and</a:t>
            </a:r>
            <a:r>
              <a:rPr sz="2000" b="0" spc="-55" dirty="0">
                <a:latin typeface="Calibri"/>
                <a:cs typeface="Calibri"/>
              </a:rPr>
              <a:t> </a:t>
            </a:r>
            <a:r>
              <a:rPr sz="2000" b="0" dirty="0">
                <a:latin typeface="Calibri"/>
                <a:cs typeface="Calibri"/>
              </a:rPr>
              <a:t>behavioral</a:t>
            </a:r>
            <a:r>
              <a:rPr sz="2000" b="0" spc="-55" dirty="0">
                <a:latin typeface="Calibri"/>
                <a:cs typeface="Calibri"/>
              </a:rPr>
              <a:t> </a:t>
            </a:r>
            <a:r>
              <a:rPr sz="2000" b="0" spc="-10" dirty="0">
                <a:latin typeface="Calibri"/>
                <a:cs typeface="Calibri"/>
              </a:rPr>
              <a:t>detection</a:t>
            </a:r>
            <a:endParaRPr sz="2000" dirty="0">
              <a:latin typeface="Calibri"/>
              <a:cs typeface="Calibri"/>
            </a:endParaRPr>
          </a:p>
        </p:txBody>
      </p:sp>
      <p:grpSp>
        <p:nvGrpSpPr>
          <p:cNvPr id="13" name="object 13"/>
          <p:cNvGrpSpPr/>
          <p:nvPr/>
        </p:nvGrpSpPr>
        <p:grpSpPr>
          <a:xfrm>
            <a:off x="6792086" y="2032380"/>
            <a:ext cx="719455" cy="729615"/>
            <a:chOff x="6792086" y="2032380"/>
            <a:chExt cx="719455" cy="729615"/>
          </a:xfrm>
        </p:grpSpPr>
        <p:sp>
          <p:nvSpPr>
            <p:cNvPr id="14" name="object 14"/>
            <p:cNvSpPr/>
            <p:nvPr/>
          </p:nvSpPr>
          <p:spPr>
            <a:xfrm>
              <a:off x="6792086" y="2032380"/>
              <a:ext cx="451484" cy="729615"/>
            </a:xfrm>
            <a:custGeom>
              <a:avLst/>
              <a:gdLst/>
              <a:ahLst/>
              <a:cxnLst/>
              <a:rect l="l" t="t" r="r" b="b"/>
              <a:pathLst>
                <a:path w="451484" h="729614">
                  <a:moveTo>
                    <a:pt x="406146" y="0"/>
                  </a:moveTo>
                  <a:lnTo>
                    <a:pt x="45085" y="0"/>
                  </a:lnTo>
                  <a:lnTo>
                    <a:pt x="27539" y="3544"/>
                  </a:lnTo>
                  <a:lnTo>
                    <a:pt x="13208" y="13208"/>
                  </a:lnTo>
                  <a:lnTo>
                    <a:pt x="3544" y="27539"/>
                  </a:lnTo>
                  <a:lnTo>
                    <a:pt x="0" y="45085"/>
                  </a:lnTo>
                  <a:lnTo>
                    <a:pt x="0" y="684403"/>
                  </a:lnTo>
                  <a:lnTo>
                    <a:pt x="3544" y="702022"/>
                  </a:lnTo>
                  <a:lnTo>
                    <a:pt x="13208" y="716391"/>
                  </a:lnTo>
                  <a:lnTo>
                    <a:pt x="27539" y="726068"/>
                  </a:lnTo>
                  <a:lnTo>
                    <a:pt x="45085" y="729615"/>
                  </a:lnTo>
                  <a:lnTo>
                    <a:pt x="406146" y="729615"/>
                  </a:lnTo>
                  <a:lnTo>
                    <a:pt x="423765" y="726068"/>
                  </a:lnTo>
                  <a:lnTo>
                    <a:pt x="438134" y="716391"/>
                  </a:lnTo>
                  <a:lnTo>
                    <a:pt x="447811" y="702022"/>
                  </a:lnTo>
                  <a:lnTo>
                    <a:pt x="448801" y="697103"/>
                  </a:lnTo>
                  <a:lnTo>
                    <a:pt x="45085" y="697103"/>
                  </a:lnTo>
                  <a:lnTo>
                    <a:pt x="38227" y="696849"/>
                  </a:lnTo>
                  <a:lnTo>
                    <a:pt x="32893" y="691261"/>
                  </a:lnTo>
                  <a:lnTo>
                    <a:pt x="32766" y="647954"/>
                  </a:lnTo>
                  <a:lnTo>
                    <a:pt x="451358" y="647954"/>
                  </a:lnTo>
                  <a:lnTo>
                    <a:pt x="451358" y="615061"/>
                  </a:lnTo>
                  <a:lnTo>
                    <a:pt x="32766" y="615061"/>
                  </a:lnTo>
                  <a:lnTo>
                    <a:pt x="32893" y="38227"/>
                  </a:lnTo>
                  <a:lnTo>
                    <a:pt x="38227" y="32639"/>
                  </a:lnTo>
                  <a:lnTo>
                    <a:pt x="45085" y="32512"/>
                  </a:lnTo>
                  <a:lnTo>
                    <a:pt x="448816" y="32512"/>
                  </a:lnTo>
                  <a:lnTo>
                    <a:pt x="447811" y="27539"/>
                  </a:lnTo>
                  <a:lnTo>
                    <a:pt x="438134" y="13208"/>
                  </a:lnTo>
                  <a:lnTo>
                    <a:pt x="423765" y="3544"/>
                  </a:lnTo>
                  <a:lnTo>
                    <a:pt x="406146" y="0"/>
                  </a:lnTo>
                  <a:close/>
                </a:path>
                <a:path w="451484" h="729614">
                  <a:moveTo>
                    <a:pt x="451358" y="647954"/>
                  </a:moveTo>
                  <a:lnTo>
                    <a:pt x="418465" y="647954"/>
                  </a:lnTo>
                  <a:lnTo>
                    <a:pt x="418465" y="691261"/>
                  </a:lnTo>
                  <a:lnTo>
                    <a:pt x="413004" y="696849"/>
                  </a:lnTo>
                  <a:lnTo>
                    <a:pt x="406146" y="697103"/>
                  </a:lnTo>
                  <a:lnTo>
                    <a:pt x="448801" y="697103"/>
                  </a:lnTo>
                  <a:lnTo>
                    <a:pt x="451358" y="684403"/>
                  </a:lnTo>
                  <a:lnTo>
                    <a:pt x="451358" y="647954"/>
                  </a:lnTo>
                  <a:close/>
                </a:path>
                <a:path w="451484" h="729614">
                  <a:moveTo>
                    <a:pt x="448816" y="32512"/>
                  </a:moveTo>
                  <a:lnTo>
                    <a:pt x="406146" y="32512"/>
                  </a:lnTo>
                  <a:lnTo>
                    <a:pt x="413004" y="32639"/>
                  </a:lnTo>
                  <a:lnTo>
                    <a:pt x="418465" y="38227"/>
                  </a:lnTo>
                  <a:lnTo>
                    <a:pt x="418465" y="615061"/>
                  </a:lnTo>
                  <a:lnTo>
                    <a:pt x="451358" y="615061"/>
                  </a:lnTo>
                  <a:lnTo>
                    <a:pt x="451358" y="45085"/>
                  </a:lnTo>
                  <a:lnTo>
                    <a:pt x="448842" y="32639"/>
                  </a:lnTo>
                  <a:lnTo>
                    <a:pt x="448816" y="32512"/>
                  </a:lnTo>
                  <a:close/>
                </a:path>
                <a:path w="451484" h="729614">
                  <a:moveTo>
                    <a:pt x="140335" y="295021"/>
                  </a:moveTo>
                  <a:lnTo>
                    <a:pt x="73025" y="295021"/>
                  </a:lnTo>
                  <a:lnTo>
                    <a:pt x="65659" y="302387"/>
                  </a:lnTo>
                  <a:lnTo>
                    <a:pt x="65659" y="369697"/>
                  </a:lnTo>
                  <a:lnTo>
                    <a:pt x="73025" y="377063"/>
                  </a:lnTo>
                  <a:lnTo>
                    <a:pt x="140335" y="377063"/>
                  </a:lnTo>
                  <a:lnTo>
                    <a:pt x="147701" y="369697"/>
                  </a:lnTo>
                  <a:lnTo>
                    <a:pt x="147701" y="302387"/>
                  </a:lnTo>
                  <a:lnTo>
                    <a:pt x="140335" y="295021"/>
                  </a:lnTo>
                  <a:close/>
                </a:path>
                <a:path w="451484" h="729614">
                  <a:moveTo>
                    <a:pt x="259334" y="295021"/>
                  </a:moveTo>
                  <a:lnTo>
                    <a:pt x="192024" y="295021"/>
                  </a:lnTo>
                  <a:lnTo>
                    <a:pt x="184658" y="302387"/>
                  </a:lnTo>
                  <a:lnTo>
                    <a:pt x="184658" y="369697"/>
                  </a:lnTo>
                  <a:lnTo>
                    <a:pt x="192024" y="377063"/>
                  </a:lnTo>
                  <a:lnTo>
                    <a:pt x="259334" y="377063"/>
                  </a:lnTo>
                  <a:lnTo>
                    <a:pt x="266700" y="369697"/>
                  </a:lnTo>
                  <a:lnTo>
                    <a:pt x="266700" y="302387"/>
                  </a:lnTo>
                  <a:lnTo>
                    <a:pt x="259334" y="295021"/>
                  </a:lnTo>
                  <a:close/>
                </a:path>
                <a:path w="451484" h="729614">
                  <a:moveTo>
                    <a:pt x="140335" y="180213"/>
                  </a:moveTo>
                  <a:lnTo>
                    <a:pt x="73025" y="180213"/>
                  </a:lnTo>
                  <a:lnTo>
                    <a:pt x="65659" y="187579"/>
                  </a:lnTo>
                  <a:lnTo>
                    <a:pt x="65659" y="254889"/>
                  </a:lnTo>
                  <a:lnTo>
                    <a:pt x="73025" y="262255"/>
                  </a:lnTo>
                  <a:lnTo>
                    <a:pt x="140335" y="262255"/>
                  </a:lnTo>
                  <a:lnTo>
                    <a:pt x="147701" y="254889"/>
                  </a:lnTo>
                  <a:lnTo>
                    <a:pt x="147701" y="187579"/>
                  </a:lnTo>
                  <a:lnTo>
                    <a:pt x="140335" y="180213"/>
                  </a:lnTo>
                  <a:close/>
                </a:path>
                <a:path w="451484" h="729614">
                  <a:moveTo>
                    <a:pt x="259334" y="180213"/>
                  </a:moveTo>
                  <a:lnTo>
                    <a:pt x="192024" y="180213"/>
                  </a:lnTo>
                  <a:lnTo>
                    <a:pt x="184658" y="187579"/>
                  </a:lnTo>
                  <a:lnTo>
                    <a:pt x="184658" y="254889"/>
                  </a:lnTo>
                  <a:lnTo>
                    <a:pt x="192024" y="262255"/>
                  </a:lnTo>
                  <a:lnTo>
                    <a:pt x="259334" y="262255"/>
                  </a:lnTo>
                  <a:lnTo>
                    <a:pt x="266700" y="254889"/>
                  </a:lnTo>
                  <a:lnTo>
                    <a:pt x="266700" y="187579"/>
                  </a:lnTo>
                  <a:lnTo>
                    <a:pt x="259334" y="180213"/>
                  </a:lnTo>
                  <a:close/>
                </a:path>
                <a:path w="451484" h="729614">
                  <a:moveTo>
                    <a:pt x="378333" y="180213"/>
                  </a:moveTo>
                  <a:lnTo>
                    <a:pt x="310896" y="180213"/>
                  </a:lnTo>
                  <a:lnTo>
                    <a:pt x="303657" y="187579"/>
                  </a:lnTo>
                  <a:lnTo>
                    <a:pt x="303657" y="254889"/>
                  </a:lnTo>
                  <a:lnTo>
                    <a:pt x="310896" y="262255"/>
                  </a:lnTo>
                  <a:lnTo>
                    <a:pt x="378333" y="262255"/>
                  </a:lnTo>
                  <a:lnTo>
                    <a:pt x="385699" y="254889"/>
                  </a:lnTo>
                  <a:lnTo>
                    <a:pt x="385699" y="187579"/>
                  </a:lnTo>
                  <a:lnTo>
                    <a:pt x="378333" y="180213"/>
                  </a:lnTo>
                  <a:close/>
                </a:path>
                <a:path w="451484" h="729614">
                  <a:moveTo>
                    <a:pt x="140335" y="65278"/>
                  </a:moveTo>
                  <a:lnTo>
                    <a:pt x="73025" y="65278"/>
                  </a:lnTo>
                  <a:lnTo>
                    <a:pt x="65659" y="72644"/>
                  </a:lnTo>
                  <a:lnTo>
                    <a:pt x="65659" y="139954"/>
                  </a:lnTo>
                  <a:lnTo>
                    <a:pt x="73025" y="147320"/>
                  </a:lnTo>
                  <a:lnTo>
                    <a:pt x="140335" y="147320"/>
                  </a:lnTo>
                  <a:lnTo>
                    <a:pt x="147701" y="139954"/>
                  </a:lnTo>
                  <a:lnTo>
                    <a:pt x="147701" y="72644"/>
                  </a:lnTo>
                  <a:lnTo>
                    <a:pt x="140335" y="65278"/>
                  </a:lnTo>
                  <a:close/>
                </a:path>
                <a:path w="451484" h="729614">
                  <a:moveTo>
                    <a:pt x="259334" y="65278"/>
                  </a:moveTo>
                  <a:lnTo>
                    <a:pt x="192024" y="65278"/>
                  </a:lnTo>
                  <a:lnTo>
                    <a:pt x="184658" y="72644"/>
                  </a:lnTo>
                  <a:lnTo>
                    <a:pt x="184658" y="139954"/>
                  </a:lnTo>
                  <a:lnTo>
                    <a:pt x="192024" y="147320"/>
                  </a:lnTo>
                  <a:lnTo>
                    <a:pt x="259334" y="147320"/>
                  </a:lnTo>
                  <a:lnTo>
                    <a:pt x="266700" y="139954"/>
                  </a:lnTo>
                  <a:lnTo>
                    <a:pt x="266700" y="72644"/>
                  </a:lnTo>
                  <a:lnTo>
                    <a:pt x="259334" y="65278"/>
                  </a:lnTo>
                  <a:close/>
                </a:path>
                <a:path w="451484" h="729614">
                  <a:moveTo>
                    <a:pt x="378333" y="65278"/>
                  </a:moveTo>
                  <a:lnTo>
                    <a:pt x="310896" y="65278"/>
                  </a:lnTo>
                  <a:lnTo>
                    <a:pt x="303657" y="72644"/>
                  </a:lnTo>
                  <a:lnTo>
                    <a:pt x="303657" y="139954"/>
                  </a:lnTo>
                  <a:lnTo>
                    <a:pt x="310896" y="147320"/>
                  </a:lnTo>
                  <a:lnTo>
                    <a:pt x="378333" y="147320"/>
                  </a:lnTo>
                  <a:lnTo>
                    <a:pt x="385699" y="139954"/>
                  </a:lnTo>
                  <a:lnTo>
                    <a:pt x="385699" y="72644"/>
                  </a:lnTo>
                  <a:lnTo>
                    <a:pt x="378333" y="65278"/>
                  </a:lnTo>
                  <a:close/>
                </a:path>
              </a:pathLst>
            </a:custGeom>
            <a:solidFill>
              <a:srgbClr val="FBFAF9"/>
            </a:solidFill>
          </p:spPr>
          <p:txBody>
            <a:bodyPr wrap="square" lIns="0" tIns="0" rIns="0" bIns="0" rtlCol="0"/>
            <a:lstStyle/>
            <a:p>
              <a:endParaRPr/>
            </a:p>
          </p:txBody>
        </p:sp>
        <p:sp>
          <p:nvSpPr>
            <p:cNvPr id="15" name="object 15"/>
            <p:cNvSpPr/>
            <p:nvPr/>
          </p:nvSpPr>
          <p:spPr>
            <a:xfrm>
              <a:off x="6993381" y="2208021"/>
              <a:ext cx="419100" cy="419100"/>
            </a:xfrm>
            <a:custGeom>
              <a:avLst/>
              <a:gdLst/>
              <a:ahLst/>
              <a:cxnLst/>
              <a:rect l="l" t="t" r="r" b="b"/>
              <a:pathLst>
                <a:path w="419100" h="419100">
                  <a:moveTo>
                    <a:pt x="209550" y="0"/>
                  </a:moveTo>
                  <a:lnTo>
                    <a:pt x="161472" y="5536"/>
                  </a:lnTo>
                  <a:lnTo>
                    <a:pt x="117354" y="21304"/>
                  </a:lnTo>
                  <a:lnTo>
                    <a:pt x="78448" y="46046"/>
                  </a:lnTo>
                  <a:lnTo>
                    <a:pt x="46006" y="78501"/>
                  </a:lnTo>
                  <a:lnTo>
                    <a:pt x="21282" y="117410"/>
                  </a:lnTo>
                  <a:lnTo>
                    <a:pt x="5529" y="161512"/>
                  </a:lnTo>
                  <a:lnTo>
                    <a:pt x="0" y="209550"/>
                  </a:lnTo>
                  <a:lnTo>
                    <a:pt x="5529" y="257627"/>
                  </a:lnTo>
                  <a:lnTo>
                    <a:pt x="21282" y="301745"/>
                  </a:lnTo>
                  <a:lnTo>
                    <a:pt x="46006" y="340651"/>
                  </a:lnTo>
                  <a:lnTo>
                    <a:pt x="78448" y="373093"/>
                  </a:lnTo>
                  <a:lnTo>
                    <a:pt x="117354" y="397817"/>
                  </a:lnTo>
                  <a:lnTo>
                    <a:pt x="161472" y="413570"/>
                  </a:lnTo>
                  <a:lnTo>
                    <a:pt x="209550" y="419100"/>
                  </a:lnTo>
                  <a:lnTo>
                    <a:pt x="257587" y="413570"/>
                  </a:lnTo>
                  <a:lnTo>
                    <a:pt x="301689" y="397817"/>
                  </a:lnTo>
                  <a:lnTo>
                    <a:pt x="340598" y="373093"/>
                  </a:lnTo>
                  <a:lnTo>
                    <a:pt x="373053" y="340651"/>
                  </a:lnTo>
                  <a:lnTo>
                    <a:pt x="397795" y="301745"/>
                  </a:lnTo>
                  <a:lnTo>
                    <a:pt x="413563" y="257627"/>
                  </a:lnTo>
                  <a:lnTo>
                    <a:pt x="419100" y="209550"/>
                  </a:lnTo>
                  <a:lnTo>
                    <a:pt x="413563" y="161512"/>
                  </a:lnTo>
                  <a:lnTo>
                    <a:pt x="397795" y="117410"/>
                  </a:lnTo>
                  <a:lnTo>
                    <a:pt x="373053" y="78501"/>
                  </a:lnTo>
                  <a:lnTo>
                    <a:pt x="340598" y="46046"/>
                  </a:lnTo>
                  <a:lnTo>
                    <a:pt x="301689" y="21304"/>
                  </a:lnTo>
                  <a:lnTo>
                    <a:pt x="257587" y="5536"/>
                  </a:lnTo>
                  <a:lnTo>
                    <a:pt x="209550" y="0"/>
                  </a:lnTo>
                  <a:close/>
                </a:path>
              </a:pathLst>
            </a:custGeom>
            <a:solidFill>
              <a:srgbClr val="33543B"/>
            </a:solidFill>
          </p:spPr>
          <p:txBody>
            <a:bodyPr wrap="square" lIns="0" tIns="0" rIns="0" bIns="0" rtlCol="0"/>
            <a:lstStyle/>
            <a:p>
              <a:endParaRPr/>
            </a:p>
          </p:txBody>
        </p:sp>
        <p:sp>
          <p:nvSpPr>
            <p:cNvPr id="16" name="object 16"/>
            <p:cNvSpPr/>
            <p:nvPr/>
          </p:nvSpPr>
          <p:spPr>
            <a:xfrm>
              <a:off x="7018194" y="2233586"/>
              <a:ext cx="493395" cy="492125"/>
            </a:xfrm>
            <a:custGeom>
              <a:avLst/>
              <a:gdLst/>
              <a:ahLst/>
              <a:cxnLst/>
              <a:rect l="l" t="t" r="r" b="b"/>
              <a:pathLst>
                <a:path w="493395" h="492125">
                  <a:moveTo>
                    <a:pt x="486108" y="415633"/>
                  </a:moveTo>
                  <a:lnTo>
                    <a:pt x="416385" y="485102"/>
                  </a:lnTo>
                  <a:lnTo>
                    <a:pt x="423370" y="491960"/>
                  </a:lnTo>
                  <a:lnTo>
                    <a:pt x="444198" y="485102"/>
                  </a:lnTo>
                  <a:lnTo>
                    <a:pt x="486108" y="443319"/>
                  </a:lnTo>
                  <a:lnTo>
                    <a:pt x="492966" y="422491"/>
                  </a:lnTo>
                  <a:lnTo>
                    <a:pt x="486108" y="415633"/>
                  </a:lnTo>
                  <a:close/>
                </a:path>
                <a:path w="493395" h="492125">
                  <a:moveTo>
                    <a:pt x="315523" y="341592"/>
                  </a:moveTo>
                  <a:lnTo>
                    <a:pt x="290655" y="341592"/>
                  </a:lnTo>
                  <a:lnTo>
                    <a:pt x="328501" y="392011"/>
                  </a:lnTo>
                  <a:lnTo>
                    <a:pt x="355398" y="424068"/>
                  </a:lnTo>
                  <a:lnTo>
                    <a:pt x="405590" y="474307"/>
                  </a:lnTo>
                  <a:lnTo>
                    <a:pt x="433300" y="446748"/>
                  </a:lnTo>
                  <a:lnTo>
                    <a:pt x="405844" y="446748"/>
                  </a:lnTo>
                  <a:lnTo>
                    <a:pt x="379301" y="420205"/>
                  </a:lnTo>
                  <a:lnTo>
                    <a:pt x="370060" y="410704"/>
                  </a:lnTo>
                  <a:lnTo>
                    <a:pt x="361188" y="400869"/>
                  </a:lnTo>
                  <a:lnTo>
                    <a:pt x="352673" y="390701"/>
                  </a:lnTo>
                  <a:lnTo>
                    <a:pt x="344503" y="380200"/>
                  </a:lnTo>
                  <a:lnTo>
                    <a:pt x="315523" y="341592"/>
                  </a:lnTo>
                  <a:close/>
                </a:path>
                <a:path w="493395" h="492125">
                  <a:moveTo>
                    <a:pt x="363155" y="305905"/>
                  </a:moveTo>
                  <a:lnTo>
                    <a:pt x="330533" y="305905"/>
                  </a:lnTo>
                  <a:lnTo>
                    <a:pt x="380952" y="343751"/>
                  </a:lnTo>
                  <a:lnTo>
                    <a:pt x="391509" y="351919"/>
                  </a:lnTo>
                  <a:lnTo>
                    <a:pt x="401685" y="360420"/>
                  </a:lnTo>
                  <a:lnTo>
                    <a:pt x="411528" y="369254"/>
                  </a:lnTo>
                  <a:lnTo>
                    <a:pt x="421084" y="378422"/>
                  </a:lnTo>
                  <a:lnTo>
                    <a:pt x="447627" y="404965"/>
                  </a:lnTo>
                  <a:lnTo>
                    <a:pt x="405844" y="446748"/>
                  </a:lnTo>
                  <a:lnTo>
                    <a:pt x="433300" y="446748"/>
                  </a:lnTo>
                  <a:lnTo>
                    <a:pt x="475567" y="404711"/>
                  </a:lnTo>
                  <a:lnTo>
                    <a:pt x="434927" y="364706"/>
                  </a:lnTo>
                  <a:lnTo>
                    <a:pt x="424785" y="354955"/>
                  </a:lnTo>
                  <a:lnTo>
                    <a:pt x="414369" y="345656"/>
                  </a:lnTo>
                  <a:lnTo>
                    <a:pt x="403691" y="336738"/>
                  </a:lnTo>
                  <a:lnTo>
                    <a:pt x="392763" y="328130"/>
                  </a:lnTo>
                  <a:lnTo>
                    <a:pt x="363155" y="305905"/>
                  </a:lnTo>
                  <a:close/>
                </a:path>
                <a:path w="493395" h="492125">
                  <a:moveTo>
                    <a:pt x="198510" y="0"/>
                  </a:moveTo>
                  <a:lnTo>
                    <a:pt x="150717" y="3232"/>
                  </a:lnTo>
                  <a:lnTo>
                    <a:pt x="105264" y="18382"/>
                  </a:lnTo>
                  <a:lnTo>
                    <a:pt x="64636" y="44968"/>
                  </a:lnTo>
                  <a:lnTo>
                    <a:pt x="31321" y="82512"/>
                  </a:lnTo>
                  <a:lnTo>
                    <a:pt x="9192" y="127535"/>
                  </a:lnTo>
                  <a:lnTo>
                    <a:pt x="0" y="175109"/>
                  </a:lnTo>
                  <a:lnTo>
                    <a:pt x="3239" y="222767"/>
                  </a:lnTo>
                  <a:lnTo>
                    <a:pt x="18405" y="268045"/>
                  </a:lnTo>
                  <a:lnTo>
                    <a:pt x="44995" y="308475"/>
                  </a:lnTo>
                  <a:lnTo>
                    <a:pt x="82502" y="341592"/>
                  </a:lnTo>
                  <a:lnTo>
                    <a:pt x="122329" y="361770"/>
                  </a:lnTo>
                  <a:lnTo>
                    <a:pt x="164861" y="371859"/>
                  </a:lnTo>
                  <a:lnTo>
                    <a:pt x="208296" y="371859"/>
                  </a:lnTo>
                  <a:lnTo>
                    <a:pt x="250829" y="361770"/>
                  </a:lnTo>
                  <a:lnTo>
                    <a:pt x="266341" y="353911"/>
                  </a:lnTo>
                  <a:lnTo>
                    <a:pt x="186515" y="353911"/>
                  </a:lnTo>
                  <a:lnTo>
                    <a:pt x="153732" y="350643"/>
                  </a:lnTo>
                  <a:lnTo>
                    <a:pt x="93593" y="325675"/>
                  </a:lnTo>
                  <a:lnTo>
                    <a:pt x="40719" y="269058"/>
                  </a:lnTo>
                  <a:lnTo>
                    <a:pt x="24336" y="228854"/>
                  </a:lnTo>
                  <a:lnTo>
                    <a:pt x="18875" y="186398"/>
                  </a:lnTo>
                  <a:lnTo>
                    <a:pt x="24266" y="144488"/>
                  </a:lnTo>
                  <a:lnTo>
                    <a:pt x="40719" y="103737"/>
                  </a:lnTo>
                  <a:lnTo>
                    <a:pt x="68024" y="68034"/>
                  </a:lnTo>
                  <a:lnTo>
                    <a:pt x="103791" y="40782"/>
                  </a:lnTo>
                  <a:lnTo>
                    <a:pt x="144060" y="24431"/>
                  </a:lnTo>
                  <a:lnTo>
                    <a:pt x="186579" y="18980"/>
                  </a:lnTo>
                  <a:lnTo>
                    <a:pt x="266201" y="18980"/>
                  </a:lnTo>
                  <a:lnTo>
                    <a:pt x="246154" y="9163"/>
                  </a:lnTo>
                  <a:lnTo>
                    <a:pt x="198510" y="0"/>
                  </a:lnTo>
                  <a:close/>
                </a:path>
                <a:path w="493395" h="492125">
                  <a:moveTo>
                    <a:pt x="266201" y="18980"/>
                  </a:moveTo>
                  <a:lnTo>
                    <a:pt x="186579" y="18980"/>
                  </a:lnTo>
                  <a:lnTo>
                    <a:pt x="229098" y="24431"/>
                  </a:lnTo>
                  <a:lnTo>
                    <a:pt x="269366" y="40782"/>
                  </a:lnTo>
                  <a:lnTo>
                    <a:pt x="305133" y="68034"/>
                  </a:lnTo>
                  <a:lnTo>
                    <a:pt x="332438" y="103737"/>
                  </a:lnTo>
                  <a:lnTo>
                    <a:pt x="348821" y="143942"/>
                  </a:lnTo>
                  <a:lnTo>
                    <a:pt x="354282" y="186398"/>
                  </a:lnTo>
                  <a:lnTo>
                    <a:pt x="348821" y="228854"/>
                  </a:lnTo>
                  <a:lnTo>
                    <a:pt x="332438" y="269058"/>
                  </a:lnTo>
                  <a:lnTo>
                    <a:pt x="305133" y="304762"/>
                  </a:lnTo>
                  <a:lnTo>
                    <a:pt x="250682" y="341100"/>
                  </a:lnTo>
                  <a:lnTo>
                    <a:pt x="186515" y="353911"/>
                  </a:lnTo>
                  <a:lnTo>
                    <a:pt x="266341" y="353911"/>
                  </a:lnTo>
                  <a:lnTo>
                    <a:pt x="290655" y="341592"/>
                  </a:lnTo>
                  <a:lnTo>
                    <a:pt x="315523" y="341592"/>
                  </a:lnTo>
                  <a:lnTo>
                    <a:pt x="306657" y="329781"/>
                  </a:lnTo>
                  <a:lnTo>
                    <a:pt x="330533" y="305905"/>
                  </a:lnTo>
                  <a:lnTo>
                    <a:pt x="363155" y="305905"/>
                  </a:lnTo>
                  <a:lnTo>
                    <a:pt x="342344" y="290284"/>
                  </a:lnTo>
                  <a:lnTo>
                    <a:pt x="364474" y="245261"/>
                  </a:lnTo>
                  <a:lnTo>
                    <a:pt x="373666" y="197687"/>
                  </a:lnTo>
                  <a:lnTo>
                    <a:pt x="370534" y="151600"/>
                  </a:lnTo>
                  <a:lnTo>
                    <a:pt x="355261" y="104751"/>
                  </a:lnTo>
                  <a:lnTo>
                    <a:pt x="328671" y="64321"/>
                  </a:lnTo>
                  <a:lnTo>
                    <a:pt x="291163" y="31204"/>
                  </a:lnTo>
                  <a:lnTo>
                    <a:pt x="266201" y="18980"/>
                  </a:lnTo>
                  <a:close/>
                </a:path>
                <a:path w="493395" h="492125">
                  <a:moveTo>
                    <a:pt x="210193" y="35527"/>
                  </a:moveTo>
                  <a:lnTo>
                    <a:pt x="163401" y="35527"/>
                  </a:lnTo>
                  <a:lnTo>
                    <a:pt x="118347" y="49792"/>
                  </a:lnTo>
                  <a:lnTo>
                    <a:pt x="78565" y="78321"/>
                  </a:lnTo>
                  <a:lnTo>
                    <a:pt x="50952" y="116421"/>
                  </a:lnTo>
                  <a:lnTo>
                    <a:pt x="49839" y="118025"/>
                  </a:lnTo>
                  <a:lnTo>
                    <a:pt x="35570" y="162813"/>
                  </a:lnTo>
                  <a:lnTo>
                    <a:pt x="35665" y="209693"/>
                  </a:lnTo>
                  <a:lnTo>
                    <a:pt x="50039" y="254572"/>
                  </a:lnTo>
                  <a:lnTo>
                    <a:pt x="78565" y="294094"/>
                  </a:lnTo>
                  <a:lnTo>
                    <a:pt x="118235" y="322684"/>
                  </a:lnTo>
                  <a:lnTo>
                    <a:pt x="163239" y="336979"/>
                  </a:lnTo>
                  <a:lnTo>
                    <a:pt x="210010" y="336979"/>
                  </a:lnTo>
                  <a:lnTo>
                    <a:pt x="254984" y="322684"/>
                  </a:lnTo>
                  <a:lnTo>
                    <a:pt x="261909" y="317685"/>
                  </a:lnTo>
                  <a:lnTo>
                    <a:pt x="166349" y="317685"/>
                  </a:lnTo>
                  <a:lnTo>
                    <a:pt x="127183" y="305250"/>
                  </a:lnTo>
                  <a:lnTo>
                    <a:pt x="92662" y="280378"/>
                  </a:lnTo>
                  <a:lnTo>
                    <a:pt x="67730" y="245932"/>
                  </a:lnTo>
                  <a:lnTo>
                    <a:pt x="55264" y="206836"/>
                  </a:lnTo>
                  <a:lnTo>
                    <a:pt x="55345" y="165922"/>
                  </a:lnTo>
                  <a:lnTo>
                    <a:pt x="67730" y="127051"/>
                  </a:lnTo>
                  <a:lnTo>
                    <a:pt x="92662" y="92545"/>
                  </a:lnTo>
                  <a:lnTo>
                    <a:pt x="127183" y="67673"/>
                  </a:lnTo>
                  <a:lnTo>
                    <a:pt x="166349" y="55237"/>
                  </a:lnTo>
                  <a:lnTo>
                    <a:pt x="262757" y="55237"/>
                  </a:lnTo>
                  <a:lnTo>
                    <a:pt x="255187" y="49792"/>
                  </a:lnTo>
                  <a:lnTo>
                    <a:pt x="210193" y="35527"/>
                  </a:lnTo>
                  <a:close/>
                </a:path>
                <a:path w="493395" h="492125">
                  <a:moveTo>
                    <a:pt x="262757" y="55237"/>
                  </a:moveTo>
                  <a:lnTo>
                    <a:pt x="207063" y="55237"/>
                  </a:lnTo>
                  <a:lnTo>
                    <a:pt x="246229" y="67673"/>
                  </a:lnTo>
                  <a:lnTo>
                    <a:pt x="280749" y="92545"/>
                  </a:lnTo>
                  <a:lnTo>
                    <a:pt x="305282" y="126755"/>
                  </a:lnTo>
                  <a:lnTo>
                    <a:pt x="305389" y="126905"/>
                  </a:lnTo>
                  <a:lnTo>
                    <a:pt x="317636" y="165922"/>
                  </a:lnTo>
                  <a:lnTo>
                    <a:pt x="317471" y="206836"/>
                  </a:lnTo>
                  <a:lnTo>
                    <a:pt x="305243" y="245713"/>
                  </a:lnTo>
                  <a:lnTo>
                    <a:pt x="280749" y="280378"/>
                  </a:lnTo>
                  <a:lnTo>
                    <a:pt x="246229" y="305250"/>
                  </a:lnTo>
                  <a:lnTo>
                    <a:pt x="207063" y="317685"/>
                  </a:lnTo>
                  <a:lnTo>
                    <a:pt x="261909" y="317685"/>
                  </a:lnTo>
                  <a:lnTo>
                    <a:pt x="294592" y="294094"/>
                  </a:lnTo>
                  <a:lnTo>
                    <a:pt x="323307" y="254572"/>
                  </a:lnTo>
                  <a:lnTo>
                    <a:pt x="337677" y="209693"/>
                  </a:lnTo>
                  <a:lnTo>
                    <a:pt x="337657" y="162813"/>
                  </a:lnTo>
                  <a:lnTo>
                    <a:pt x="323435" y="118025"/>
                  </a:lnTo>
                  <a:lnTo>
                    <a:pt x="294846" y="78321"/>
                  </a:lnTo>
                  <a:lnTo>
                    <a:pt x="262757" y="55237"/>
                  </a:lnTo>
                  <a:close/>
                </a:path>
                <a:path w="493395" h="492125">
                  <a:moveTo>
                    <a:pt x="297259" y="144488"/>
                  </a:moveTo>
                  <a:lnTo>
                    <a:pt x="278844" y="151346"/>
                  </a:lnTo>
                  <a:lnTo>
                    <a:pt x="281003" y="157188"/>
                  </a:lnTo>
                  <a:lnTo>
                    <a:pt x="282611" y="162813"/>
                  </a:lnTo>
                  <a:lnTo>
                    <a:pt x="282663" y="162996"/>
                  </a:lnTo>
                  <a:lnTo>
                    <a:pt x="282781" y="163411"/>
                  </a:lnTo>
                  <a:lnTo>
                    <a:pt x="283670" y="169507"/>
                  </a:lnTo>
                  <a:lnTo>
                    <a:pt x="303228" y="166332"/>
                  </a:lnTo>
                  <a:lnTo>
                    <a:pt x="301958" y="158712"/>
                  </a:lnTo>
                  <a:lnTo>
                    <a:pt x="299926" y="151600"/>
                  </a:lnTo>
                  <a:lnTo>
                    <a:pt x="297259" y="144488"/>
                  </a:lnTo>
                  <a:close/>
                </a:path>
                <a:path w="493395" h="492125">
                  <a:moveTo>
                    <a:pt x="205184" y="69558"/>
                  </a:moveTo>
                  <a:lnTo>
                    <a:pt x="202263" y="88862"/>
                  </a:lnTo>
                  <a:lnTo>
                    <a:pt x="217553" y="92545"/>
                  </a:lnTo>
                  <a:lnTo>
                    <a:pt x="231680" y="98355"/>
                  </a:lnTo>
                  <a:lnTo>
                    <a:pt x="265636" y="126755"/>
                  </a:lnTo>
                  <a:lnTo>
                    <a:pt x="273129" y="138138"/>
                  </a:lnTo>
                  <a:lnTo>
                    <a:pt x="290401" y="128486"/>
                  </a:lnTo>
                  <a:lnTo>
                    <a:pt x="256227" y="90578"/>
                  </a:lnTo>
                  <a:lnTo>
                    <a:pt x="223278" y="73898"/>
                  </a:lnTo>
                  <a:lnTo>
                    <a:pt x="205184" y="69558"/>
                  </a:lnTo>
                  <a:close/>
                </a:path>
              </a:pathLst>
            </a:custGeom>
            <a:solidFill>
              <a:srgbClr val="FBFAF9"/>
            </a:solidFill>
          </p:spPr>
          <p:txBody>
            <a:bodyPr wrap="square" lIns="0" tIns="0" rIns="0" bIns="0" rtlCol="0"/>
            <a:lstStyle/>
            <a:p>
              <a:endParaRPr/>
            </a:p>
          </p:txBody>
        </p:sp>
      </p:grpSp>
      <p:pic>
        <p:nvPicPr>
          <p:cNvPr id="19" name="Picture 18">
            <a:extLst>
              <a:ext uri="{FF2B5EF4-FFF2-40B4-BE49-F238E27FC236}">
                <a16:creationId xmlns:a16="http://schemas.microsoft.com/office/drawing/2014/main" id="{8386812E-7BA0-E89A-9891-FA7F791D81EB}"/>
              </a:ext>
            </a:extLst>
          </p:cNvPr>
          <p:cNvPicPr>
            <a:picLocks noChangeAspect="1"/>
          </p:cNvPicPr>
          <p:nvPr/>
        </p:nvPicPr>
        <p:blipFill>
          <a:blip r:embed="rId4"/>
          <a:stretch>
            <a:fillRect/>
          </a:stretch>
        </p:blipFill>
        <p:spPr>
          <a:xfrm>
            <a:off x="0" y="8656"/>
            <a:ext cx="2048161" cy="314369"/>
          </a:xfrm>
          <a:prstGeom prst="rect">
            <a:avLst/>
          </a:prstGeom>
        </p:spPr>
      </p:pic>
      <p:pic>
        <p:nvPicPr>
          <p:cNvPr id="20" name="Picture 19">
            <a:extLst>
              <a:ext uri="{FF2B5EF4-FFF2-40B4-BE49-F238E27FC236}">
                <a16:creationId xmlns:a16="http://schemas.microsoft.com/office/drawing/2014/main" id="{24C16DEC-A1F7-30AC-527E-09151AED697D}"/>
              </a:ext>
            </a:extLst>
          </p:cNvPr>
          <p:cNvPicPr>
            <a:picLocks noChangeAspect="1"/>
          </p:cNvPicPr>
          <p:nvPr/>
        </p:nvPicPr>
        <p:blipFill>
          <a:blip r:embed="rId4"/>
          <a:stretch>
            <a:fillRect/>
          </a:stretch>
        </p:blipFill>
        <p:spPr>
          <a:xfrm>
            <a:off x="36534" y="6534975"/>
            <a:ext cx="2048161" cy="314369"/>
          </a:xfrm>
          <a:prstGeom prst="rect">
            <a:avLst/>
          </a:prstGeom>
        </p:spPr>
      </p:pic>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38100">
              <a:lnSpc>
                <a:spcPts val="955"/>
              </a:lnSpc>
            </a:pPr>
            <a:fld id="{81D60167-4931-47E6-BA6A-407CBD079E47}" type="slidenum">
              <a:rPr spc="-50" dirty="0"/>
              <a:t>50</a:t>
            </a:fld>
            <a:endParaRPr spc="-50" dirty="0"/>
          </a:p>
        </p:txBody>
      </p:sp>
      <p:sp>
        <p:nvSpPr>
          <p:cNvPr id="18" name="object 18"/>
          <p:cNvSpPr txBox="1">
            <a:spLocks noGrp="1"/>
          </p:cNvSpPr>
          <p:nvPr>
            <p:ph type="ftr" sz="quarter" idx="5"/>
          </p:nvPr>
        </p:nvSpPr>
        <p:spPr>
          <a:prstGeom prst="rect">
            <a:avLst/>
          </a:prstGeom>
        </p:spPr>
        <p:txBody>
          <a:bodyPr vert="horz" wrap="square" lIns="0" tIns="0" rIns="0" bIns="0" rtlCol="0">
            <a:spAutoFit/>
          </a:bodyPr>
          <a:lstStyle/>
          <a:p>
            <a:pPr marL="12700">
              <a:lnSpc>
                <a:spcPts val="955"/>
              </a:lnSpc>
            </a:pPr>
            <a:r>
              <a:rPr lang="en-US"/>
              <a:t>Copyright © 2025, Oracle and/or its affiliates.</a:t>
            </a:r>
            <a:endParaRPr spc="-10" dirty="0"/>
          </a:p>
        </p:txBody>
      </p:sp>
      <p:cxnSp>
        <p:nvCxnSpPr>
          <p:cNvPr id="21" name="Accent Mark">
            <a:extLst>
              <a:ext uri="{FF2B5EF4-FFF2-40B4-BE49-F238E27FC236}">
                <a16:creationId xmlns:a16="http://schemas.microsoft.com/office/drawing/2014/main" id="{378D3865-4FCB-1A75-229D-0B36CC012DB3}"/>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183111" y="6353161"/>
            <a:ext cx="505459" cy="504825"/>
            <a:chOff x="11183111" y="6353161"/>
            <a:chExt cx="505459" cy="504825"/>
          </a:xfrm>
        </p:grpSpPr>
        <p:sp>
          <p:nvSpPr>
            <p:cNvPr id="3" name="object 3"/>
            <p:cNvSpPr/>
            <p:nvPr/>
          </p:nvSpPr>
          <p:spPr>
            <a:xfrm>
              <a:off x="11183111" y="6353161"/>
              <a:ext cx="505459" cy="504825"/>
            </a:xfrm>
            <a:custGeom>
              <a:avLst/>
              <a:gdLst/>
              <a:ahLst/>
              <a:cxnLst/>
              <a:rect l="l" t="t" r="r" b="b"/>
              <a:pathLst>
                <a:path w="505459" h="504825">
                  <a:moveTo>
                    <a:pt x="505014" y="0"/>
                  </a:moveTo>
                  <a:lnTo>
                    <a:pt x="0" y="0"/>
                  </a:lnTo>
                  <a:lnTo>
                    <a:pt x="0" y="504387"/>
                  </a:lnTo>
                  <a:lnTo>
                    <a:pt x="505015" y="504387"/>
                  </a:lnTo>
                  <a:lnTo>
                    <a:pt x="505014" y="0"/>
                  </a:lnTo>
                  <a:close/>
                </a:path>
              </a:pathLst>
            </a:custGeom>
            <a:solidFill>
              <a:srgbClr val="C7352F"/>
            </a:solidFill>
          </p:spPr>
          <p:txBody>
            <a:bodyPr wrap="square" lIns="0" tIns="0" rIns="0" bIns="0" rtlCol="0"/>
            <a:lstStyle/>
            <a:p>
              <a:endParaRPr/>
            </a:p>
          </p:txBody>
        </p:sp>
        <p:sp>
          <p:nvSpPr>
            <p:cNvPr id="4" name="object 4"/>
            <p:cNvSpPr/>
            <p:nvPr/>
          </p:nvSpPr>
          <p:spPr>
            <a:xfrm>
              <a:off x="11294352" y="6514974"/>
              <a:ext cx="282575" cy="180340"/>
            </a:xfrm>
            <a:custGeom>
              <a:avLst/>
              <a:gdLst/>
              <a:ahLst/>
              <a:cxnLst/>
              <a:rect l="l" t="t" r="r" b="b"/>
              <a:pathLst>
                <a:path w="282575" h="180340">
                  <a:moveTo>
                    <a:pt x="193410" y="0"/>
                  </a:moveTo>
                  <a:lnTo>
                    <a:pt x="89123" y="0"/>
                  </a:lnTo>
                  <a:lnTo>
                    <a:pt x="54398" y="7089"/>
                  </a:lnTo>
                  <a:lnTo>
                    <a:pt x="26073" y="26385"/>
                  </a:lnTo>
                  <a:lnTo>
                    <a:pt x="6992" y="54924"/>
                  </a:lnTo>
                  <a:lnTo>
                    <a:pt x="0" y="89746"/>
                  </a:lnTo>
                  <a:lnTo>
                    <a:pt x="6992" y="124935"/>
                  </a:lnTo>
                  <a:lnTo>
                    <a:pt x="26073" y="153665"/>
                  </a:lnTo>
                  <a:lnTo>
                    <a:pt x="54399" y="173032"/>
                  </a:lnTo>
                  <a:lnTo>
                    <a:pt x="89123" y="180133"/>
                  </a:lnTo>
                  <a:lnTo>
                    <a:pt x="193410" y="180133"/>
                  </a:lnTo>
                  <a:lnTo>
                    <a:pt x="228135" y="173032"/>
                  </a:lnTo>
                  <a:lnTo>
                    <a:pt x="256460" y="153665"/>
                  </a:lnTo>
                  <a:lnTo>
                    <a:pt x="260291" y="147896"/>
                  </a:lnTo>
                  <a:lnTo>
                    <a:pt x="91649" y="147896"/>
                  </a:lnTo>
                  <a:lnTo>
                    <a:pt x="68963" y="143344"/>
                  </a:lnTo>
                  <a:lnTo>
                    <a:pt x="50485" y="130910"/>
                  </a:lnTo>
                  <a:lnTo>
                    <a:pt x="38052" y="112432"/>
                  </a:lnTo>
                  <a:lnTo>
                    <a:pt x="33499" y="89746"/>
                  </a:lnTo>
                  <a:lnTo>
                    <a:pt x="38051" y="67330"/>
                  </a:lnTo>
                  <a:lnTo>
                    <a:pt x="50485" y="48822"/>
                  </a:lnTo>
                  <a:lnTo>
                    <a:pt x="68963" y="36239"/>
                  </a:lnTo>
                  <a:lnTo>
                    <a:pt x="91649" y="31596"/>
                  </a:lnTo>
                  <a:lnTo>
                    <a:pt x="259944" y="31596"/>
                  </a:lnTo>
                  <a:lnTo>
                    <a:pt x="256460" y="26385"/>
                  </a:lnTo>
                  <a:lnTo>
                    <a:pt x="228134" y="7089"/>
                  </a:lnTo>
                  <a:lnTo>
                    <a:pt x="193410" y="0"/>
                  </a:lnTo>
                  <a:close/>
                </a:path>
                <a:path w="282575" h="180340">
                  <a:moveTo>
                    <a:pt x="259944" y="31596"/>
                  </a:moveTo>
                  <a:lnTo>
                    <a:pt x="190884" y="31596"/>
                  </a:lnTo>
                  <a:lnTo>
                    <a:pt x="213570" y="36239"/>
                  </a:lnTo>
                  <a:lnTo>
                    <a:pt x="232048" y="48822"/>
                  </a:lnTo>
                  <a:lnTo>
                    <a:pt x="244481" y="67330"/>
                  </a:lnTo>
                  <a:lnTo>
                    <a:pt x="249034" y="89746"/>
                  </a:lnTo>
                  <a:lnTo>
                    <a:pt x="244481" y="112432"/>
                  </a:lnTo>
                  <a:lnTo>
                    <a:pt x="232048" y="130910"/>
                  </a:lnTo>
                  <a:lnTo>
                    <a:pt x="213570" y="143344"/>
                  </a:lnTo>
                  <a:lnTo>
                    <a:pt x="190884" y="147896"/>
                  </a:lnTo>
                  <a:lnTo>
                    <a:pt x="260291" y="147896"/>
                  </a:lnTo>
                  <a:lnTo>
                    <a:pt x="275541" y="124935"/>
                  </a:lnTo>
                  <a:lnTo>
                    <a:pt x="282533" y="89746"/>
                  </a:lnTo>
                  <a:lnTo>
                    <a:pt x="275541" y="54924"/>
                  </a:lnTo>
                  <a:lnTo>
                    <a:pt x="259944" y="31596"/>
                  </a:lnTo>
                  <a:close/>
                </a:path>
              </a:pathLst>
            </a:custGeom>
            <a:solidFill>
              <a:srgbClr val="FDFDFD"/>
            </a:solidFill>
          </p:spPr>
          <p:txBody>
            <a:bodyPr wrap="square" lIns="0" tIns="0" rIns="0" bIns="0" rtlCol="0"/>
            <a:lstStyle/>
            <a:p>
              <a:endParaRPr/>
            </a:p>
          </p:txBody>
        </p:sp>
      </p:grpSp>
      <p:grpSp>
        <p:nvGrpSpPr>
          <p:cNvPr id="5" name="object 5"/>
          <p:cNvGrpSpPr/>
          <p:nvPr/>
        </p:nvGrpSpPr>
        <p:grpSpPr>
          <a:xfrm>
            <a:off x="762000" y="269366"/>
            <a:ext cx="11024108" cy="5522443"/>
            <a:chOff x="762000" y="269366"/>
            <a:chExt cx="11024108" cy="5522443"/>
          </a:xfrm>
        </p:grpSpPr>
        <p:pic>
          <p:nvPicPr>
            <p:cNvPr id="6" name="object 6"/>
            <p:cNvPicPr/>
            <p:nvPr/>
          </p:nvPicPr>
          <p:blipFill>
            <a:blip r:embed="rId3" cstate="print"/>
            <a:stretch>
              <a:fillRect/>
            </a:stretch>
          </p:blipFill>
          <p:spPr>
            <a:xfrm>
              <a:off x="6705727" y="269366"/>
              <a:ext cx="5080381" cy="1559432"/>
            </a:xfrm>
            <a:prstGeom prst="rect">
              <a:avLst/>
            </a:prstGeom>
          </p:spPr>
        </p:pic>
        <p:sp>
          <p:nvSpPr>
            <p:cNvPr id="7" name="object 7"/>
            <p:cNvSpPr/>
            <p:nvPr/>
          </p:nvSpPr>
          <p:spPr>
            <a:xfrm>
              <a:off x="762000" y="1600174"/>
              <a:ext cx="10092267" cy="4191635"/>
            </a:xfrm>
            <a:custGeom>
              <a:avLst/>
              <a:gdLst/>
              <a:ahLst/>
              <a:cxnLst/>
              <a:rect l="l" t="t" r="r" b="b"/>
              <a:pathLst>
                <a:path w="9666605" h="4191635">
                  <a:moveTo>
                    <a:pt x="9666351" y="3301098"/>
                  </a:moveTo>
                  <a:lnTo>
                    <a:pt x="6444234" y="3301098"/>
                  </a:lnTo>
                  <a:lnTo>
                    <a:pt x="3222117" y="3301098"/>
                  </a:lnTo>
                  <a:lnTo>
                    <a:pt x="0" y="3301098"/>
                  </a:lnTo>
                  <a:lnTo>
                    <a:pt x="0" y="3612654"/>
                  </a:lnTo>
                  <a:lnTo>
                    <a:pt x="0" y="4191317"/>
                  </a:lnTo>
                  <a:lnTo>
                    <a:pt x="3222117" y="4191317"/>
                  </a:lnTo>
                  <a:lnTo>
                    <a:pt x="6444234" y="4191317"/>
                  </a:lnTo>
                  <a:lnTo>
                    <a:pt x="9666351" y="4191317"/>
                  </a:lnTo>
                  <a:lnTo>
                    <a:pt x="9666351" y="3612680"/>
                  </a:lnTo>
                  <a:lnTo>
                    <a:pt x="9666351" y="3301098"/>
                  </a:lnTo>
                  <a:close/>
                </a:path>
                <a:path w="9666605" h="4191635">
                  <a:moveTo>
                    <a:pt x="9666351" y="2277275"/>
                  </a:moveTo>
                  <a:lnTo>
                    <a:pt x="6444234" y="2277275"/>
                  </a:lnTo>
                  <a:lnTo>
                    <a:pt x="3222117" y="2277275"/>
                  </a:lnTo>
                  <a:lnTo>
                    <a:pt x="0" y="2277275"/>
                  </a:lnTo>
                  <a:lnTo>
                    <a:pt x="0" y="2722346"/>
                  </a:lnTo>
                  <a:lnTo>
                    <a:pt x="0" y="3301009"/>
                  </a:lnTo>
                  <a:lnTo>
                    <a:pt x="3222117" y="3301009"/>
                  </a:lnTo>
                  <a:lnTo>
                    <a:pt x="6444234" y="3301009"/>
                  </a:lnTo>
                  <a:lnTo>
                    <a:pt x="9666351" y="3301009"/>
                  </a:lnTo>
                  <a:lnTo>
                    <a:pt x="9666351" y="2722397"/>
                  </a:lnTo>
                  <a:lnTo>
                    <a:pt x="9666351" y="2277275"/>
                  </a:lnTo>
                  <a:close/>
                </a:path>
                <a:path w="9666605" h="4191635">
                  <a:moveTo>
                    <a:pt x="9666351" y="1520609"/>
                  </a:moveTo>
                  <a:lnTo>
                    <a:pt x="6444234" y="1520609"/>
                  </a:lnTo>
                  <a:lnTo>
                    <a:pt x="3222117" y="1520609"/>
                  </a:lnTo>
                  <a:lnTo>
                    <a:pt x="0" y="1520609"/>
                  </a:lnTo>
                  <a:lnTo>
                    <a:pt x="0" y="1965680"/>
                  </a:lnTo>
                  <a:lnTo>
                    <a:pt x="0" y="2277262"/>
                  </a:lnTo>
                  <a:lnTo>
                    <a:pt x="3222117" y="2277262"/>
                  </a:lnTo>
                  <a:lnTo>
                    <a:pt x="6444234" y="2277262"/>
                  </a:lnTo>
                  <a:lnTo>
                    <a:pt x="9666351" y="2277262"/>
                  </a:lnTo>
                  <a:lnTo>
                    <a:pt x="9666351" y="1965731"/>
                  </a:lnTo>
                  <a:lnTo>
                    <a:pt x="9666351" y="1520609"/>
                  </a:lnTo>
                  <a:close/>
                </a:path>
                <a:path w="9666605" h="4191635">
                  <a:moveTo>
                    <a:pt x="9666351" y="1209014"/>
                  </a:moveTo>
                  <a:lnTo>
                    <a:pt x="6444234" y="1209014"/>
                  </a:lnTo>
                  <a:lnTo>
                    <a:pt x="3222117" y="1209014"/>
                  </a:lnTo>
                  <a:lnTo>
                    <a:pt x="0" y="1209014"/>
                  </a:lnTo>
                  <a:lnTo>
                    <a:pt x="0" y="1520596"/>
                  </a:lnTo>
                  <a:lnTo>
                    <a:pt x="3222117" y="1520596"/>
                  </a:lnTo>
                  <a:lnTo>
                    <a:pt x="6444234" y="1520596"/>
                  </a:lnTo>
                  <a:lnTo>
                    <a:pt x="9666351" y="1520596"/>
                  </a:lnTo>
                  <a:lnTo>
                    <a:pt x="9666351" y="1209014"/>
                  </a:lnTo>
                  <a:close/>
                </a:path>
                <a:path w="9666605" h="4191635">
                  <a:moveTo>
                    <a:pt x="9666351" y="185204"/>
                  </a:moveTo>
                  <a:lnTo>
                    <a:pt x="6444234" y="185204"/>
                  </a:lnTo>
                  <a:lnTo>
                    <a:pt x="3222117" y="185204"/>
                  </a:lnTo>
                  <a:lnTo>
                    <a:pt x="0" y="185204"/>
                  </a:lnTo>
                  <a:lnTo>
                    <a:pt x="0" y="630275"/>
                  </a:lnTo>
                  <a:lnTo>
                    <a:pt x="0" y="1208938"/>
                  </a:lnTo>
                  <a:lnTo>
                    <a:pt x="3222117" y="1208938"/>
                  </a:lnTo>
                  <a:lnTo>
                    <a:pt x="6444234" y="1208938"/>
                  </a:lnTo>
                  <a:lnTo>
                    <a:pt x="9666351" y="1208938"/>
                  </a:lnTo>
                  <a:lnTo>
                    <a:pt x="9666351" y="630326"/>
                  </a:lnTo>
                  <a:lnTo>
                    <a:pt x="9666351" y="185204"/>
                  </a:lnTo>
                  <a:close/>
                </a:path>
                <a:path w="9666605" h="4191635">
                  <a:moveTo>
                    <a:pt x="9666351" y="0"/>
                  </a:moveTo>
                  <a:lnTo>
                    <a:pt x="6444234" y="0"/>
                  </a:lnTo>
                  <a:lnTo>
                    <a:pt x="3222117" y="0"/>
                  </a:lnTo>
                  <a:lnTo>
                    <a:pt x="0" y="0"/>
                  </a:lnTo>
                  <a:lnTo>
                    <a:pt x="0" y="185191"/>
                  </a:lnTo>
                  <a:lnTo>
                    <a:pt x="3222117" y="185191"/>
                  </a:lnTo>
                  <a:lnTo>
                    <a:pt x="6444234" y="185191"/>
                  </a:lnTo>
                  <a:lnTo>
                    <a:pt x="9666351" y="185191"/>
                  </a:lnTo>
                  <a:lnTo>
                    <a:pt x="9666351" y="0"/>
                  </a:lnTo>
                  <a:close/>
                </a:path>
              </a:pathLst>
            </a:custGeom>
            <a:solidFill>
              <a:srgbClr val="FAF8F8"/>
            </a:solidFill>
          </p:spPr>
          <p:txBody>
            <a:bodyPr wrap="square" lIns="0" tIns="0" rIns="0" bIns="0" rtlCol="0"/>
            <a:lstStyle/>
            <a:p>
              <a:endParaRPr dirty="0"/>
            </a:p>
          </p:txBody>
        </p:sp>
      </p:grpSp>
      <p:sp>
        <p:nvSpPr>
          <p:cNvPr id="8" name="object 8"/>
          <p:cNvSpPr txBox="1">
            <a:spLocks noGrp="1"/>
          </p:cNvSpPr>
          <p:nvPr>
            <p:ph type="title"/>
          </p:nvPr>
        </p:nvSpPr>
        <p:spPr>
          <a:xfrm>
            <a:off x="762000" y="313262"/>
            <a:ext cx="10671048" cy="822960"/>
          </a:xfrm>
          <a:prstGeom prst="rect">
            <a:avLst/>
          </a:prstGeom>
        </p:spPr>
        <p:txBody>
          <a:bodyPr vert="horz" wrap="square" lIns="0" tIns="12700" rIns="0" bIns="0" rtlCol="0">
            <a:spAutoFit/>
          </a:bodyPr>
          <a:lstStyle/>
          <a:p>
            <a:pPr marL="14604">
              <a:lnSpc>
                <a:spcPct val="100000"/>
              </a:lnSpc>
              <a:spcBef>
                <a:spcPts val="100"/>
              </a:spcBef>
            </a:pPr>
            <a:r>
              <a:rPr dirty="0"/>
              <a:t>Shared</a:t>
            </a:r>
            <a:r>
              <a:rPr spc="-45" dirty="0"/>
              <a:t> </a:t>
            </a:r>
            <a:r>
              <a:rPr spc="-10" dirty="0"/>
              <a:t>responsibility</a:t>
            </a:r>
            <a:r>
              <a:rPr spc="-45" dirty="0"/>
              <a:t> </a:t>
            </a:r>
            <a:r>
              <a:rPr dirty="0"/>
              <a:t>model</a:t>
            </a:r>
            <a:r>
              <a:rPr spc="-55" dirty="0"/>
              <a:t> </a:t>
            </a:r>
            <a:r>
              <a:rPr dirty="0"/>
              <a:t>for</a:t>
            </a:r>
            <a:r>
              <a:rPr spc="-55" dirty="0"/>
              <a:t> </a:t>
            </a:r>
            <a:r>
              <a:rPr dirty="0"/>
              <a:t>OCI</a:t>
            </a:r>
            <a:r>
              <a:rPr spc="-45" dirty="0"/>
              <a:t> </a:t>
            </a:r>
            <a:r>
              <a:rPr spc="-25" dirty="0"/>
              <a:t>WAF</a:t>
            </a:r>
          </a:p>
        </p:txBody>
      </p:sp>
      <p:graphicFrame>
        <p:nvGraphicFramePr>
          <p:cNvPr id="9" name="object 9"/>
          <p:cNvGraphicFramePr>
            <a:graphicFrameLocks noGrp="1"/>
          </p:cNvGraphicFramePr>
          <p:nvPr>
            <p:extLst>
              <p:ext uri="{D42A27DB-BD31-4B8C-83A1-F6EECF244321}">
                <p14:modId xmlns:p14="http://schemas.microsoft.com/office/powerpoint/2010/main" val="734380082"/>
              </p:ext>
            </p:extLst>
          </p:nvPr>
        </p:nvGraphicFramePr>
        <p:xfrm>
          <a:off x="778408" y="1645539"/>
          <a:ext cx="10016592" cy="4013199"/>
        </p:xfrm>
        <a:graphic>
          <a:graphicData uri="http://schemas.openxmlformats.org/drawingml/2006/table">
            <a:tbl>
              <a:tblPr firstRow="1" bandRow="1">
                <a:tableStyleId>{2D5ABB26-0587-4C30-8999-92F81FD0307C}</a:tableStyleId>
              </a:tblPr>
              <a:tblGrid>
                <a:gridCol w="4961992">
                  <a:extLst>
                    <a:ext uri="{9D8B030D-6E8A-4147-A177-3AD203B41FA5}">
                      <a16:colId xmlns:a16="http://schemas.microsoft.com/office/drawing/2014/main" val="20000"/>
                    </a:ext>
                  </a:extLst>
                </a:gridCol>
                <a:gridCol w="635000">
                  <a:extLst>
                    <a:ext uri="{9D8B030D-6E8A-4147-A177-3AD203B41FA5}">
                      <a16:colId xmlns:a16="http://schemas.microsoft.com/office/drawing/2014/main" val="20001"/>
                    </a:ext>
                  </a:extLst>
                </a:gridCol>
                <a:gridCol w="4419600">
                  <a:extLst>
                    <a:ext uri="{9D8B030D-6E8A-4147-A177-3AD203B41FA5}">
                      <a16:colId xmlns:a16="http://schemas.microsoft.com/office/drawing/2014/main" val="20002"/>
                    </a:ext>
                  </a:extLst>
                </a:gridCol>
              </a:tblGrid>
              <a:tr h="214629">
                <a:tc>
                  <a:txBody>
                    <a:bodyPr/>
                    <a:lstStyle/>
                    <a:p>
                      <a:pPr marL="31750">
                        <a:lnSpc>
                          <a:spcPts val="855"/>
                        </a:lnSpc>
                      </a:pPr>
                      <a:r>
                        <a:rPr sz="1400" b="1" spc="-10" dirty="0">
                          <a:solidFill>
                            <a:srgbClr val="302C2A"/>
                          </a:solidFill>
                          <a:latin typeface="Calibri"/>
                          <a:cs typeface="Calibri"/>
                        </a:rPr>
                        <a:t>Responsibility</a:t>
                      </a:r>
                      <a:endParaRPr sz="1400" b="1" dirty="0">
                        <a:latin typeface="Calibri"/>
                        <a:cs typeface="Calibri"/>
                      </a:endParaRPr>
                    </a:p>
                  </a:txBody>
                  <a:tcPr marL="0" marR="0" marT="0" marB="0"/>
                </a:tc>
                <a:tc>
                  <a:txBody>
                    <a:bodyPr/>
                    <a:lstStyle/>
                    <a:p>
                      <a:pPr marL="97155">
                        <a:lnSpc>
                          <a:spcPts val="855"/>
                        </a:lnSpc>
                      </a:pPr>
                      <a:r>
                        <a:rPr sz="1400" b="1" spc="-10" dirty="0">
                          <a:solidFill>
                            <a:srgbClr val="302C2A"/>
                          </a:solidFill>
                          <a:latin typeface="Calibri"/>
                          <a:cs typeface="Calibri"/>
                        </a:rPr>
                        <a:t>Oracle</a:t>
                      </a:r>
                      <a:endParaRPr sz="1400" b="1" dirty="0">
                        <a:latin typeface="Calibri"/>
                        <a:cs typeface="Calibri"/>
                      </a:endParaRPr>
                    </a:p>
                  </a:txBody>
                  <a:tcPr marL="0" marR="0" marT="0" marB="0"/>
                </a:tc>
                <a:tc>
                  <a:txBody>
                    <a:bodyPr/>
                    <a:lstStyle/>
                    <a:p>
                      <a:pPr marL="1459865">
                        <a:lnSpc>
                          <a:spcPts val="855"/>
                        </a:lnSpc>
                      </a:pPr>
                      <a:r>
                        <a:rPr sz="1400" b="1" spc="-10" dirty="0">
                          <a:solidFill>
                            <a:srgbClr val="302C2A"/>
                          </a:solidFill>
                          <a:latin typeface="Calibri"/>
                          <a:cs typeface="Calibri"/>
                        </a:rPr>
                        <a:t>Customer</a:t>
                      </a:r>
                      <a:endParaRPr sz="1400" b="1" dirty="0">
                        <a:latin typeface="Calibri"/>
                        <a:cs typeface="Calibri"/>
                      </a:endParaRPr>
                    </a:p>
                  </a:txBody>
                  <a:tcPr marL="0" marR="0" marT="0" marB="0"/>
                </a:tc>
                <a:extLst>
                  <a:ext uri="{0D108BD9-81ED-4DB2-BD59-A6C34878D82A}">
                    <a16:rowId xmlns:a16="http://schemas.microsoft.com/office/drawing/2014/main" val="10000"/>
                  </a:ext>
                </a:extLst>
              </a:tr>
              <a:tr h="379095">
                <a:tc>
                  <a:txBody>
                    <a:bodyPr/>
                    <a:lstStyle/>
                    <a:p>
                      <a:pPr marL="31750">
                        <a:lnSpc>
                          <a:spcPct val="100000"/>
                        </a:lnSpc>
                        <a:spcBef>
                          <a:spcPts val="565"/>
                        </a:spcBef>
                      </a:pPr>
                      <a:r>
                        <a:rPr sz="1200" spc="-10" dirty="0">
                          <a:solidFill>
                            <a:srgbClr val="161512"/>
                          </a:solidFill>
                          <a:latin typeface="Calibri"/>
                          <a:cs typeface="Calibri"/>
                        </a:rPr>
                        <a:t>Onboard/configure</a:t>
                      </a:r>
                      <a:r>
                        <a:rPr sz="1200" spc="5" dirty="0">
                          <a:solidFill>
                            <a:srgbClr val="161512"/>
                          </a:solidFill>
                          <a:latin typeface="Calibri"/>
                          <a:cs typeface="Calibri"/>
                        </a:rPr>
                        <a:t> </a:t>
                      </a:r>
                      <a:r>
                        <a:rPr sz="1200" dirty="0">
                          <a:solidFill>
                            <a:srgbClr val="161512"/>
                          </a:solidFill>
                          <a:latin typeface="Calibri"/>
                          <a:cs typeface="Calibri"/>
                        </a:rPr>
                        <a:t>the</a:t>
                      </a:r>
                      <a:r>
                        <a:rPr sz="1200" spc="-5" dirty="0">
                          <a:solidFill>
                            <a:srgbClr val="161512"/>
                          </a:solidFill>
                          <a:latin typeface="Calibri"/>
                          <a:cs typeface="Calibri"/>
                        </a:rPr>
                        <a:t> </a:t>
                      </a:r>
                      <a:r>
                        <a:rPr sz="1200" dirty="0">
                          <a:solidFill>
                            <a:srgbClr val="161512"/>
                          </a:solidFill>
                          <a:latin typeface="Calibri"/>
                          <a:cs typeface="Calibri"/>
                        </a:rPr>
                        <a:t>WAF</a:t>
                      </a:r>
                      <a:r>
                        <a:rPr sz="1200" spc="-15" dirty="0">
                          <a:solidFill>
                            <a:srgbClr val="161512"/>
                          </a:solidFill>
                          <a:latin typeface="Calibri"/>
                          <a:cs typeface="Calibri"/>
                        </a:rPr>
                        <a:t> </a:t>
                      </a:r>
                      <a:r>
                        <a:rPr sz="1200" dirty="0">
                          <a:solidFill>
                            <a:srgbClr val="161512"/>
                          </a:solidFill>
                          <a:latin typeface="Calibri"/>
                          <a:cs typeface="Calibri"/>
                        </a:rPr>
                        <a:t>policy for</a:t>
                      </a:r>
                      <a:r>
                        <a:rPr sz="1200" spc="-10" dirty="0">
                          <a:solidFill>
                            <a:srgbClr val="161512"/>
                          </a:solidFill>
                          <a:latin typeface="Calibri"/>
                          <a:cs typeface="Calibri"/>
                        </a:rPr>
                        <a:t> </a:t>
                      </a:r>
                      <a:r>
                        <a:rPr sz="1200" dirty="0">
                          <a:solidFill>
                            <a:srgbClr val="161512"/>
                          </a:solidFill>
                          <a:latin typeface="Calibri"/>
                          <a:cs typeface="Calibri"/>
                        </a:rPr>
                        <a:t>the</a:t>
                      </a:r>
                      <a:r>
                        <a:rPr sz="1200" spc="-10" dirty="0">
                          <a:solidFill>
                            <a:srgbClr val="161512"/>
                          </a:solidFill>
                          <a:latin typeface="Calibri"/>
                          <a:cs typeface="Calibri"/>
                        </a:rPr>
                        <a:t> </a:t>
                      </a:r>
                      <a:r>
                        <a:rPr sz="1200" dirty="0">
                          <a:solidFill>
                            <a:srgbClr val="161512"/>
                          </a:solidFill>
                          <a:latin typeface="Calibri"/>
                          <a:cs typeface="Calibri"/>
                        </a:rPr>
                        <a:t>web</a:t>
                      </a:r>
                      <a:r>
                        <a:rPr sz="1200" spc="-15" dirty="0">
                          <a:solidFill>
                            <a:srgbClr val="161512"/>
                          </a:solidFill>
                          <a:latin typeface="Calibri"/>
                          <a:cs typeface="Calibri"/>
                        </a:rPr>
                        <a:t> </a:t>
                      </a:r>
                      <a:r>
                        <a:rPr sz="1200" spc="-10" dirty="0">
                          <a:solidFill>
                            <a:srgbClr val="161512"/>
                          </a:solidFill>
                          <a:latin typeface="Calibri"/>
                          <a:cs typeface="Calibri"/>
                        </a:rPr>
                        <a:t>application</a:t>
                      </a:r>
                      <a:endParaRPr sz="1200">
                        <a:latin typeface="Calibri"/>
                        <a:cs typeface="Calibri"/>
                      </a:endParaRPr>
                    </a:p>
                  </a:txBody>
                  <a:tcPr marL="0" marR="0" marT="71755" marB="0"/>
                </a:tc>
                <a:tc>
                  <a:txBody>
                    <a:bodyPr/>
                    <a:lstStyle/>
                    <a:p>
                      <a:pPr marL="97155">
                        <a:lnSpc>
                          <a:spcPct val="100000"/>
                        </a:lnSpc>
                        <a:spcBef>
                          <a:spcPts val="565"/>
                        </a:spcBef>
                      </a:pPr>
                      <a:r>
                        <a:rPr sz="1200" spc="-25" dirty="0">
                          <a:solidFill>
                            <a:srgbClr val="161512"/>
                          </a:solidFill>
                          <a:latin typeface="Calibri"/>
                          <a:cs typeface="Calibri"/>
                        </a:rPr>
                        <a:t>No</a:t>
                      </a:r>
                      <a:endParaRPr sz="1200">
                        <a:latin typeface="Calibri"/>
                        <a:cs typeface="Calibri"/>
                      </a:endParaRPr>
                    </a:p>
                  </a:txBody>
                  <a:tcPr marL="0" marR="0" marT="71755" marB="0"/>
                </a:tc>
                <a:tc>
                  <a:txBody>
                    <a:bodyPr/>
                    <a:lstStyle/>
                    <a:p>
                      <a:pPr marL="1459865">
                        <a:lnSpc>
                          <a:spcPct val="100000"/>
                        </a:lnSpc>
                        <a:spcBef>
                          <a:spcPts val="565"/>
                        </a:spcBef>
                      </a:pPr>
                      <a:r>
                        <a:rPr sz="1200" spc="-25" dirty="0">
                          <a:solidFill>
                            <a:srgbClr val="161512"/>
                          </a:solidFill>
                          <a:latin typeface="Calibri"/>
                          <a:cs typeface="Calibri"/>
                        </a:rPr>
                        <a:t>Yes</a:t>
                      </a:r>
                      <a:endParaRPr sz="1200" dirty="0">
                        <a:latin typeface="Calibri"/>
                        <a:cs typeface="Calibri"/>
                      </a:endParaRPr>
                    </a:p>
                  </a:txBody>
                  <a:tcPr marL="0" marR="0" marT="71755" marB="0"/>
                </a:tc>
                <a:extLst>
                  <a:ext uri="{0D108BD9-81ED-4DB2-BD59-A6C34878D82A}">
                    <a16:rowId xmlns:a16="http://schemas.microsoft.com/office/drawing/2014/main" val="10001"/>
                  </a:ext>
                </a:extLst>
              </a:tr>
              <a:tr h="546735">
                <a:tc>
                  <a:txBody>
                    <a:bodyPr/>
                    <a:lstStyle/>
                    <a:p>
                      <a:pPr>
                        <a:lnSpc>
                          <a:spcPct val="100000"/>
                        </a:lnSpc>
                        <a:spcBef>
                          <a:spcPts val="35"/>
                        </a:spcBef>
                      </a:pPr>
                      <a:endParaRPr sz="1200">
                        <a:latin typeface="Times New Roman"/>
                        <a:cs typeface="Times New Roman"/>
                      </a:endParaRPr>
                    </a:p>
                    <a:p>
                      <a:pPr marL="31750" marR="265430">
                        <a:lnSpc>
                          <a:spcPct val="100000"/>
                        </a:lnSpc>
                      </a:pPr>
                      <a:r>
                        <a:rPr sz="1200" dirty="0">
                          <a:solidFill>
                            <a:srgbClr val="161512"/>
                          </a:solidFill>
                          <a:latin typeface="Calibri"/>
                          <a:cs typeface="Calibri"/>
                        </a:rPr>
                        <a:t>Configure</a:t>
                      </a:r>
                      <a:r>
                        <a:rPr sz="1200" spc="-20" dirty="0">
                          <a:solidFill>
                            <a:srgbClr val="161512"/>
                          </a:solidFill>
                          <a:latin typeface="Calibri"/>
                          <a:cs typeface="Calibri"/>
                        </a:rPr>
                        <a:t> </a:t>
                      </a:r>
                      <a:r>
                        <a:rPr sz="1200" dirty="0">
                          <a:solidFill>
                            <a:srgbClr val="161512"/>
                          </a:solidFill>
                          <a:latin typeface="Calibri"/>
                          <a:cs typeface="Calibri"/>
                        </a:rPr>
                        <a:t>WAF</a:t>
                      </a:r>
                      <a:r>
                        <a:rPr sz="1200" spc="-35" dirty="0">
                          <a:solidFill>
                            <a:srgbClr val="161512"/>
                          </a:solidFill>
                          <a:latin typeface="Calibri"/>
                          <a:cs typeface="Calibri"/>
                        </a:rPr>
                        <a:t> </a:t>
                      </a:r>
                      <a:r>
                        <a:rPr sz="1200" dirty="0">
                          <a:solidFill>
                            <a:srgbClr val="161512"/>
                          </a:solidFill>
                          <a:latin typeface="Calibri"/>
                          <a:cs typeface="Calibri"/>
                        </a:rPr>
                        <a:t>onboarding</a:t>
                      </a:r>
                      <a:r>
                        <a:rPr sz="1200" spc="-10" dirty="0">
                          <a:solidFill>
                            <a:srgbClr val="161512"/>
                          </a:solidFill>
                          <a:latin typeface="Calibri"/>
                          <a:cs typeface="Calibri"/>
                        </a:rPr>
                        <a:t> dependencies</a:t>
                      </a:r>
                      <a:r>
                        <a:rPr sz="1200" spc="15" dirty="0">
                          <a:solidFill>
                            <a:srgbClr val="161512"/>
                          </a:solidFill>
                          <a:latin typeface="Calibri"/>
                          <a:cs typeface="Calibri"/>
                        </a:rPr>
                        <a:t> </a:t>
                      </a:r>
                      <a:r>
                        <a:rPr sz="1200" dirty="0">
                          <a:solidFill>
                            <a:srgbClr val="161512"/>
                          </a:solidFill>
                          <a:latin typeface="Calibri"/>
                          <a:cs typeface="Calibri"/>
                        </a:rPr>
                        <a:t>(DNS,</a:t>
                      </a:r>
                      <a:r>
                        <a:rPr sz="1200" spc="-35" dirty="0">
                          <a:solidFill>
                            <a:srgbClr val="161512"/>
                          </a:solidFill>
                          <a:latin typeface="Calibri"/>
                          <a:cs typeface="Calibri"/>
                        </a:rPr>
                        <a:t> </a:t>
                      </a:r>
                      <a:r>
                        <a:rPr sz="1200" dirty="0">
                          <a:solidFill>
                            <a:srgbClr val="161512"/>
                          </a:solidFill>
                          <a:latin typeface="Calibri"/>
                          <a:cs typeface="Calibri"/>
                        </a:rPr>
                        <a:t>ingress</a:t>
                      </a:r>
                      <a:r>
                        <a:rPr sz="1200" spc="-15" dirty="0">
                          <a:solidFill>
                            <a:srgbClr val="161512"/>
                          </a:solidFill>
                          <a:latin typeface="Calibri"/>
                          <a:cs typeface="Calibri"/>
                        </a:rPr>
                        <a:t> </a:t>
                      </a:r>
                      <a:r>
                        <a:rPr sz="1200" spc="-10" dirty="0">
                          <a:solidFill>
                            <a:srgbClr val="161512"/>
                          </a:solidFill>
                          <a:latin typeface="Calibri"/>
                          <a:cs typeface="Calibri"/>
                        </a:rPr>
                        <a:t>rules,</a:t>
                      </a:r>
                      <a:r>
                        <a:rPr sz="1200" spc="500" dirty="0">
                          <a:solidFill>
                            <a:srgbClr val="161512"/>
                          </a:solidFill>
                          <a:latin typeface="Calibri"/>
                          <a:cs typeface="Calibri"/>
                        </a:rPr>
                        <a:t> </a:t>
                      </a:r>
                      <a:r>
                        <a:rPr sz="1200" spc="-10" dirty="0">
                          <a:solidFill>
                            <a:srgbClr val="161512"/>
                          </a:solidFill>
                          <a:latin typeface="Calibri"/>
                          <a:cs typeface="Calibri"/>
                        </a:rPr>
                        <a:t>network)</a:t>
                      </a:r>
                      <a:endParaRPr sz="1200">
                        <a:latin typeface="Calibri"/>
                        <a:cs typeface="Calibri"/>
                      </a:endParaRPr>
                    </a:p>
                  </a:txBody>
                  <a:tcPr marL="0" marR="0" marT="4445" marB="0"/>
                </a:tc>
                <a:tc>
                  <a:txBody>
                    <a:bodyPr/>
                    <a:lstStyle/>
                    <a:p>
                      <a:pPr>
                        <a:lnSpc>
                          <a:spcPct val="100000"/>
                        </a:lnSpc>
                        <a:spcBef>
                          <a:spcPts val="575"/>
                        </a:spcBef>
                      </a:pPr>
                      <a:endParaRPr sz="1200">
                        <a:latin typeface="Times New Roman"/>
                        <a:cs typeface="Times New Roman"/>
                      </a:endParaRPr>
                    </a:p>
                    <a:p>
                      <a:pPr marL="97155">
                        <a:lnSpc>
                          <a:spcPct val="100000"/>
                        </a:lnSpc>
                      </a:pPr>
                      <a:r>
                        <a:rPr sz="1200" spc="-25" dirty="0">
                          <a:solidFill>
                            <a:srgbClr val="161512"/>
                          </a:solidFill>
                          <a:latin typeface="Calibri"/>
                          <a:cs typeface="Calibri"/>
                        </a:rPr>
                        <a:t>No</a:t>
                      </a:r>
                      <a:endParaRPr sz="1200">
                        <a:latin typeface="Calibri"/>
                        <a:cs typeface="Calibri"/>
                      </a:endParaRPr>
                    </a:p>
                  </a:txBody>
                  <a:tcPr marL="0" marR="0" marT="73025" marB="0"/>
                </a:tc>
                <a:tc>
                  <a:txBody>
                    <a:bodyPr/>
                    <a:lstStyle/>
                    <a:p>
                      <a:pPr>
                        <a:lnSpc>
                          <a:spcPct val="100000"/>
                        </a:lnSpc>
                        <a:spcBef>
                          <a:spcPts val="575"/>
                        </a:spcBef>
                      </a:pPr>
                      <a:endParaRPr sz="1200">
                        <a:latin typeface="Times New Roman"/>
                        <a:cs typeface="Times New Roman"/>
                      </a:endParaRPr>
                    </a:p>
                    <a:p>
                      <a:pPr marL="1459865">
                        <a:lnSpc>
                          <a:spcPct val="100000"/>
                        </a:lnSpc>
                      </a:pPr>
                      <a:r>
                        <a:rPr sz="1200" spc="-25" dirty="0">
                          <a:solidFill>
                            <a:srgbClr val="161512"/>
                          </a:solidFill>
                          <a:latin typeface="Calibri"/>
                          <a:cs typeface="Calibri"/>
                        </a:rPr>
                        <a:t>Yes</a:t>
                      </a:r>
                      <a:endParaRPr sz="1200">
                        <a:latin typeface="Calibri"/>
                        <a:cs typeface="Calibri"/>
                      </a:endParaRPr>
                    </a:p>
                  </a:txBody>
                  <a:tcPr marL="0" marR="0" marT="73025" marB="0"/>
                </a:tc>
                <a:extLst>
                  <a:ext uri="{0D108BD9-81ED-4DB2-BD59-A6C34878D82A}">
                    <a16:rowId xmlns:a16="http://schemas.microsoft.com/office/drawing/2014/main" val="10002"/>
                  </a:ext>
                </a:extLst>
              </a:tr>
              <a:tr h="377190">
                <a:tc>
                  <a:txBody>
                    <a:bodyPr/>
                    <a:lstStyle/>
                    <a:p>
                      <a:pPr marL="31750">
                        <a:lnSpc>
                          <a:spcPct val="100000"/>
                        </a:lnSpc>
                        <a:spcBef>
                          <a:spcPts val="805"/>
                        </a:spcBef>
                      </a:pPr>
                      <a:r>
                        <a:rPr sz="1200" dirty="0">
                          <a:solidFill>
                            <a:srgbClr val="161512"/>
                          </a:solidFill>
                          <a:latin typeface="Calibri"/>
                          <a:cs typeface="Calibri"/>
                        </a:rPr>
                        <a:t>Provide</a:t>
                      </a:r>
                      <a:r>
                        <a:rPr sz="1200" spc="-35" dirty="0">
                          <a:solidFill>
                            <a:srgbClr val="161512"/>
                          </a:solidFill>
                          <a:latin typeface="Calibri"/>
                          <a:cs typeface="Calibri"/>
                        </a:rPr>
                        <a:t> </a:t>
                      </a:r>
                      <a:r>
                        <a:rPr sz="1200" dirty="0">
                          <a:solidFill>
                            <a:srgbClr val="161512"/>
                          </a:solidFill>
                          <a:latin typeface="Calibri"/>
                          <a:cs typeface="Calibri"/>
                        </a:rPr>
                        <a:t>high</a:t>
                      </a:r>
                      <a:r>
                        <a:rPr sz="1200" spc="-25" dirty="0">
                          <a:solidFill>
                            <a:srgbClr val="161512"/>
                          </a:solidFill>
                          <a:latin typeface="Calibri"/>
                          <a:cs typeface="Calibri"/>
                        </a:rPr>
                        <a:t> </a:t>
                      </a:r>
                      <a:r>
                        <a:rPr sz="1200" dirty="0">
                          <a:solidFill>
                            <a:srgbClr val="161512"/>
                          </a:solidFill>
                          <a:latin typeface="Calibri"/>
                          <a:cs typeface="Calibri"/>
                        </a:rPr>
                        <a:t>availability</a:t>
                      </a:r>
                      <a:r>
                        <a:rPr sz="1200" spc="-10" dirty="0">
                          <a:solidFill>
                            <a:srgbClr val="161512"/>
                          </a:solidFill>
                          <a:latin typeface="Calibri"/>
                          <a:cs typeface="Calibri"/>
                        </a:rPr>
                        <a:t> </a:t>
                      </a:r>
                      <a:r>
                        <a:rPr sz="1200" dirty="0">
                          <a:solidFill>
                            <a:srgbClr val="161512"/>
                          </a:solidFill>
                          <a:latin typeface="Calibri"/>
                          <a:cs typeface="Calibri"/>
                        </a:rPr>
                        <a:t>(HA)</a:t>
                      </a:r>
                      <a:r>
                        <a:rPr sz="1200" spc="-35" dirty="0">
                          <a:solidFill>
                            <a:srgbClr val="161512"/>
                          </a:solidFill>
                          <a:latin typeface="Calibri"/>
                          <a:cs typeface="Calibri"/>
                        </a:rPr>
                        <a:t> </a:t>
                      </a:r>
                      <a:r>
                        <a:rPr sz="1200" dirty="0">
                          <a:solidFill>
                            <a:srgbClr val="161512"/>
                          </a:solidFill>
                          <a:latin typeface="Calibri"/>
                          <a:cs typeface="Calibri"/>
                        </a:rPr>
                        <a:t>for</a:t>
                      </a:r>
                      <a:r>
                        <a:rPr sz="1200" spc="-50" dirty="0">
                          <a:solidFill>
                            <a:srgbClr val="161512"/>
                          </a:solidFill>
                          <a:latin typeface="Calibri"/>
                          <a:cs typeface="Calibri"/>
                        </a:rPr>
                        <a:t> </a:t>
                      </a:r>
                      <a:r>
                        <a:rPr sz="1200" dirty="0">
                          <a:solidFill>
                            <a:srgbClr val="161512"/>
                          </a:solidFill>
                          <a:latin typeface="Calibri"/>
                          <a:cs typeface="Calibri"/>
                        </a:rPr>
                        <a:t>the</a:t>
                      </a:r>
                      <a:r>
                        <a:rPr sz="1200" spc="-30" dirty="0">
                          <a:solidFill>
                            <a:srgbClr val="161512"/>
                          </a:solidFill>
                          <a:latin typeface="Calibri"/>
                          <a:cs typeface="Calibri"/>
                        </a:rPr>
                        <a:t> </a:t>
                      </a:r>
                      <a:r>
                        <a:rPr sz="1200" spc="-25" dirty="0">
                          <a:solidFill>
                            <a:srgbClr val="161512"/>
                          </a:solidFill>
                          <a:latin typeface="Calibri"/>
                          <a:cs typeface="Calibri"/>
                        </a:rPr>
                        <a:t>WAF</a:t>
                      </a:r>
                      <a:endParaRPr sz="1200">
                        <a:latin typeface="Calibri"/>
                        <a:cs typeface="Calibri"/>
                      </a:endParaRPr>
                    </a:p>
                  </a:txBody>
                  <a:tcPr marL="0" marR="0" marT="102235" marB="0"/>
                </a:tc>
                <a:tc>
                  <a:txBody>
                    <a:bodyPr/>
                    <a:lstStyle/>
                    <a:p>
                      <a:pPr marL="97155">
                        <a:lnSpc>
                          <a:spcPct val="100000"/>
                        </a:lnSpc>
                        <a:spcBef>
                          <a:spcPts val="805"/>
                        </a:spcBef>
                      </a:pPr>
                      <a:r>
                        <a:rPr sz="1200" spc="-25" dirty="0">
                          <a:solidFill>
                            <a:srgbClr val="161512"/>
                          </a:solidFill>
                          <a:latin typeface="Calibri"/>
                          <a:cs typeface="Calibri"/>
                        </a:rPr>
                        <a:t>Yes</a:t>
                      </a:r>
                      <a:endParaRPr sz="1200">
                        <a:latin typeface="Calibri"/>
                        <a:cs typeface="Calibri"/>
                      </a:endParaRPr>
                    </a:p>
                  </a:txBody>
                  <a:tcPr marL="0" marR="0" marT="102235" marB="0"/>
                </a:tc>
                <a:tc>
                  <a:txBody>
                    <a:bodyPr/>
                    <a:lstStyle/>
                    <a:p>
                      <a:pPr marL="1459865">
                        <a:lnSpc>
                          <a:spcPct val="100000"/>
                        </a:lnSpc>
                        <a:spcBef>
                          <a:spcPts val="805"/>
                        </a:spcBef>
                      </a:pPr>
                      <a:r>
                        <a:rPr sz="1200" spc="-25" dirty="0">
                          <a:solidFill>
                            <a:srgbClr val="161512"/>
                          </a:solidFill>
                          <a:latin typeface="Calibri"/>
                          <a:cs typeface="Calibri"/>
                        </a:rPr>
                        <a:t>No</a:t>
                      </a:r>
                      <a:endParaRPr sz="1200">
                        <a:latin typeface="Calibri"/>
                        <a:cs typeface="Calibri"/>
                      </a:endParaRPr>
                    </a:p>
                  </a:txBody>
                  <a:tcPr marL="0" marR="0" marT="102235" marB="0"/>
                </a:tc>
                <a:extLst>
                  <a:ext uri="{0D108BD9-81ED-4DB2-BD59-A6C34878D82A}">
                    <a16:rowId xmlns:a16="http://schemas.microsoft.com/office/drawing/2014/main" val="10003"/>
                  </a:ext>
                </a:extLst>
              </a:tr>
              <a:tr h="378460">
                <a:tc>
                  <a:txBody>
                    <a:bodyPr/>
                    <a:lstStyle/>
                    <a:p>
                      <a:pPr marL="31750">
                        <a:lnSpc>
                          <a:spcPct val="100000"/>
                        </a:lnSpc>
                        <a:spcBef>
                          <a:spcPts val="815"/>
                        </a:spcBef>
                      </a:pPr>
                      <a:r>
                        <a:rPr sz="1200" dirty="0">
                          <a:solidFill>
                            <a:srgbClr val="161512"/>
                          </a:solidFill>
                          <a:latin typeface="Calibri"/>
                          <a:cs typeface="Calibri"/>
                        </a:rPr>
                        <a:t>Monitor</a:t>
                      </a:r>
                      <a:r>
                        <a:rPr sz="1200" spc="-15" dirty="0">
                          <a:solidFill>
                            <a:srgbClr val="161512"/>
                          </a:solidFill>
                          <a:latin typeface="Calibri"/>
                          <a:cs typeface="Calibri"/>
                        </a:rPr>
                        <a:t> </a:t>
                      </a:r>
                      <a:r>
                        <a:rPr sz="1200" dirty="0">
                          <a:solidFill>
                            <a:srgbClr val="161512"/>
                          </a:solidFill>
                          <a:latin typeface="Calibri"/>
                          <a:cs typeface="Calibri"/>
                        </a:rPr>
                        <a:t>for</a:t>
                      </a:r>
                      <a:r>
                        <a:rPr sz="1200" spc="-30" dirty="0">
                          <a:solidFill>
                            <a:srgbClr val="161512"/>
                          </a:solidFill>
                          <a:latin typeface="Calibri"/>
                          <a:cs typeface="Calibri"/>
                        </a:rPr>
                        <a:t> </a:t>
                      </a:r>
                      <a:r>
                        <a:rPr sz="1200" spc="-10" dirty="0">
                          <a:solidFill>
                            <a:srgbClr val="161512"/>
                          </a:solidFill>
                          <a:latin typeface="Calibri"/>
                          <a:cs typeface="Calibri"/>
                        </a:rPr>
                        <a:t>distributed</a:t>
                      </a:r>
                      <a:r>
                        <a:rPr sz="1200" spc="15" dirty="0">
                          <a:solidFill>
                            <a:srgbClr val="161512"/>
                          </a:solidFill>
                          <a:latin typeface="Calibri"/>
                          <a:cs typeface="Calibri"/>
                        </a:rPr>
                        <a:t> </a:t>
                      </a:r>
                      <a:r>
                        <a:rPr sz="1200" dirty="0">
                          <a:solidFill>
                            <a:srgbClr val="161512"/>
                          </a:solidFill>
                          <a:latin typeface="Calibri"/>
                          <a:cs typeface="Calibri"/>
                        </a:rPr>
                        <a:t>denial</a:t>
                      </a:r>
                      <a:r>
                        <a:rPr sz="1200" spc="-5" dirty="0">
                          <a:solidFill>
                            <a:srgbClr val="161512"/>
                          </a:solidFill>
                          <a:latin typeface="Calibri"/>
                          <a:cs typeface="Calibri"/>
                        </a:rPr>
                        <a:t> </a:t>
                      </a:r>
                      <a:r>
                        <a:rPr sz="1200" dirty="0">
                          <a:solidFill>
                            <a:srgbClr val="161512"/>
                          </a:solidFill>
                          <a:latin typeface="Calibri"/>
                          <a:cs typeface="Calibri"/>
                        </a:rPr>
                        <a:t>of</a:t>
                      </a:r>
                      <a:r>
                        <a:rPr sz="1200" spc="-30" dirty="0">
                          <a:solidFill>
                            <a:srgbClr val="161512"/>
                          </a:solidFill>
                          <a:latin typeface="Calibri"/>
                          <a:cs typeface="Calibri"/>
                        </a:rPr>
                        <a:t> </a:t>
                      </a:r>
                      <a:r>
                        <a:rPr sz="1200" dirty="0">
                          <a:solidFill>
                            <a:srgbClr val="161512"/>
                          </a:solidFill>
                          <a:latin typeface="Calibri"/>
                          <a:cs typeface="Calibri"/>
                        </a:rPr>
                        <a:t>service</a:t>
                      </a:r>
                      <a:r>
                        <a:rPr sz="1200" spc="-5" dirty="0">
                          <a:solidFill>
                            <a:srgbClr val="161512"/>
                          </a:solidFill>
                          <a:latin typeface="Calibri"/>
                          <a:cs typeface="Calibri"/>
                        </a:rPr>
                        <a:t> </a:t>
                      </a:r>
                      <a:r>
                        <a:rPr sz="1200" dirty="0">
                          <a:solidFill>
                            <a:srgbClr val="161512"/>
                          </a:solidFill>
                          <a:latin typeface="Calibri"/>
                          <a:cs typeface="Calibri"/>
                        </a:rPr>
                        <a:t>(DDoS)</a:t>
                      </a:r>
                      <a:r>
                        <a:rPr sz="1200" spc="-30" dirty="0">
                          <a:solidFill>
                            <a:srgbClr val="161512"/>
                          </a:solidFill>
                          <a:latin typeface="Calibri"/>
                          <a:cs typeface="Calibri"/>
                        </a:rPr>
                        <a:t> </a:t>
                      </a:r>
                      <a:r>
                        <a:rPr sz="1200" spc="-10" dirty="0">
                          <a:solidFill>
                            <a:srgbClr val="161512"/>
                          </a:solidFill>
                          <a:latin typeface="Calibri"/>
                          <a:cs typeface="Calibri"/>
                        </a:rPr>
                        <a:t>attacks</a:t>
                      </a:r>
                      <a:endParaRPr sz="1200">
                        <a:latin typeface="Calibri"/>
                        <a:cs typeface="Calibri"/>
                      </a:endParaRPr>
                    </a:p>
                  </a:txBody>
                  <a:tcPr marL="0" marR="0" marT="103505" marB="0"/>
                </a:tc>
                <a:tc>
                  <a:txBody>
                    <a:bodyPr/>
                    <a:lstStyle/>
                    <a:p>
                      <a:pPr marL="97155">
                        <a:lnSpc>
                          <a:spcPct val="100000"/>
                        </a:lnSpc>
                        <a:spcBef>
                          <a:spcPts val="815"/>
                        </a:spcBef>
                      </a:pPr>
                      <a:r>
                        <a:rPr sz="1200" spc="-25" dirty="0">
                          <a:solidFill>
                            <a:srgbClr val="161512"/>
                          </a:solidFill>
                          <a:latin typeface="Calibri"/>
                          <a:cs typeface="Calibri"/>
                        </a:rPr>
                        <a:t>Yes</a:t>
                      </a:r>
                      <a:endParaRPr sz="1200">
                        <a:latin typeface="Calibri"/>
                        <a:cs typeface="Calibri"/>
                      </a:endParaRPr>
                    </a:p>
                  </a:txBody>
                  <a:tcPr marL="0" marR="0" marT="103505" marB="0"/>
                </a:tc>
                <a:tc>
                  <a:txBody>
                    <a:bodyPr/>
                    <a:lstStyle/>
                    <a:p>
                      <a:pPr marL="1459865">
                        <a:lnSpc>
                          <a:spcPct val="100000"/>
                        </a:lnSpc>
                        <a:spcBef>
                          <a:spcPts val="815"/>
                        </a:spcBef>
                      </a:pPr>
                      <a:r>
                        <a:rPr sz="1200" spc="-25" dirty="0">
                          <a:solidFill>
                            <a:srgbClr val="161512"/>
                          </a:solidFill>
                          <a:latin typeface="Calibri"/>
                          <a:cs typeface="Calibri"/>
                        </a:rPr>
                        <a:t>No</a:t>
                      </a:r>
                      <a:endParaRPr sz="1200">
                        <a:latin typeface="Calibri"/>
                        <a:cs typeface="Calibri"/>
                      </a:endParaRPr>
                    </a:p>
                  </a:txBody>
                  <a:tcPr marL="0" marR="0" marT="103505" marB="0"/>
                </a:tc>
                <a:extLst>
                  <a:ext uri="{0D108BD9-81ED-4DB2-BD59-A6C34878D82A}">
                    <a16:rowId xmlns:a16="http://schemas.microsoft.com/office/drawing/2014/main" val="10004"/>
                  </a:ext>
                </a:extLst>
              </a:tr>
              <a:tr h="378460">
                <a:tc>
                  <a:txBody>
                    <a:bodyPr/>
                    <a:lstStyle/>
                    <a:p>
                      <a:pPr marL="31750">
                        <a:lnSpc>
                          <a:spcPct val="100000"/>
                        </a:lnSpc>
                        <a:spcBef>
                          <a:spcPts val="815"/>
                        </a:spcBef>
                      </a:pPr>
                      <a:r>
                        <a:rPr sz="1200" dirty="0">
                          <a:solidFill>
                            <a:srgbClr val="161512"/>
                          </a:solidFill>
                          <a:latin typeface="Calibri"/>
                          <a:cs typeface="Calibri"/>
                        </a:rPr>
                        <a:t>Keep WAF</a:t>
                      </a:r>
                      <a:r>
                        <a:rPr sz="1200" spc="-10" dirty="0">
                          <a:solidFill>
                            <a:srgbClr val="161512"/>
                          </a:solidFill>
                          <a:latin typeface="Calibri"/>
                          <a:cs typeface="Calibri"/>
                        </a:rPr>
                        <a:t> infrastructure</a:t>
                      </a:r>
                      <a:r>
                        <a:rPr sz="1200" spc="15" dirty="0">
                          <a:solidFill>
                            <a:srgbClr val="161512"/>
                          </a:solidFill>
                          <a:latin typeface="Calibri"/>
                          <a:cs typeface="Calibri"/>
                        </a:rPr>
                        <a:t> </a:t>
                      </a:r>
                      <a:r>
                        <a:rPr sz="1200" dirty="0">
                          <a:solidFill>
                            <a:srgbClr val="161512"/>
                          </a:solidFill>
                          <a:latin typeface="Calibri"/>
                          <a:cs typeface="Calibri"/>
                        </a:rPr>
                        <a:t>patched</a:t>
                      </a:r>
                      <a:r>
                        <a:rPr sz="1200" spc="-5" dirty="0">
                          <a:solidFill>
                            <a:srgbClr val="161512"/>
                          </a:solidFill>
                          <a:latin typeface="Calibri"/>
                          <a:cs typeface="Calibri"/>
                        </a:rPr>
                        <a:t> </a:t>
                      </a:r>
                      <a:r>
                        <a:rPr sz="1200" dirty="0">
                          <a:solidFill>
                            <a:srgbClr val="161512"/>
                          </a:solidFill>
                          <a:latin typeface="Calibri"/>
                          <a:cs typeface="Calibri"/>
                        </a:rPr>
                        <a:t>and</a:t>
                      </a:r>
                      <a:r>
                        <a:rPr sz="1200" spc="5" dirty="0">
                          <a:solidFill>
                            <a:srgbClr val="161512"/>
                          </a:solidFill>
                          <a:latin typeface="Calibri"/>
                          <a:cs typeface="Calibri"/>
                        </a:rPr>
                        <a:t> </a:t>
                      </a:r>
                      <a:r>
                        <a:rPr sz="1200" spc="-10" dirty="0">
                          <a:solidFill>
                            <a:srgbClr val="161512"/>
                          </a:solidFill>
                          <a:latin typeface="Calibri"/>
                          <a:cs typeface="Calibri"/>
                        </a:rPr>
                        <a:t>up-</a:t>
                      </a:r>
                      <a:r>
                        <a:rPr sz="1200" dirty="0">
                          <a:solidFill>
                            <a:srgbClr val="161512"/>
                          </a:solidFill>
                          <a:latin typeface="Calibri"/>
                          <a:cs typeface="Calibri"/>
                        </a:rPr>
                        <a:t>to-</a:t>
                      </a:r>
                      <a:r>
                        <a:rPr sz="1200" spc="-20" dirty="0">
                          <a:solidFill>
                            <a:srgbClr val="161512"/>
                          </a:solidFill>
                          <a:latin typeface="Calibri"/>
                          <a:cs typeface="Calibri"/>
                        </a:rPr>
                        <a:t>date</a:t>
                      </a:r>
                      <a:endParaRPr sz="1200">
                        <a:latin typeface="Calibri"/>
                        <a:cs typeface="Calibri"/>
                      </a:endParaRPr>
                    </a:p>
                  </a:txBody>
                  <a:tcPr marL="0" marR="0" marT="103505" marB="0"/>
                </a:tc>
                <a:tc>
                  <a:txBody>
                    <a:bodyPr/>
                    <a:lstStyle/>
                    <a:p>
                      <a:pPr marL="97155">
                        <a:lnSpc>
                          <a:spcPct val="100000"/>
                        </a:lnSpc>
                        <a:spcBef>
                          <a:spcPts val="815"/>
                        </a:spcBef>
                      </a:pPr>
                      <a:r>
                        <a:rPr sz="1200" spc="-25" dirty="0">
                          <a:solidFill>
                            <a:srgbClr val="161512"/>
                          </a:solidFill>
                          <a:latin typeface="Calibri"/>
                          <a:cs typeface="Calibri"/>
                        </a:rPr>
                        <a:t>Yes</a:t>
                      </a:r>
                      <a:endParaRPr sz="1200">
                        <a:latin typeface="Calibri"/>
                        <a:cs typeface="Calibri"/>
                      </a:endParaRPr>
                    </a:p>
                  </a:txBody>
                  <a:tcPr marL="0" marR="0" marT="103505" marB="0"/>
                </a:tc>
                <a:tc>
                  <a:txBody>
                    <a:bodyPr/>
                    <a:lstStyle/>
                    <a:p>
                      <a:pPr marL="1459865">
                        <a:lnSpc>
                          <a:spcPct val="100000"/>
                        </a:lnSpc>
                        <a:spcBef>
                          <a:spcPts val="815"/>
                        </a:spcBef>
                      </a:pPr>
                      <a:r>
                        <a:rPr sz="1200" spc="-25" dirty="0">
                          <a:solidFill>
                            <a:srgbClr val="161512"/>
                          </a:solidFill>
                          <a:latin typeface="Calibri"/>
                          <a:cs typeface="Calibri"/>
                        </a:rPr>
                        <a:t>No</a:t>
                      </a:r>
                      <a:endParaRPr sz="1200">
                        <a:latin typeface="Calibri"/>
                        <a:cs typeface="Calibri"/>
                      </a:endParaRPr>
                    </a:p>
                  </a:txBody>
                  <a:tcPr marL="0" marR="0" marT="103505" marB="0"/>
                </a:tc>
                <a:extLst>
                  <a:ext uri="{0D108BD9-81ED-4DB2-BD59-A6C34878D82A}">
                    <a16:rowId xmlns:a16="http://schemas.microsoft.com/office/drawing/2014/main" val="10005"/>
                  </a:ext>
                </a:extLst>
              </a:tr>
              <a:tr h="444500">
                <a:tc>
                  <a:txBody>
                    <a:bodyPr/>
                    <a:lstStyle/>
                    <a:p>
                      <a:pPr marL="31750">
                        <a:lnSpc>
                          <a:spcPct val="100000"/>
                        </a:lnSpc>
                        <a:spcBef>
                          <a:spcPts val="815"/>
                        </a:spcBef>
                      </a:pPr>
                      <a:r>
                        <a:rPr sz="1200" dirty="0">
                          <a:solidFill>
                            <a:srgbClr val="161512"/>
                          </a:solidFill>
                          <a:latin typeface="Calibri"/>
                          <a:cs typeface="Calibri"/>
                        </a:rPr>
                        <a:t>Monitor</a:t>
                      </a:r>
                      <a:r>
                        <a:rPr sz="1200" spc="-35" dirty="0">
                          <a:solidFill>
                            <a:srgbClr val="161512"/>
                          </a:solidFill>
                          <a:latin typeface="Calibri"/>
                          <a:cs typeface="Calibri"/>
                        </a:rPr>
                        <a:t> </a:t>
                      </a:r>
                      <a:r>
                        <a:rPr sz="1200" dirty="0">
                          <a:solidFill>
                            <a:srgbClr val="161512"/>
                          </a:solidFill>
                          <a:latin typeface="Calibri"/>
                          <a:cs typeface="Calibri"/>
                        </a:rPr>
                        <a:t>data-plane</a:t>
                      </a:r>
                      <a:r>
                        <a:rPr sz="1200" spc="-30" dirty="0">
                          <a:solidFill>
                            <a:srgbClr val="161512"/>
                          </a:solidFill>
                          <a:latin typeface="Calibri"/>
                          <a:cs typeface="Calibri"/>
                        </a:rPr>
                        <a:t> </a:t>
                      </a:r>
                      <a:r>
                        <a:rPr sz="1200" dirty="0">
                          <a:solidFill>
                            <a:srgbClr val="161512"/>
                          </a:solidFill>
                          <a:latin typeface="Calibri"/>
                          <a:cs typeface="Calibri"/>
                        </a:rPr>
                        <a:t>logs</a:t>
                      </a:r>
                      <a:r>
                        <a:rPr sz="1200" spc="-45" dirty="0">
                          <a:solidFill>
                            <a:srgbClr val="161512"/>
                          </a:solidFill>
                          <a:latin typeface="Calibri"/>
                          <a:cs typeface="Calibri"/>
                        </a:rPr>
                        <a:t> </a:t>
                      </a:r>
                      <a:r>
                        <a:rPr sz="1200" dirty="0">
                          <a:solidFill>
                            <a:srgbClr val="161512"/>
                          </a:solidFill>
                          <a:latin typeface="Calibri"/>
                          <a:cs typeface="Calibri"/>
                        </a:rPr>
                        <a:t>for</a:t>
                      </a:r>
                      <a:r>
                        <a:rPr sz="1200" spc="-50" dirty="0">
                          <a:solidFill>
                            <a:srgbClr val="161512"/>
                          </a:solidFill>
                          <a:latin typeface="Calibri"/>
                          <a:cs typeface="Calibri"/>
                        </a:rPr>
                        <a:t> </a:t>
                      </a:r>
                      <a:r>
                        <a:rPr sz="1200" dirty="0">
                          <a:solidFill>
                            <a:srgbClr val="161512"/>
                          </a:solidFill>
                          <a:latin typeface="Calibri"/>
                          <a:cs typeface="Calibri"/>
                        </a:rPr>
                        <a:t>abnormal,</a:t>
                      </a:r>
                      <a:r>
                        <a:rPr sz="1200" spc="-40" dirty="0">
                          <a:solidFill>
                            <a:srgbClr val="161512"/>
                          </a:solidFill>
                          <a:latin typeface="Calibri"/>
                          <a:cs typeface="Calibri"/>
                        </a:rPr>
                        <a:t> </a:t>
                      </a:r>
                      <a:r>
                        <a:rPr sz="1200" dirty="0">
                          <a:solidFill>
                            <a:srgbClr val="161512"/>
                          </a:solidFill>
                          <a:latin typeface="Calibri"/>
                          <a:cs typeface="Calibri"/>
                        </a:rPr>
                        <a:t>undesired</a:t>
                      </a:r>
                      <a:r>
                        <a:rPr sz="1200" spc="-5" dirty="0">
                          <a:solidFill>
                            <a:srgbClr val="161512"/>
                          </a:solidFill>
                          <a:latin typeface="Calibri"/>
                          <a:cs typeface="Calibri"/>
                        </a:rPr>
                        <a:t> </a:t>
                      </a:r>
                      <a:r>
                        <a:rPr sz="1200" spc="-10" dirty="0">
                          <a:solidFill>
                            <a:srgbClr val="161512"/>
                          </a:solidFill>
                          <a:latin typeface="Calibri"/>
                          <a:cs typeface="Calibri"/>
                        </a:rPr>
                        <a:t>behavior</a:t>
                      </a:r>
                      <a:endParaRPr sz="1200">
                        <a:latin typeface="Calibri"/>
                        <a:cs typeface="Calibri"/>
                      </a:endParaRPr>
                    </a:p>
                  </a:txBody>
                  <a:tcPr marL="0" marR="0" marT="103505" marB="0"/>
                </a:tc>
                <a:tc>
                  <a:txBody>
                    <a:bodyPr/>
                    <a:lstStyle/>
                    <a:p>
                      <a:pPr marL="97155">
                        <a:lnSpc>
                          <a:spcPct val="100000"/>
                        </a:lnSpc>
                        <a:spcBef>
                          <a:spcPts val="815"/>
                        </a:spcBef>
                      </a:pPr>
                      <a:r>
                        <a:rPr sz="1200" spc="-25" dirty="0">
                          <a:solidFill>
                            <a:srgbClr val="161512"/>
                          </a:solidFill>
                          <a:latin typeface="Calibri"/>
                          <a:cs typeface="Calibri"/>
                        </a:rPr>
                        <a:t>Yes</a:t>
                      </a:r>
                      <a:endParaRPr sz="1200">
                        <a:latin typeface="Calibri"/>
                        <a:cs typeface="Calibri"/>
                      </a:endParaRPr>
                    </a:p>
                  </a:txBody>
                  <a:tcPr marL="0" marR="0" marT="103505" marB="0"/>
                </a:tc>
                <a:tc>
                  <a:txBody>
                    <a:bodyPr/>
                    <a:lstStyle/>
                    <a:p>
                      <a:pPr marL="1459865">
                        <a:lnSpc>
                          <a:spcPct val="100000"/>
                        </a:lnSpc>
                        <a:spcBef>
                          <a:spcPts val="815"/>
                        </a:spcBef>
                      </a:pPr>
                      <a:r>
                        <a:rPr sz="1200" spc="-25" dirty="0">
                          <a:solidFill>
                            <a:srgbClr val="161512"/>
                          </a:solidFill>
                          <a:latin typeface="Calibri"/>
                          <a:cs typeface="Calibri"/>
                        </a:rPr>
                        <a:t>Yes</a:t>
                      </a:r>
                      <a:endParaRPr sz="1200">
                        <a:latin typeface="Calibri"/>
                        <a:cs typeface="Calibri"/>
                      </a:endParaRPr>
                    </a:p>
                  </a:txBody>
                  <a:tcPr marL="0" marR="0" marT="103505" marB="0"/>
                </a:tc>
                <a:extLst>
                  <a:ext uri="{0D108BD9-81ED-4DB2-BD59-A6C34878D82A}">
                    <a16:rowId xmlns:a16="http://schemas.microsoft.com/office/drawing/2014/main" val="10006"/>
                  </a:ext>
                </a:extLst>
              </a:tr>
              <a:tr h="478155">
                <a:tc>
                  <a:txBody>
                    <a:bodyPr/>
                    <a:lstStyle/>
                    <a:p>
                      <a:pPr>
                        <a:lnSpc>
                          <a:spcPct val="100000"/>
                        </a:lnSpc>
                        <a:spcBef>
                          <a:spcPts val="305"/>
                        </a:spcBef>
                      </a:pPr>
                      <a:endParaRPr sz="1200">
                        <a:latin typeface="Times New Roman"/>
                        <a:cs typeface="Times New Roman"/>
                      </a:endParaRPr>
                    </a:p>
                    <a:p>
                      <a:pPr marL="31750">
                        <a:lnSpc>
                          <a:spcPct val="100000"/>
                        </a:lnSpc>
                      </a:pPr>
                      <a:r>
                        <a:rPr sz="1200" spc="-10" dirty="0">
                          <a:solidFill>
                            <a:srgbClr val="161512"/>
                          </a:solidFill>
                          <a:latin typeface="Calibri"/>
                          <a:cs typeface="Calibri"/>
                        </a:rPr>
                        <a:t>Construct</a:t>
                      </a:r>
                      <a:r>
                        <a:rPr sz="1200" spc="-25" dirty="0">
                          <a:solidFill>
                            <a:srgbClr val="161512"/>
                          </a:solidFill>
                          <a:latin typeface="Calibri"/>
                          <a:cs typeface="Calibri"/>
                        </a:rPr>
                        <a:t> </a:t>
                      </a:r>
                      <a:r>
                        <a:rPr sz="1200" dirty="0">
                          <a:solidFill>
                            <a:srgbClr val="161512"/>
                          </a:solidFill>
                          <a:latin typeface="Calibri"/>
                          <a:cs typeface="Calibri"/>
                        </a:rPr>
                        <a:t>new</a:t>
                      </a:r>
                      <a:r>
                        <a:rPr sz="1200" spc="-5" dirty="0">
                          <a:solidFill>
                            <a:srgbClr val="161512"/>
                          </a:solidFill>
                          <a:latin typeface="Calibri"/>
                          <a:cs typeface="Calibri"/>
                        </a:rPr>
                        <a:t> </a:t>
                      </a:r>
                      <a:r>
                        <a:rPr sz="1200" dirty="0">
                          <a:solidFill>
                            <a:srgbClr val="161512"/>
                          </a:solidFill>
                          <a:latin typeface="Calibri"/>
                          <a:cs typeface="Calibri"/>
                        </a:rPr>
                        <a:t>rules</a:t>
                      </a:r>
                      <a:r>
                        <a:rPr sz="1200" spc="5" dirty="0">
                          <a:solidFill>
                            <a:srgbClr val="161512"/>
                          </a:solidFill>
                          <a:latin typeface="Calibri"/>
                          <a:cs typeface="Calibri"/>
                        </a:rPr>
                        <a:t> </a:t>
                      </a:r>
                      <a:r>
                        <a:rPr sz="1200" dirty="0">
                          <a:solidFill>
                            <a:srgbClr val="161512"/>
                          </a:solidFill>
                          <a:latin typeface="Calibri"/>
                          <a:cs typeface="Calibri"/>
                        </a:rPr>
                        <a:t>based</a:t>
                      </a:r>
                      <a:r>
                        <a:rPr sz="1200" spc="-5" dirty="0">
                          <a:solidFill>
                            <a:srgbClr val="161512"/>
                          </a:solidFill>
                          <a:latin typeface="Calibri"/>
                          <a:cs typeface="Calibri"/>
                        </a:rPr>
                        <a:t> </a:t>
                      </a:r>
                      <a:r>
                        <a:rPr sz="1200" dirty="0">
                          <a:solidFill>
                            <a:srgbClr val="161512"/>
                          </a:solidFill>
                          <a:latin typeface="Calibri"/>
                          <a:cs typeface="Calibri"/>
                        </a:rPr>
                        <a:t>on</a:t>
                      </a:r>
                      <a:r>
                        <a:rPr sz="1200" spc="-15" dirty="0">
                          <a:solidFill>
                            <a:srgbClr val="161512"/>
                          </a:solidFill>
                          <a:latin typeface="Calibri"/>
                          <a:cs typeface="Calibri"/>
                        </a:rPr>
                        <a:t> </a:t>
                      </a:r>
                      <a:r>
                        <a:rPr sz="1200" dirty="0">
                          <a:solidFill>
                            <a:srgbClr val="161512"/>
                          </a:solidFill>
                          <a:latin typeface="Calibri"/>
                          <a:cs typeface="Calibri"/>
                        </a:rPr>
                        <a:t>new</a:t>
                      </a:r>
                      <a:r>
                        <a:rPr sz="1200" spc="-10" dirty="0">
                          <a:solidFill>
                            <a:srgbClr val="161512"/>
                          </a:solidFill>
                          <a:latin typeface="Calibri"/>
                          <a:cs typeface="Calibri"/>
                        </a:rPr>
                        <a:t> vulnerabilities</a:t>
                      </a:r>
                      <a:r>
                        <a:rPr sz="1200" spc="45" dirty="0">
                          <a:solidFill>
                            <a:srgbClr val="161512"/>
                          </a:solidFill>
                          <a:latin typeface="Calibri"/>
                          <a:cs typeface="Calibri"/>
                        </a:rPr>
                        <a:t> </a:t>
                      </a:r>
                      <a:r>
                        <a:rPr sz="1200" dirty="0">
                          <a:solidFill>
                            <a:srgbClr val="161512"/>
                          </a:solidFill>
                          <a:latin typeface="Calibri"/>
                          <a:cs typeface="Calibri"/>
                        </a:rPr>
                        <a:t>and</a:t>
                      </a:r>
                      <a:r>
                        <a:rPr sz="1200" spc="-15" dirty="0">
                          <a:solidFill>
                            <a:srgbClr val="161512"/>
                          </a:solidFill>
                          <a:latin typeface="Calibri"/>
                          <a:cs typeface="Calibri"/>
                        </a:rPr>
                        <a:t> </a:t>
                      </a:r>
                      <a:r>
                        <a:rPr sz="1200" spc="-10" dirty="0">
                          <a:solidFill>
                            <a:srgbClr val="161512"/>
                          </a:solidFill>
                          <a:latin typeface="Calibri"/>
                          <a:cs typeface="Calibri"/>
                        </a:rPr>
                        <a:t>mitigations</a:t>
                      </a:r>
                      <a:endParaRPr sz="1200">
                        <a:latin typeface="Calibri"/>
                        <a:cs typeface="Calibri"/>
                      </a:endParaRPr>
                    </a:p>
                  </a:txBody>
                  <a:tcPr marL="0" marR="0" marT="38735" marB="0"/>
                </a:tc>
                <a:tc>
                  <a:txBody>
                    <a:bodyPr/>
                    <a:lstStyle/>
                    <a:p>
                      <a:pPr>
                        <a:lnSpc>
                          <a:spcPct val="100000"/>
                        </a:lnSpc>
                        <a:spcBef>
                          <a:spcPts val="305"/>
                        </a:spcBef>
                      </a:pPr>
                      <a:endParaRPr sz="1200">
                        <a:latin typeface="Times New Roman"/>
                        <a:cs typeface="Times New Roman"/>
                      </a:endParaRPr>
                    </a:p>
                    <a:p>
                      <a:pPr marL="97155">
                        <a:lnSpc>
                          <a:spcPct val="100000"/>
                        </a:lnSpc>
                      </a:pPr>
                      <a:r>
                        <a:rPr sz="1200" spc="-25" dirty="0">
                          <a:solidFill>
                            <a:srgbClr val="161512"/>
                          </a:solidFill>
                          <a:latin typeface="Calibri"/>
                          <a:cs typeface="Calibri"/>
                        </a:rPr>
                        <a:t>Yes</a:t>
                      </a:r>
                      <a:endParaRPr sz="1200">
                        <a:latin typeface="Calibri"/>
                        <a:cs typeface="Calibri"/>
                      </a:endParaRPr>
                    </a:p>
                  </a:txBody>
                  <a:tcPr marL="0" marR="0" marT="38735" marB="0"/>
                </a:tc>
                <a:tc>
                  <a:txBody>
                    <a:bodyPr/>
                    <a:lstStyle/>
                    <a:p>
                      <a:pPr>
                        <a:lnSpc>
                          <a:spcPct val="100000"/>
                        </a:lnSpc>
                        <a:spcBef>
                          <a:spcPts val="305"/>
                        </a:spcBef>
                      </a:pPr>
                      <a:endParaRPr sz="1200" dirty="0">
                        <a:latin typeface="Times New Roman"/>
                        <a:cs typeface="Times New Roman"/>
                      </a:endParaRPr>
                    </a:p>
                    <a:p>
                      <a:pPr marL="1459865">
                        <a:lnSpc>
                          <a:spcPct val="100000"/>
                        </a:lnSpc>
                      </a:pPr>
                      <a:r>
                        <a:rPr sz="1200" spc="-25" dirty="0">
                          <a:solidFill>
                            <a:srgbClr val="161512"/>
                          </a:solidFill>
                          <a:latin typeface="Calibri"/>
                          <a:cs typeface="Calibri"/>
                        </a:rPr>
                        <a:t>No</a:t>
                      </a:r>
                      <a:endParaRPr sz="1200" dirty="0">
                        <a:latin typeface="Calibri"/>
                        <a:cs typeface="Calibri"/>
                      </a:endParaRPr>
                    </a:p>
                  </a:txBody>
                  <a:tcPr marL="0" marR="0" marT="38735" marB="0"/>
                </a:tc>
                <a:extLst>
                  <a:ext uri="{0D108BD9-81ED-4DB2-BD59-A6C34878D82A}">
                    <a16:rowId xmlns:a16="http://schemas.microsoft.com/office/drawing/2014/main" val="10007"/>
                  </a:ext>
                </a:extLst>
              </a:tr>
              <a:tr h="410845">
                <a:tc>
                  <a:txBody>
                    <a:bodyPr/>
                    <a:lstStyle/>
                    <a:p>
                      <a:pPr>
                        <a:lnSpc>
                          <a:spcPct val="100000"/>
                        </a:lnSpc>
                        <a:spcBef>
                          <a:spcPts val="40"/>
                        </a:spcBef>
                      </a:pPr>
                      <a:endParaRPr sz="1200">
                        <a:latin typeface="Times New Roman"/>
                        <a:cs typeface="Times New Roman"/>
                      </a:endParaRPr>
                    </a:p>
                    <a:p>
                      <a:pPr marL="31750">
                        <a:lnSpc>
                          <a:spcPct val="100000"/>
                        </a:lnSpc>
                      </a:pPr>
                      <a:r>
                        <a:rPr sz="1200" dirty="0">
                          <a:solidFill>
                            <a:srgbClr val="161512"/>
                          </a:solidFill>
                          <a:latin typeface="Calibri"/>
                          <a:cs typeface="Calibri"/>
                        </a:rPr>
                        <a:t>Review</a:t>
                      </a:r>
                      <a:r>
                        <a:rPr sz="1200" spc="-15" dirty="0">
                          <a:solidFill>
                            <a:srgbClr val="161512"/>
                          </a:solidFill>
                          <a:latin typeface="Calibri"/>
                          <a:cs typeface="Calibri"/>
                        </a:rPr>
                        <a:t> </a:t>
                      </a:r>
                      <a:r>
                        <a:rPr sz="1200" dirty="0">
                          <a:solidFill>
                            <a:srgbClr val="161512"/>
                          </a:solidFill>
                          <a:latin typeface="Calibri"/>
                          <a:cs typeface="Calibri"/>
                        </a:rPr>
                        <a:t>and</a:t>
                      </a:r>
                      <a:r>
                        <a:rPr sz="1200" spc="-5" dirty="0">
                          <a:solidFill>
                            <a:srgbClr val="161512"/>
                          </a:solidFill>
                          <a:latin typeface="Calibri"/>
                          <a:cs typeface="Calibri"/>
                        </a:rPr>
                        <a:t> </a:t>
                      </a:r>
                      <a:r>
                        <a:rPr sz="1200" dirty="0">
                          <a:solidFill>
                            <a:srgbClr val="161512"/>
                          </a:solidFill>
                          <a:latin typeface="Calibri"/>
                          <a:cs typeface="Calibri"/>
                        </a:rPr>
                        <a:t>accept</a:t>
                      </a:r>
                      <a:r>
                        <a:rPr sz="1200" spc="-40" dirty="0">
                          <a:solidFill>
                            <a:srgbClr val="161512"/>
                          </a:solidFill>
                          <a:latin typeface="Calibri"/>
                          <a:cs typeface="Calibri"/>
                        </a:rPr>
                        <a:t> </a:t>
                      </a:r>
                      <a:r>
                        <a:rPr sz="1200" dirty="0">
                          <a:solidFill>
                            <a:srgbClr val="161512"/>
                          </a:solidFill>
                          <a:latin typeface="Calibri"/>
                          <a:cs typeface="Calibri"/>
                        </a:rPr>
                        <a:t>new</a:t>
                      </a:r>
                      <a:r>
                        <a:rPr sz="1200" spc="-15" dirty="0">
                          <a:solidFill>
                            <a:srgbClr val="161512"/>
                          </a:solidFill>
                          <a:latin typeface="Calibri"/>
                          <a:cs typeface="Calibri"/>
                        </a:rPr>
                        <a:t> </a:t>
                      </a:r>
                      <a:r>
                        <a:rPr sz="1200" spc="-10" dirty="0">
                          <a:solidFill>
                            <a:srgbClr val="161512"/>
                          </a:solidFill>
                          <a:latin typeface="Calibri"/>
                          <a:cs typeface="Calibri"/>
                        </a:rPr>
                        <a:t>recommended</a:t>
                      </a:r>
                      <a:r>
                        <a:rPr sz="1200" spc="20" dirty="0">
                          <a:solidFill>
                            <a:srgbClr val="161512"/>
                          </a:solidFill>
                          <a:latin typeface="Calibri"/>
                          <a:cs typeface="Calibri"/>
                        </a:rPr>
                        <a:t> </a:t>
                      </a:r>
                      <a:r>
                        <a:rPr sz="1200" spc="-20" dirty="0">
                          <a:solidFill>
                            <a:srgbClr val="161512"/>
                          </a:solidFill>
                          <a:latin typeface="Calibri"/>
                          <a:cs typeface="Calibri"/>
                        </a:rPr>
                        <a:t>rules</a:t>
                      </a:r>
                      <a:endParaRPr sz="1200">
                        <a:latin typeface="Calibri"/>
                        <a:cs typeface="Calibri"/>
                      </a:endParaRPr>
                    </a:p>
                  </a:txBody>
                  <a:tcPr marL="0" marR="0" marT="5080" marB="0"/>
                </a:tc>
                <a:tc>
                  <a:txBody>
                    <a:bodyPr/>
                    <a:lstStyle/>
                    <a:p>
                      <a:pPr>
                        <a:lnSpc>
                          <a:spcPct val="100000"/>
                        </a:lnSpc>
                        <a:spcBef>
                          <a:spcPts val="40"/>
                        </a:spcBef>
                      </a:pPr>
                      <a:endParaRPr sz="1200">
                        <a:latin typeface="Times New Roman"/>
                        <a:cs typeface="Times New Roman"/>
                      </a:endParaRPr>
                    </a:p>
                    <a:p>
                      <a:pPr marL="97155">
                        <a:lnSpc>
                          <a:spcPct val="100000"/>
                        </a:lnSpc>
                      </a:pPr>
                      <a:r>
                        <a:rPr sz="1200" spc="-25" dirty="0">
                          <a:solidFill>
                            <a:srgbClr val="161512"/>
                          </a:solidFill>
                          <a:latin typeface="Calibri"/>
                          <a:cs typeface="Calibri"/>
                        </a:rPr>
                        <a:t>No</a:t>
                      </a:r>
                      <a:endParaRPr sz="1200">
                        <a:latin typeface="Calibri"/>
                        <a:cs typeface="Calibri"/>
                      </a:endParaRPr>
                    </a:p>
                  </a:txBody>
                  <a:tcPr marL="0" marR="0" marT="5080" marB="0"/>
                </a:tc>
                <a:tc>
                  <a:txBody>
                    <a:bodyPr/>
                    <a:lstStyle/>
                    <a:p>
                      <a:pPr>
                        <a:lnSpc>
                          <a:spcPct val="100000"/>
                        </a:lnSpc>
                        <a:spcBef>
                          <a:spcPts val="40"/>
                        </a:spcBef>
                      </a:pPr>
                      <a:endParaRPr sz="1200">
                        <a:latin typeface="Times New Roman"/>
                        <a:cs typeface="Times New Roman"/>
                      </a:endParaRPr>
                    </a:p>
                    <a:p>
                      <a:pPr marL="1459865">
                        <a:lnSpc>
                          <a:spcPct val="100000"/>
                        </a:lnSpc>
                      </a:pPr>
                      <a:r>
                        <a:rPr sz="1200" spc="-25" dirty="0">
                          <a:solidFill>
                            <a:srgbClr val="161512"/>
                          </a:solidFill>
                          <a:latin typeface="Calibri"/>
                          <a:cs typeface="Calibri"/>
                        </a:rPr>
                        <a:t>Yes</a:t>
                      </a:r>
                      <a:endParaRPr sz="1200">
                        <a:latin typeface="Calibri"/>
                        <a:cs typeface="Calibri"/>
                      </a:endParaRPr>
                    </a:p>
                  </a:txBody>
                  <a:tcPr marL="0" marR="0" marT="5080" marB="0"/>
                </a:tc>
                <a:extLst>
                  <a:ext uri="{0D108BD9-81ED-4DB2-BD59-A6C34878D82A}">
                    <a16:rowId xmlns:a16="http://schemas.microsoft.com/office/drawing/2014/main" val="10008"/>
                  </a:ext>
                </a:extLst>
              </a:tr>
              <a:tr h="382270">
                <a:tc>
                  <a:txBody>
                    <a:bodyPr/>
                    <a:lstStyle/>
                    <a:p>
                      <a:pPr marL="31750" marR="142875">
                        <a:lnSpc>
                          <a:spcPct val="100000"/>
                        </a:lnSpc>
                        <a:spcBef>
                          <a:spcPts val="750"/>
                        </a:spcBef>
                      </a:pPr>
                      <a:r>
                        <a:rPr sz="1200" dirty="0">
                          <a:solidFill>
                            <a:srgbClr val="161512"/>
                          </a:solidFill>
                          <a:latin typeface="Calibri"/>
                          <a:cs typeface="Calibri"/>
                        </a:rPr>
                        <a:t>Tune</a:t>
                      </a:r>
                      <a:r>
                        <a:rPr sz="1200" spc="-15" dirty="0">
                          <a:solidFill>
                            <a:srgbClr val="161512"/>
                          </a:solidFill>
                          <a:latin typeface="Calibri"/>
                          <a:cs typeface="Calibri"/>
                        </a:rPr>
                        <a:t> </a:t>
                      </a:r>
                      <a:r>
                        <a:rPr sz="1200" dirty="0">
                          <a:solidFill>
                            <a:srgbClr val="161512"/>
                          </a:solidFill>
                          <a:latin typeface="Calibri"/>
                          <a:cs typeface="Calibri"/>
                        </a:rPr>
                        <a:t>the</a:t>
                      </a:r>
                      <a:r>
                        <a:rPr sz="1200" spc="-15" dirty="0">
                          <a:solidFill>
                            <a:srgbClr val="161512"/>
                          </a:solidFill>
                          <a:latin typeface="Calibri"/>
                          <a:cs typeface="Calibri"/>
                        </a:rPr>
                        <a:t> </a:t>
                      </a:r>
                      <a:r>
                        <a:rPr sz="1200" dirty="0">
                          <a:solidFill>
                            <a:srgbClr val="161512"/>
                          </a:solidFill>
                          <a:latin typeface="Calibri"/>
                          <a:cs typeface="Calibri"/>
                        </a:rPr>
                        <a:t>WAF's</a:t>
                      </a:r>
                      <a:r>
                        <a:rPr sz="1200" spc="-25" dirty="0">
                          <a:solidFill>
                            <a:srgbClr val="161512"/>
                          </a:solidFill>
                          <a:latin typeface="Calibri"/>
                          <a:cs typeface="Calibri"/>
                        </a:rPr>
                        <a:t> </a:t>
                      </a:r>
                      <a:r>
                        <a:rPr sz="1200" dirty="0">
                          <a:solidFill>
                            <a:srgbClr val="161512"/>
                          </a:solidFill>
                          <a:latin typeface="Calibri"/>
                          <a:cs typeface="Calibri"/>
                        </a:rPr>
                        <a:t>access</a:t>
                      </a:r>
                      <a:r>
                        <a:rPr sz="1200" spc="-45" dirty="0">
                          <a:solidFill>
                            <a:srgbClr val="161512"/>
                          </a:solidFill>
                          <a:latin typeface="Calibri"/>
                          <a:cs typeface="Calibri"/>
                        </a:rPr>
                        <a:t> </a:t>
                      </a:r>
                      <a:r>
                        <a:rPr sz="1200" dirty="0">
                          <a:solidFill>
                            <a:srgbClr val="161512"/>
                          </a:solidFill>
                          <a:latin typeface="Calibri"/>
                          <a:cs typeface="Calibri"/>
                        </a:rPr>
                        <a:t>rules</a:t>
                      </a:r>
                      <a:r>
                        <a:rPr sz="1200" spc="-5" dirty="0">
                          <a:solidFill>
                            <a:srgbClr val="161512"/>
                          </a:solidFill>
                          <a:latin typeface="Calibri"/>
                          <a:cs typeface="Calibri"/>
                        </a:rPr>
                        <a:t> </a:t>
                      </a:r>
                      <a:r>
                        <a:rPr sz="1200" dirty="0">
                          <a:solidFill>
                            <a:srgbClr val="161512"/>
                          </a:solidFill>
                          <a:latin typeface="Calibri"/>
                          <a:cs typeface="Calibri"/>
                        </a:rPr>
                        <a:t>and</a:t>
                      </a:r>
                      <a:r>
                        <a:rPr sz="1200" spc="-25" dirty="0">
                          <a:solidFill>
                            <a:srgbClr val="161512"/>
                          </a:solidFill>
                          <a:latin typeface="Calibri"/>
                          <a:cs typeface="Calibri"/>
                        </a:rPr>
                        <a:t> </a:t>
                      </a:r>
                      <a:r>
                        <a:rPr sz="1200" dirty="0">
                          <a:solidFill>
                            <a:srgbClr val="161512"/>
                          </a:solidFill>
                          <a:latin typeface="Calibri"/>
                          <a:cs typeface="Calibri"/>
                        </a:rPr>
                        <a:t>bot</a:t>
                      </a:r>
                      <a:r>
                        <a:rPr sz="1200" spc="-20" dirty="0">
                          <a:solidFill>
                            <a:srgbClr val="161512"/>
                          </a:solidFill>
                          <a:latin typeface="Calibri"/>
                          <a:cs typeface="Calibri"/>
                        </a:rPr>
                        <a:t> </a:t>
                      </a:r>
                      <a:r>
                        <a:rPr sz="1200" spc="-10" dirty="0">
                          <a:solidFill>
                            <a:srgbClr val="161512"/>
                          </a:solidFill>
                          <a:latin typeface="Calibri"/>
                          <a:cs typeface="Calibri"/>
                        </a:rPr>
                        <a:t>management</a:t>
                      </a:r>
                      <a:r>
                        <a:rPr sz="1200" dirty="0">
                          <a:solidFill>
                            <a:srgbClr val="161512"/>
                          </a:solidFill>
                          <a:latin typeface="Calibri"/>
                          <a:cs typeface="Calibri"/>
                        </a:rPr>
                        <a:t> strategies</a:t>
                      </a:r>
                      <a:r>
                        <a:rPr sz="1200" spc="-5" dirty="0">
                          <a:solidFill>
                            <a:srgbClr val="161512"/>
                          </a:solidFill>
                          <a:latin typeface="Calibri"/>
                          <a:cs typeface="Calibri"/>
                        </a:rPr>
                        <a:t> </a:t>
                      </a:r>
                      <a:r>
                        <a:rPr sz="1200" spc="-25" dirty="0">
                          <a:solidFill>
                            <a:srgbClr val="161512"/>
                          </a:solidFill>
                          <a:latin typeface="Calibri"/>
                          <a:cs typeface="Calibri"/>
                        </a:rPr>
                        <a:t>for</a:t>
                      </a:r>
                      <a:r>
                        <a:rPr lang="en-US" sz="1200" spc="500" dirty="0">
                          <a:solidFill>
                            <a:srgbClr val="161512"/>
                          </a:solidFill>
                          <a:latin typeface="Calibri"/>
                          <a:cs typeface="Calibri"/>
                        </a:rPr>
                        <a:t> </a:t>
                      </a:r>
                      <a:r>
                        <a:rPr sz="1200" dirty="0">
                          <a:solidFill>
                            <a:srgbClr val="161512"/>
                          </a:solidFill>
                          <a:latin typeface="Calibri"/>
                          <a:cs typeface="Calibri"/>
                        </a:rPr>
                        <a:t>your</a:t>
                      </a:r>
                      <a:r>
                        <a:rPr sz="1200" spc="-20" dirty="0">
                          <a:solidFill>
                            <a:srgbClr val="161512"/>
                          </a:solidFill>
                          <a:latin typeface="Calibri"/>
                          <a:cs typeface="Calibri"/>
                        </a:rPr>
                        <a:t> </a:t>
                      </a:r>
                      <a:r>
                        <a:rPr sz="1200" spc="-10" dirty="0">
                          <a:solidFill>
                            <a:srgbClr val="161512"/>
                          </a:solidFill>
                          <a:latin typeface="Calibri"/>
                          <a:cs typeface="Calibri"/>
                        </a:rPr>
                        <a:t>traffic</a:t>
                      </a:r>
                      <a:endParaRPr sz="1200" dirty="0">
                        <a:latin typeface="Calibri"/>
                        <a:cs typeface="Calibri"/>
                      </a:endParaRPr>
                    </a:p>
                  </a:txBody>
                  <a:tcPr marL="0" marR="0" marT="95250" marB="0">
                    <a:solidFill>
                      <a:srgbClr val="FAF8F8"/>
                    </a:solidFill>
                  </a:tcPr>
                </a:tc>
                <a:tc>
                  <a:txBody>
                    <a:bodyPr/>
                    <a:lstStyle/>
                    <a:p>
                      <a:pPr>
                        <a:lnSpc>
                          <a:spcPct val="100000"/>
                        </a:lnSpc>
                        <a:spcBef>
                          <a:spcPts val="310"/>
                        </a:spcBef>
                      </a:pPr>
                      <a:endParaRPr sz="1200">
                        <a:latin typeface="Times New Roman"/>
                        <a:cs typeface="Times New Roman"/>
                      </a:endParaRPr>
                    </a:p>
                    <a:p>
                      <a:pPr marL="97155">
                        <a:lnSpc>
                          <a:spcPct val="100000"/>
                        </a:lnSpc>
                      </a:pPr>
                      <a:r>
                        <a:rPr sz="1200" spc="-25" dirty="0">
                          <a:solidFill>
                            <a:srgbClr val="161512"/>
                          </a:solidFill>
                          <a:latin typeface="Calibri"/>
                          <a:cs typeface="Calibri"/>
                        </a:rPr>
                        <a:t>No</a:t>
                      </a:r>
                      <a:endParaRPr sz="1200">
                        <a:latin typeface="Calibri"/>
                        <a:cs typeface="Calibri"/>
                      </a:endParaRPr>
                    </a:p>
                  </a:txBody>
                  <a:tcPr marL="0" marR="0" marT="39370" marB="0">
                    <a:solidFill>
                      <a:srgbClr val="FAF8F8"/>
                    </a:solidFill>
                  </a:tcPr>
                </a:tc>
                <a:tc>
                  <a:txBody>
                    <a:bodyPr/>
                    <a:lstStyle/>
                    <a:p>
                      <a:pPr>
                        <a:lnSpc>
                          <a:spcPct val="100000"/>
                        </a:lnSpc>
                        <a:spcBef>
                          <a:spcPts val="310"/>
                        </a:spcBef>
                      </a:pPr>
                      <a:endParaRPr sz="1200" dirty="0">
                        <a:latin typeface="Times New Roman"/>
                        <a:cs typeface="Times New Roman"/>
                      </a:endParaRPr>
                    </a:p>
                    <a:p>
                      <a:pPr marL="1459865">
                        <a:lnSpc>
                          <a:spcPct val="100000"/>
                        </a:lnSpc>
                      </a:pPr>
                      <a:r>
                        <a:rPr sz="1200" spc="-25" dirty="0">
                          <a:solidFill>
                            <a:srgbClr val="161512"/>
                          </a:solidFill>
                          <a:latin typeface="Calibri"/>
                          <a:cs typeface="Calibri"/>
                        </a:rPr>
                        <a:t>Yes</a:t>
                      </a:r>
                      <a:endParaRPr sz="1200" dirty="0">
                        <a:latin typeface="Calibri"/>
                        <a:cs typeface="Calibri"/>
                      </a:endParaRPr>
                    </a:p>
                  </a:txBody>
                  <a:tcPr marL="0" marR="0" marT="39370" marB="0">
                    <a:solidFill>
                      <a:srgbClr val="FAF8F8"/>
                    </a:solidFill>
                  </a:tcPr>
                </a:tc>
                <a:extLst>
                  <a:ext uri="{0D108BD9-81ED-4DB2-BD59-A6C34878D82A}">
                    <a16:rowId xmlns:a16="http://schemas.microsoft.com/office/drawing/2014/main" val="10009"/>
                  </a:ext>
                </a:extLst>
              </a:tr>
            </a:tbl>
          </a:graphicData>
        </a:graphic>
      </p:graphicFrame>
      <p:pic>
        <p:nvPicPr>
          <p:cNvPr id="12" name="Picture 11">
            <a:extLst>
              <a:ext uri="{FF2B5EF4-FFF2-40B4-BE49-F238E27FC236}">
                <a16:creationId xmlns:a16="http://schemas.microsoft.com/office/drawing/2014/main" id="{D94E53EC-4970-B2DC-E5A8-D7AB7B52E634}"/>
              </a:ext>
            </a:extLst>
          </p:cNvPr>
          <p:cNvPicPr>
            <a:picLocks noChangeAspect="1"/>
          </p:cNvPicPr>
          <p:nvPr/>
        </p:nvPicPr>
        <p:blipFill>
          <a:blip r:embed="rId4"/>
          <a:stretch>
            <a:fillRect/>
          </a:stretch>
        </p:blipFill>
        <p:spPr>
          <a:xfrm>
            <a:off x="0" y="8656"/>
            <a:ext cx="2048161" cy="314369"/>
          </a:xfrm>
          <a:prstGeom prst="rect">
            <a:avLst/>
          </a:prstGeom>
        </p:spPr>
      </p:pic>
      <p:pic>
        <p:nvPicPr>
          <p:cNvPr id="13" name="Picture 12">
            <a:extLst>
              <a:ext uri="{FF2B5EF4-FFF2-40B4-BE49-F238E27FC236}">
                <a16:creationId xmlns:a16="http://schemas.microsoft.com/office/drawing/2014/main" id="{300514C7-553F-62F2-5D37-17160754AEA3}"/>
              </a:ext>
            </a:extLst>
          </p:cNvPr>
          <p:cNvPicPr>
            <a:picLocks noChangeAspect="1"/>
          </p:cNvPicPr>
          <p:nvPr/>
        </p:nvPicPr>
        <p:blipFill>
          <a:blip r:embed="rId4"/>
          <a:stretch>
            <a:fillRect/>
          </a:stretch>
        </p:blipFill>
        <p:spPr>
          <a:xfrm>
            <a:off x="36534" y="6534975"/>
            <a:ext cx="2048161" cy="314369"/>
          </a:xfrm>
          <a:prstGeom prst="rect">
            <a:avLst/>
          </a:prstGeom>
        </p:spPr>
      </p:pic>
      <p:cxnSp>
        <p:nvCxnSpPr>
          <p:cNvPr id="14" name="Accent Mark">
            <a:extLst>
              <a:ext uri="{FF2B5EF4-FFF2-40B4-BE49-F238E27FC236}">
                <a16:creationId xmlns:a16="http://schemas.microsoft.com/office/drawing/2014/main" id="{651AC6B5-A3E1-FE11-FAE3-C52104B9C350}"/>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955"/>
              </a:lnSpc>
            </a:pPr>
            <a:fld id="{81D60167-4931-47E6-BA6A-407CBD079E47}" type="slidenum">
              <a:rPr spc="-50" dirty="0"/>
              <a:t>51</a:t>
            </a:fld>
            <a:endParaRPr spc="-50" dirty="0"/>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955"/>
              </a:lnSpc>
            </a:pPr>
            <a:r>
              <a:rPr lang="en-US"/>
              <a:t>Copyright © 2025, Oracle and/or its affiliates.</a:t>
            </a:r>
            <a:endParaRPr spc="-1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183111" y="6353161"/>
            <a:ext cx="505459" cy="504825"/>
            <a:chOff x="11183111" y="6353161"/>
            <a:chExt cx="505459" cy="504825"/>
          </a:xfrm>
        </p:grpSpPr>
        <p:sp>
          <p:nvSpPr>
            <p:cNvPr id="3" name="object 3"/>
            <p:cNvSpPr/>
            <p:nvPr/>
          </p:nvSpPr>
          <p:spPr>
            <a:xfrm>
              <a:off x="11183111" y="6353161"/>
              <a:ext cx="505459" cy="504825"/>
            </a:xfrm>
            <a:custGeom>
              <a:avLst/>
              <a:gdLst/>
              <a:ahLst/>
              <a:cxnLst/>
              <a:rect l="l" t="t" r="r" b="b"/>
              <a:pathLst>
                <a:path w="505459" h="504825">
                  <a:moveTo>
                    <a:pt x="505014" y="0"/>
                  </a:moveTo>
                  <a:lnTo>
                    <a:pt x="0" y="0"/>
                  </a:lnTo>
                  <a:lnTo>
                    <a:pt x="0" y="504387"/>
                  </a:lnTo>
                  <a:lnTo>
                    <a:pt x="505015" y="504387"/>
                  </a:lnTo>
                  <a:lnTo>
                    <a:pt x="505014" y="0"/>
                  </a:lnTo>
                  <a:close/>
                </a:path>
              </a:pathLst>
            </a:custGeom>
            <a:solidFill>
              <a:srgbClr val="C7352F"/>
            </a:solidFill>
          </p:spPr>
          <p:txBody>
            <a:bodyPr wrap="square" lIns="0" tIns="0" rIns="0" bIns="0" rtlCol="0"/>
            <a:lstStyle/>
            <a:p>
              <a:endParaRPr/>
            </a:p>
          </p:txBody>
        </p:sp>
        <p:sp>
          <p:nvSpPr>
            <p:cNvPr id="4" name="object 4"/>
            <p:cNvSpPr/>
            <p:nvPr/>
          </p:nvSpPr>
          <p:spPr>
            <a:xfrm>
              <a:off x="11294352" y="6514974"/>
              <a:ext cx="282575" cy="180340"/>
            </a:xfrm>
            <a:custGeom>
              <a:avLst/>
              <a:gdLst/>
              <a:ahLst/>
              <a:cxnLst/>
              <a:rect l="l" t="t" r="r" b="b"/>
              <a:pathLst>
                <a:path w="282575" h="180340">
                  <a:moveTo>
                    <a:pt x="193410" y="0"/>
                  </a:moveTo>
                  <a:lnTo>
                    <a:pt x="89123" y="0"/>
                  </a:lnTo>
                  <a:lnTo>
                    <a:pt x="54398" y="7089"/>
                  </a:lnTo>
                  <a:lnTo>
                    <a:pt x="26073" y="26385"/>
                  </a:lnTo>
                  <a:lnTo>
                    <a:pt x="6992" y="54924"/>
                  </a:lnTo>
                  <a:lnTo>
                    <a:pt x="0" y="89746"/>
                  </a:lnTo>
                  <a:lnTo>
                    <a:pt x="6992" y="124935"/>
                  </a:lnTo>
                  <a:lnTo>
                    <a:pt x="26073" y="153665"/>
                  </a:lnTo>
                  <a:lnTo>
                    <a:pt x="54399" y="173032"/>
                  </a:lnTo>
                  <a:lnTo>
                    <a:pt x="89123" y="180133"/>
                  </a:lnTo>
                  <a:lnTo>
                    <a:pt x="193410" y="180133"/>
                  </a:lnTo>
                  <a:lnTo>
                    <a:pt x="228135" y="173032"/>
                  </a:lnTo>
                  <a:lnTo>
                    <a:pt x="256460" y="153665"/>
                  </a:lnTo>
                  <a:lnTo>
                    <a:pt x="260291" y="147896"/>
                  </a:lnTo>
                  <a:lnTo>
                    <a:pt x="91649" y="147896"/>
                  </a:lnTo>
                  <a:lnTo>
                    <a:pt x="68963" y="143344"/>
                  </a:lnTo>
                  <a:lnTo>
                    <a:pt x="50485" y="130910"/>
                  </a:lnTo>
                  <a:lnTo>
                    <a:pt x="38052" y="112432"/>
                  </a:lnTo>
                  <a:lnTo>
                    <a:pt x="33499" y="89746"/>
                  </a:lnTo>
                  <a:lnTo>
                    <a:pt x="38051" y="67330"/>
                  </a:lnTo>
                  <a:lnTo>
                    <a:pt x="50485" y="48822"/>
                  </a:lnTo>
                  <a:lnTo>
                    <a:pt x="68963" y="36239"/>
                  </a:lnTo>
                  <a:lnTo>
                    <a:pt x="91649" y="31596"/>
                  </a:lnTo>
                  <a:lnTo>
                    <a:pt x="259944" y="31596"/>
                  </a:lnTo>
                  <a:lnTo>
                    <a:pt x="256460" y="26385"/>
                  </a:lnTo>
                  <a:lnTo>
                    <a:pt x="228134" y="7089"/>
                  </a:lnTo>
                  <a:lnTo>
                    <a:pt x="193410" y="0"/>
                  </a:lnTo>
                  <a:close/>
                </a:path>
                <a:path w="282575" h="180340">
                  <a:moveTo>
                    <a:pt x="259944" y="31596"/>
                  </a:moveTo>
                  <a:lnTo>
                    <a:pt x="190884" y="31596"/>
                  </a:lnTo>
                  <a:lnTo>
                    <a:pt x="213570" y="36239"/>
                  </a:lnTo>
                  <a:lnTo>
                    <a:pt x="232048" y="48822"/>
                  </a:lnTo>
                  <a:lnTo>
                    <a:pt x="244481" y="67330"/>
                  </a:lnTo>
                  <a:lnTo>
                    <a:pt x="249034" y="89746"/>
                  </a:lnTo>
                  <a:lnTo>
                    <a:pt x="244481" y="112432"/>
                  </a:lnTo>
                  <a:lnTo>
                    <a:pt x="232048" y="130910"/>
                  </a:lnTo>
                  <a:lnTo>
                    <a:pt x="213570" y="143344"/>
                  </a:lnTo>
                  <a:lnTo>
                    <a:pt x="190884" y="147896"/>
                  </a:lnTo>
                  <a:lnTo>
                    <a:pt x="260291" y="147896"/>
                  </a:lnTo>
                  <a:lnTo>
                    <a:pt x="275541" y="124935"/>
                  </a:lnTo>
                  <a:lnTo>
                    <a:pt x="282533" y="89746"/>
                  </a:lnTo>
                  <a:lnTo>
                    <a:pt x="275541" y="54924"/>
                  </a:lnTo>
                  <a:lnTo>
                    <a:pt x="259944" y="31596"/>
                  </a:lnTo>
                  <a:close/>
                </a:path>
              </a:pathLst>
            </a:custGeom>
            <a:solidFill>
              <a:srgbClr val="FDFDFD"/>
            </a:solidFill>
          </p:spPr>
          <p:txBody>
            <a:bodyPr wrap="square" lIns="0" tIns="0" rIns="0" bIns="0" rtlCol="0"/>
            <a:lstStyle/>
            <a:p>
              <a:endParaRPr/>
            </a:p>
          </p:txBody>
        </p:sp>
      </p:grpSp>
      <p:pic>
        <p:nvPicPr>
          <p:cNvPr id="5" name="object 5"/>
          <p:cNvPicPr/>
          <p:nvPr/>
        </p:nvPicPr>
        <p:blipFill>
          <a:blip r:embed="rId3" cstate="print"/>
          <a:stretch>
            <a:fillRect/>
          </a:stretch>
        </p:blipFill>
        <p:spPr>
          <a:xfrm>
            <a:off x="6705727" y="269366"/>
            <a:ext cx="5080381" cy="1559432"/>
          </a:xfrm>
          <a:prstGeom prst="rect">
            <a:avLst/>
          </a:prstGeom>
        </p:spPr>
      </p:pic>
      <p:sp>
        <p:nvSpPr>
          <p:cNvPr id="6" name="object 6"/>
          <p:cNvSpPr txBox="1">
            <a:spLocks noGrp="1"/>
          </p:cNvSpPr>
          <p:nvPr>
            <p:ph type="title"/>
          </p:nvPr>
        </p:nvSpPr>
        <p:spPr>
          <a:xfrm>
            <a:off x="762000" y="304797"/>
            <a:ext cx="10671048" cy="822960"/>
          </a:xfrm>
          <a:prstGeom prst="rect">
            <a:avLst/>
          </a:prstGeom>
        </p:spPr>
        <p:txBody>
          <a:bodyPr vert="horz" wrap="square" lIns="0" tIns="12700" rIns="0" bIns="0" rtlCol="0">
            <a:spAutoFit/>
          </a:bodyPr>
          <a:lstStyle/>
          <a:p>
            <a:pPr marL="14604">
              <a:lnSpc>
                <a:spcPct val="100000"/>
              </a:lnSpc>
              <a:spcBef>
                <a:spcPts val="100"/>
              </a:spcBef>
            </a:pPr>
            <a:r>
              <a:rPr dirty="0"/>
              <a:t>What's</a:t>
            </a:r>
            <a:r>
              <a:rPr spc="-25" dirty="0"/>
              <a:t> </a:t>
            </a:r>
            <a:r>
              <a:rPr dirty="0"/>
              <a:t>New</a:t>
            </a:r>
            <a:r>
              <a:rPr spc="-50" dirty="0"/>
              <a:t> </a:t>
            </a:r>
            <a:r>
              <a:rPr dirty="0"/>
              <a:t>in</a:t>
            </a:r>
            <a:r>
              <a:rPr spc="-40" dirty="0"/>
              <a:t> </a:t>
            </a:r>
            <a:r>
              <a:rPr dirty="0"/>
              <a:t>OCI</a:t>
            </a:r>
            <a:r>
              <a:rPr spc="-30" dirty="0"/>
              <a:t> </a:t>
            </a:r>
            <a:r>
              <a:rPr spc="-25" dirty="0"/>
              <a:t>WAF</a:t>
            </a:r>
          </a:p>
        </p:txBody>
      </p:sp>
      <p:sp>
        <p:nvSpPr>
          <p:cNvPr id="7" name="object 7"/>
          <p:cNvSpPr txBox="1"/>
          <p:nvPr/>
        </p:nvSpPr>
        <p:spPr>
          <a:xfrm>
            <a:off x="1018743" y="1435989"/>
            <a:ext cx="9356090" cy="1854835"/>
          </a:xfrm>
          <a:prstGeom prst="rect">
            <a:avLst/>
          </a:prstGeom>
        </p:spPr>
        <p:txBody>
          <a:bodyPr vert="horz" wrap="square" lIns="0" tIns="12700" rIns="0" bIns="0" rtlCol="0">
            <a:spAutoFit/>
          </a:bodyPr>
          <a:lstStyle/>
          <a:p>
            <a:pPr marL="299085" marR="5080" indent="-287020">
              <a:lnSpc>
                <a:spcPct val="100000"/>
              </a:lnSpc>
              <a:spcBef>
                <a:spcPts val="100"/>
              </a:spcBef>
              <a:buFont typeface="Arial MT"/>
              <a:buChar char="•"/>
              <a:tabLst>
                <a:tab pos="299085" algn="l"/>
                <a:tab pos="1595755" algn="l"/>
                <a:tab pos="4351655" algn="l"/>
                <a:tab pos="4967605" algn="l"/>
                <a:tab pos="6261100" algn="l"/>
                <a:tab pos="7893684" algn="l"/>
                <a:tab pos="8634730" algn="l"/>
              </a:tabLst>
            </a:pPr>
            <a:r>
              <a:rPr sz="2400" spc="-10" dirty="0">
                <a:solidFill>
                  <a:srgbClr val="302C2A"/>
                </a:solidFill>
                <a:latin typeface="Calibri"/>
                <a:cs typeface="Calibri"/>
              </a:rPr>
              <a:t>Include</a:t>
            </a:r>
            <a:r>
              <a:rPr sz="2400" dirty="0">
                <a:solidFill>
                  <a:srgbClr val="302C2A"/>
                </a:solidFill>
                <a:latin typeface="Calibri"/>
                <a:cs typeface="Calibri"/>
              </a:rPr>
              <a:t>	</a:t>
            </a:r>
            <a:r>
              <a:rPr sz="2400" spc="-10" dirty="0">
                <a:solidFill>
                  <a:srgbClr val="302C2A"/>
                </a:solidFill>
                <a:latin typeface="Calibri"/>
                <a:cs typeface="Calibri"/>
              </a:rPr>
              <a:t>`${http.request.id}`</a:t>
            </a:r>
            <a:r>
              <a:rPr sz="2400" dirty="0">
                <a:solidFill>
                  <a:srgbClr val="302C2A"/>
                </a:solidFill>
                <a:latin typeface="Calibri"/>
                <a:cs typeface="Calibri"/>
              </a:rPr>
              <a:t>	</a:t>
            </a:r>
            <a:r>
              <a:rPr sz="2400" spc="-25" dirty="0">
                <a:solidFill>
                  <a:srgbClr val="302C2A"/>
                </a:solidFill>
                <a:latin typeface="Calibri"/>
                <a:cs typeface="Calibri"/>
              </a:rPr>
              <a:t>in</a:t>
            </a:r>
            <a:r>
              <a:rPr sz="2400" dirty="0">
                <a:solidFill>
                  <a:srgbClr val="302C2A"/>
                </a:solidFill>
                <a:latin typeface="Calibri"/>
                <a:cs typeface="Calibri"/>
              </a:rPr>
              <a:t>	</a:t>
            </a:r>
            <a:r>
              <a:rPr sz="2400" spc="-10" dirty="0">
                <a:solidFill>
                  <a:srgbClr val="302C2A"/>
                </a:solidFill>
                <a:latin typeface="Calibri"/>
                <a:cs typeface="Calibri"/>
              </a:rPr>
              <a:t>custom</a:t>
            </a:r>
            <a:r>
              <a:rPr sz="2400" dirty="0">
                <a:solidFill>
                  <a:srgbClr val="302C2A"/>
                </a:solidFill>
                <a:latin typeface="Calibri"/>
                <a:cs typeface="Calibri"/>
              </a:rPr>
              <a:t>	</a:t>
            </a:r>
            <a:r>
              <a:rPr sz="2400" spc="-10" dirty="0">
                <a:solidFill>
                  <a:srgbClr val="302C2A"/>
                </a:solidFill>
                <a:latin typeface="Calibri"/>
                <a:cs typeface="Calibri"/>
              </a:rPr>
              <a:t>responses</a:t>
            </a:r>
            <a:r>
              <a:rPr sz="2400" dirty="0">
                <a:solidFill>
                  <a:srgbClr val="302C2A"/>
                </a:solidFill>
                <a:latin typeface="Calibri"/>
                <a:cs typeface="Calibri"/>
              </a:rPr>
              <a:t>	</a:t>
            </a:r>
            <a:r>
              <a:rPr sz="2400" spc="-25" dirty="0">
                <a:solidFill>
                  <a:srgbClr val="302C2A"/>
                </a:solidFill>
                <a:latin typeface="Calibri"/>
                <a:cs typeface="Calibri"/>
              </a:rPr>
              <a:t>for</a:t>
            </a:r>
            <a:r>
              <a:rPr sz="2400" dirty="0">
                <a:solidFill>
                  <a:srgbClr val="302C2A"/>
                </a:solidFill>
                <a:latin typeface="Calibri"/>
                <a:cs typeface="Calibri"/>
              </a:rPr>
              <a:t>	</a:t>
            </a:r>
            <a:r>
              <a:rPr sz="2400" spc="-30" dirty="0">
                <a:solidFill>
                  <a:srgbClr val="302C2A"/>
                </a:solidFill>
                <a:latin typeface="Calibri"/>
                <a:cs typeface="Calibri"/>
              </a:rPr>
              <a:t>faster </a:t>
            </a:r>
            <a:r>
              <a:rPr sz="2400" dirty="0">
                <a:solidFill>
                  <a:srgbClr val="302C2A"/>
                </a:solidFill>
                <a:latin typeface="Calibri"/>
                <a:cs typeface="Calibri"/>
              </a:rPr>
              <a:t>troubleshooting</a:t>
            </a:r>
            <a:r>
              <a:rPr sz="2400" spc="-65" dirty="0">
                <a:solidFill>
                  <a:srgbClr val="302C2A"/>
                </a:solidFill>
                <a:latin typeface="Calibri"/>
                <a:cs typeface="Calibri"/>
              </a:rPr>
              <a:t> </a:t>
            </a:r>
            <a:r>
              <a:rPr sz="2400" dirty="0">
                <a:solidFill>
                  <a:srgbClr val="302C2A"/>
                </a:solidFill>
                <a:latin typeface="Calibri"/>
                <a:cs typeface="Calibri"/>
              </a:rPr>
              <a:t>and</a:t>
            </a:r>
            <a:r>
              <a:rPr sz="2400" spc="-60" dirty="0">
                <a:solidFill>
                  <a:srgbClr val="302C2A"/>
                </a:solidFill>
                <a:latin typeface="Calibri"/>
                <a:cs typeface="Calibri"/>
              </a:rPr>
              <a:t> </a:t>
            </a:r>
            <a:r>
              <a:rPr sz="2400" spc="-10" dirty="0">
                <a:solidFill>
                  <a:srgbClr val="302C2A"/>
                </a:solidFill>
                <a:latin typeface="Calibri"/>
                <a:cs typeface="Calibri"/>
              </a:rPr>
              <a:t>correlation</a:t>
            </a:r>
            <a:r>
              <a:rPr sz="2400" spc="-75" dirty="0">
                <a:solidFill>
                  <a:srgbClr val="302C2A"/>
                </a:solidFill>
                <a:latin typeface="Calibri"/>
                <a:cs typeface="Calibri"/>
              </a:rPr>
              <a:t> </a:t>
            </a:r>
            <a:r>
              <a:rPr sz="2400" dirty="0">
                <a:solidFill>
                  <a:srgbClr val="302C2A"/>
                </a:solidFill>
                <a:latin typeface="Calibri"/>
                <a:cs typeface="Calibri"/>
              </a:rPr>
              <a:t>(Release</a:t>
            </a:r>
            <a:r>
              <a:rPr sz="2400" spc="-90" dirty="0">
                <a:solidFill>
                  <a:srgbClr val="302C2A"/>
                </a:solidFill>
                <a:latin typeface="Calibri"/>
                <a:cs typeface="Calibri"/>
              </a:rPr>
              <a:t> </a:t>
            </a:r>
            <a:r>
              <a:rPr sz="2400" spc="-10" dirty="0">
                <a:solidFill>
                  <a:srgbClr val="302C2A"/>
                </a:solidFill>
                <a:latin typeface="Calibri"/>
                <a:cs typeface="Calibri"/>
              </a:rPr>
              <a:t>Notes).</a:t>
            </a:r>
            <a:endParaRPr sz="2400">
              <a:latin typeface="Calibri"/>
              <a:cs typeface="Calibri"/>
            </a:endParaRPr>
          </a:p>
          <a:p>
            <a:pPr marL="299085" marR="5080" indent="-287020">
              <a:lnSpc>
                <a:spcPct val="100000"/>
              </a:lnSpc>
              <a:buFont typeface="Arial MT"/>
              <a:buChar char="•"/>
              <a:tabLst>
                <a:tab pos="299085" algn="l"/>
                <a:tab pos="6188075" algn="l"/>
                <a:tab pos="7718425" algn="l"/>
                <a:tab pos="8597900" algn="l"/>
              </a:tabLst>
            </a:pPr>
            <a:r>
              <a:rPr sz="2400" dirty="0">
                <a:solidFill>
                  <a:srgbClr val="302C2A"/>
                </a:solidFill>
                <a:latin typeface="Calibri"/>
                <a:cs typeface="Calibri"/>
              </a:rPr>
              <a:t>Additional</a:t>
            </a:r>
            <a:r>
              <a:rPr sz="2400" spc="385" dirty="0">
                <a:solidFill>
                  <a:srgbClr val="302C2A"/>
                </a:solidFill>
                <a:latin typeface="Calibri"/>
                <a:cs typeface="Calibri"/>
              </a:rPr>
              <a:t> </a:t>
            </a:r>
            <a:r>
              <a:rPr sz="2400" spc="-20" dirty="0">
                <a:solidFill>
                  <a:srgbClr val="302C2A"/>
                </a:solidFill>
                <a:latin typeface="Calibri"/>
                <a:cs typeface="Calibri"/>
              </a:rPr>
              <a:t>in-</a:t>
            </a:r>
            <a:r>
              <a:rPr sz="2400" dirty="0">
                <a:solidFill>
                  <a:srgbClr val="302C2A"/>
                </a:solidFill>
                <a:latin typeface="Calibri"/>
                <a:cs typeface="Calibri"/>
              </a:rPr>
              <a:t>region</a:t>
            </a:r>
            <a:r>
              <a:rPr sz="2400" spc="400" dirty="0">
                <a:solidFill>
                  <a:srgbClr val="302C2A"/>
                </a:solidFill>
                <a:latin typeface="Calibri"/>
                <a:cs typeface="Calibri"/>
              </a:rPr>
              <a:t> </a:t>
            </a:r>
            <a:r>
              <a:rPr sz="2400" dirty="0">
                <a:solidFill>
                  <a:srgbClr val="302C2A"/>
                </a:solidFill>
                <a:latin typeface="Calibri"/>
                <a:cs typeface="Calibri"/>
              </a:rPr>
              <a:t>protection</a:t>
            </a:r>
            <a:r>
              <a:rPr sz="2400" spc="400" dirty="0">
                <a:solidFill>
                  <a:srgbClr val="302C2A"/>
                </a:solidFill>
                <a:latin typeface="Calibri"/>
                <a:cs typeface="Calibri"/>
              </a:rPr>
              <a:t> </a:t>
            </a:r>
            <a:r>
              <a:rPr sz="2400" dirty="0">
                <a:solidFill>
                  <a:srgbClr val="302C2A"/>
                </a:solidFill>
                <a:latin typeface="Calibri"/>
                <a:cs typeface="Calibri"/>
              </a:rPr>
              <a:t>rule</a:t>
            </a:r>
            <a:r>
              <a:rPr sz="2400" spc="395" dirty="0">
                <a:solidFill>
                  <a:srgbClr val="302C2A"/>
                </a:solidFill>
                <a:latin typeface="Calibri"/>
                <a:cs typeface="Calibri"/>
              </a:rPr>
              <a:t> </a:t>
            </a:r>
            <a:r>
              <a:rPr sz="2400" dirty="0">
                <a:solidFill>
                  <a:srgbClr val="302C2A"/>
                </a:solidFill>
                <a:latin typeface="Calibri"/>
                <a:cs typeface="Calibri"/>
              </a:rPr>
              <a:t>sets</a:t>
            </a:r>
            <a:r>
              <a:rPr sz="2400" spc="395" dirty="0">
                <a:solidFill>
                  <a:srgbClr val="302C2A"/>
                </a:solidFill>
                <a:latin typeface="Calibri"/>
                <a:cs typeface="Calibri"/>
              </a:rPr>
              <a:t> </a:t>
            </a:r>
            <a:r>
              <a:rPr sz="2400" spc="-25" dirty="0">
                <a:solidFill>
                  <a:srgbClr val="302C2A"/>
                </a:solidFill>
                <a:latin typeface="Calibri"/>
                <a:cs typeface="Calibri"/>
              </a:rPr>
              <a:t>and</a:t>
            </a:r>
            <a:r>
              <a:rPr sz="2400" dirty="0">
                <a:solidFill>
                  <a:srgbClr val="302C2A"/>
                </a:solidFill>
                <a:latin typeface="Calibri"/>
                <a:cs typeface="Calibri"/>
              </a:rPr>
              <a:t>	</a:t>
            </a:r>
            <a:r>
              <a:rPr sz="2400" spc="-20" dirty="0">
                <a:solidFill>
                  <a:srgbClr val="302C2A"/>
                </a:solidFill>
                <a:latin typeface="Calibri"/>
                <a:cs typeface="Calibri"/>
              </a:rPr>
              <a:t>threat-</a:t>
            </a:r>
            <a:r>
              <a:rPr sz="2400" spc="-10" dirty="0">
                <a:solidFill>
                  <a:srgbClr val="302C2A"/>
                </a:solidFill>
                <a:latin typeface="Calibri"/>
                <a:cs typeface="Calibri"/>
              </a:rPr>
              <a:t>intel</a:t>
            </a:r>
            <a:r>
              <a:rPr sz="2400" dirty="0">
                <a:solidFill>
                  <a:srgbClr val="302C2A"/>
                </a:solidFill>
                <a:latin typeface="Calibri"/>
                <a:cs typeface="Calibri"/>
              </a:rPr>
              <a:t>	</a:t>
            </a:r>
            <a:r>
              <a:rPr sz="2400" spc="-10" dirty="0">
                <a:solidFill>
                  <a:srgbClr val="302C2A"/>
                </a:solidFill>
                <a:latin typeface="Calibri"/>
                <a:cs typeface="Calibri"/>
              </a:rPr>
              <a:t>feeds;</a:t>
            </a:r>
            <a:r>
              <a:rPr sz="2400" dirty="0">
                <a:solidFill>
                  <a:srgbClr val="302C2A"/>
                </a:solidFill>
                <a:latin typeface="Calibri"/>
                <a:cs typeface="Calibri"/>
              </a:rPr>
              <a:t>	</a:t>
            </a:r>
            <a:r>
              <a:rPr sz="2400" spc="-10" dirty="0">
                <a:solidFill>
                  <a:srgbClr val="302C2A"/>
                </a:solidFill>
                <a:latin typeface="Calibri"/>
                <a:cs typeface="Calibri"/>
              </a:rPr>
              <a:t>easier tuning.</a:t>
            </a:r>
            <a:endParaRPr sz="2400">
              <a:latin typeface="Calibri"/>
              <a:cs typeface="Calibri"/>
            </a:endParaRPr>
          </a:p>
          <a:p>
            <a:pPr marL="299085" indent="-286385">
              <a:lnSpc>
                <a:spcPct val="100000"/>
              </a:lnSpc>
              <a:buFont typeface="Arial MT"/>
              <a:buChar char="•"/>
              <a:tabLst>
                <a:tab pos="299085" algn="l"/>
              </a:tabLst>
            </a:pPr>
            <a:r>
              <a:rPr sz="2400" dirty="0">
                <a:solidFill>
                  <a:srgbClr val="302C2A"/>
                </a:solidFill>
                <a:latin typeface="Calibri"/>
                <a:cs typeface="Calibri"/>
              </a:rPr>
              <a:t>HTTP</a:t>
            </a:r>
            <a:r>
              <a:rPr sz="2400" spc="-70" dirty="0">
                <a:solidFill>
                  <a:srgbClr val="302C2A"/>
                </a:solidFill>
                <a:latin typeface="Calibri"/>
                <a:cs typeface="Calibri"/>
              </a:rPr>
              <a:t> </a:t>
            </a:r>
            <a:r>
              <a:rPr sz="2400" dirty="0">
                <a:solidFill>
                  <a:srgbClr val="302C2A"/>
                </a:solidFill>
                <a:latin typeface="Calibri"/>
                <a:cs typeface="Calibri"/>
              </a:rPr>
              <a:t>Request</a:t>
            </a:r>
            <a:r>
              <a:rPr sz="2400" spc="-80" dirty="0">
                <a:solidFill>
                  <a:srgbClr val="302C2A"/>
                </a:solidFill>
                <a:latin typeface="Calibri"/>
                <a:cs typeface="Calibri"/>
              </a:rPr>
              <a:t> </a:t>
            </a:r>
            <a:r>
              <a:rPr sz="2400" dirty="0">
                <a:solidFill>
                  <a:srgbClr val="302C2A"/>
                </a:solidFill>
                <a:latin typeface="Calibri"/>
                <a:cs typeface="Calibri"/>
              </a:rPr>
              <a:t>Body</a:t>
            </a:r>
            <a:r>
              <a:rPr sz="2400" spc="-85" dirty="0">
                <a:solidFill>
                  <a:srgbClr val="302C2A"/>
                </a:solidFill>
                <a:latin typeface="Calibri"/>
                <a:cs typeface="Calibri"/>
              </a:rPr>
              <a:t> </a:t>
            </a:r>
            <a:r>
              <a:rPr sz="2400" spc="-10" dirty="0">
                <a:solidFill>
                  <a:srgbClr val="302C2A"/>
                </a:solidFill>
                <a:latin typeface="Calibri"/>
                <a:cs typeface="Calibri"/>
              </a:rPr>
              <a:t>Inspection—buffers</a:t>
            </a:r>
            <a:r>
              <a:rPr sz="2400" spc="-65" dirty="0">
                <a:solidFill>
                  <a:srgbClr val="302C2A"/>
                </a:solidFill>
                <a:latin typeface="Calibri"/>
                <a:cs typeface="Calibri"/>
              </a:rPr>
              <a:t> </a:t>
            </a:r>
            <a:r>
              <a:rPr sz="2400" dirty="0">
                <a:solidFill>
                  <a:srgbClr val="302C2A"/>
                </a:solidFill>
                <a:latin typeface="Calibri"/>
                <a:cs typeface="Calibri"/>
              </a:rPr>
              <a:t>and</a:t>
            </a:r>
            <a:r>
              <a:rPr sz="2400" spc="-75" dirty="0">
                <a:solidFill>
                  <a:srgbClr val="302C2A"/>
                </a:solidFill>
                <a:latin typeface="Calibri"/>
                <a:cs typeface="Calibri"/>
              </a:rPr>
              <a:t> </a:t>
            </a:r>
            <a:r>
              <a:rPr sz="2400" dirty="0">
                <a:solidFill>
                  <a:srgbClr val="302C2A"/>
                </a:solidFill>
                <a:latin typeface="Calibri"/>
                <a:cs typeface="Calibri"/>
              </a:rPr>
              <a:t>scans</a:t>
            </a:r>
            <a:r>
              <a:rPr sz="2400" spc="-70" dirty="0">
                <a:solidFill>
                  <a:srgbClr val="302C2A"/>
                </a:solidFill>
                <a:latin typeface="Calibri"/>
                <a:cs typeface="Calibri"/>
              </a:rPr>
              <a:t> </a:t>
            </a:r>
            <a:r>
              <a:rPr sz="2400" dirty="0">
                <a:solidFill>
                  <a:srgbClr val="302C2A"/>
                </a:solidFill>
                <a:latin typeface="Calibri"/>
                <a:cs typeface="Calibri"/>
              </a:rPr>
              <a:t>request</a:t>
            </a:r>
            <a:r>
              <a:rPr sz="2400" spc="-70" dirty="0">
                <a:solidFill>
                  <a:srgbClr val="302C2A"/>
                </a:solidFill>
                <a:latin typeface="Calibri"/>
                <a:cs typeface="Calibri"/>
              </a:rPr>
              <a:t> </a:t>
            </a:r>
            <a:r>
              <a:rPr sz="2400" spc="-10" dirty="0">
                <a:solidFill>
                  <a:srgbClr val="302C2A"/>
                </a:solidFill>
                <a:latin typeface="Calibri"/>
                <a:cs typeface="Calibri"/>
              </a:rPr>
              <a:t>bodies.</a:t>
            </a:r>
            <a:endParaRPr sz="2400">
              <a:latin typeface="Calibri"/>
              <a:cs typeface="Calibri"/>
            </a:endParaRPr>
          </a:p>
        </p:txBody>
      </p:sp>
      <p:sp>
        <p:nvSpPr>
          <p:cNvPr id="8" name="object 8"/>
          <p:cNvSpPr txBox="1"/>
          <p:nvPr/>
        </p:nvSpPr>
        <p:spPr>
          <a:xfrm>
            <a:off x="561543" y="5768136"/>
            <a:ext cx="682498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302C2A"/>
                </a:solidFill>
                <a:latin typeface="Calibri"/>
                <a:cs typeface="Calibri"/>
              </a:rPr>
              <a:t>*All</a:t>
            </a:r>
            <a:r>
              <a:rPr sz="2000" spc="-35" dirty="0">
                <a:solidFill>
                  <a:srgbClr val="302C2A"/>
                </a:solidFill>
                <a:latin typeface="Calibri"/>
                <a:cs typeface="Calibri"/>
              </a:rPr>
              <a:t> </a:t>
            </a:r>
            <a:r>
              <a:rPr sz="2000" spc="-10" dirty="0">
                <a:solidFill>
                  <a:srgbClr val="302C2A"/>
                </a:solidFill>
                <a:latin typeface="Calibri"/>
                <a:cs typeface="Calibri"/>
              </a:rPr>
              <a:t>features</a:t>
            </a:r>
            <a:r>
              <a:rPr sz="2000" spc="-35" dirty="0">
                <a:solidFill>
                  <a:srgbClr val="302C2A"/>
                </a:solidFill>
                <a:latin typeface="Calibri"/>
                <a:cs typeface="Calibri"/>
              </a:rPr>
              <a:t> </a:t>
            </a:r>
            <a:r>
              <a:rPr sz="2000" dirty="0">
                <a:solidFill>
                  <a:srgbClr val="302C2A"/>
                </a:solidFill>
                <a:latin typeface="Calibri"/>
                <a:cs typeface="Calibri"/>
              </a:rPr>
              <a:t>supported</a:t>
            </a:r>
            <a:r>
              <a:rPr sz="2000" spc="-50" dirty="0">
                <a:solidFill>
                  <a:srgbClr val="302C2A"/>
                </a:solidFill>
                <a:latin typeface="Calibri"/>
                <a:cs typeface="Calibri"/>
              </a:rPr>
              <a:t> </a:t>
            </a:r>
            <a:r>
              <a:rPr sz="2000" dirty="0">
                <a:solidFill>
                  <a:srgbClr val="302C2A"/>
                </a:solidFill>
                <a:latin typeface="Calibri"/>
                <a:cs typeface="Calibri"/>
              </a:rPr>
              <a:t>on</a:t>
            </a:r>
            <a:r>
              <a:rPr sz="2000" spc="-55" dirty="0">
                <a:solidFill>
                  <a:srgbClr val="302C2A"/>
                </a:solidFill>
                <a:latin typeface="Calibri"/>
                <a:cs typeface="Calibri"/>
              </a:rPr>
              <a:t> </a:t>
            </a:r>
            <a:r>
              <a:rPr sz="2000" dirty="0">
                <a:solidFill>
                  <a:srgbClr val="302C2A"/>
                </a:solidFill>
                <a:latin typeface="Calibri"/>
                <a:cs typeface="Calibri"/>
              </a:rPr>
              <a:t>both</a:t>
            </a:r>
            <a:r>
              <a:rPr sz="2000" spc="-45" dirty="0">
                <a:solidFill>
                  <a:srgbClr val="302C2A"/>
                </a:solidFill>
                <a:latin typeface="Calibri"/>
                <a:cs typeface="Calibri"/>
              </a:rPr>
              <a:t> </a:t>
            </a:r>
            <a:r>
              <a:rPr sz="2000" dirty="0">
                <a:solidFill>
                  <a:srgbClr val="302C2A"/>
                </a:solidFill>
                <a:latin typeface="Calibri"/>
                <a:cs typeface="Calibri"/>
              </a:rPr>
              <a:t>Edge</a:t>
            </a:r>
            <a:r>
              <a:rPr sz="2000" spc="-85" dirty="0">
                <a:solidFill>
                  <a:srgbClr val="302C2A"/>
                </a:solidFill>
                <a:latin typeface="Calibri"/>
                <a:cs typeface="Calibri"/>
              </a:rPr>
              <a:t> </a:t>
            </a:r>
            <a:r>
              <a:rPr sz="2000" dirty="0">
                <a:solidFill>
                  <a:srgbClr val="302C2A"/>
                </a:solidFill>
                <a:latin typeface="Calibri"/>
                <a:cs typeface="Calibri"/>
              </a:rPr>
              <a:t>and</a:t>
            </a:r>
            <a:r>
              <a:rPr sz="2000" spc="-40" dirty="0">
                <a:solidFill>
                  <a:srgbClr val="302C2A"/>
                </a:solidFill>
                <a:latin typeface="Calibri"/>
                <a:cs typeface="Calibri"/>
              </a:rPr>
              <a:t> </a:t>
            </a:r>
            <a:r>
              <a:rPr sz="2000" dirty="0">
                <a:solidFill>
                  <a:srgbClr val="302C2A"/>
                </a:solidFill>
                <a:latin typeface="Calibri"/>
                <a:cs typeface="Calibri"/>
              </a:rPr>
              <a:t>Flexible</a:t>
            </a:r>
            <a:r>
              <a:rPr sz="2000" spc="-25" dirty="0">
                <a:solidFill>
                  <a:srgbClr val="302C2A"/>
                </a:solidFill>
                <a:latin typeface="Calibri"/>
                <a:cs typeface="Calibri"/>
              </a:rPr>
              <a:t> </a:t>
            </a:r>
            <a:r>
              <a:rPr sz="2000" dirty="0">
                <a:solidFill>
                  <a:srgbClr val="302C2A"/>
                </a:solidFill>
                <a:latin typeface="Calibri"/>
                <a:cs typeface="Calibri"/>
              </a:rPr>
              <a:t>Load</a:t>
            </a:r>
            <a:r>
              <a:rPr sz="2000" spc="-55" dirty="0">
                <a:solidFill>
                  <a:srgbClr val="302C2A"/>
                </a:solidFill>
                <a:latin typeface="Calibri"/>
                <a:cs typeface="Calibri"/>
              </a:rPr>
              <a:t> </a:t>
            </a:r>
            <a:r>
              <a:rPr sz="2000" spc="-10" dirty="0">
                <a:solidFill>
                  <a:srgbClr val="302C2A"/>
                </a:solidFill>
                <a:latin typeface="Calibri"/>
                <a:cs typeface="Calibri"/>
              </a:rPr>
              <a:t>Balancers.</a:t>
            </a:r>
            <a:endParaRPr sz="2000">
              <a:latin typeface="Calibri"/>
              <a:cs typeface="Calibri"/>
            </a:endParaRPr>
          </a:p>
        </p:txBody>
      </p:sp>
      <p:pic>
        <p:nvPicPr>
          <p:cNvPr id="9" name="Picture 8">
            <a:extLst>
              <a:ext uri="{FF2B5EF4-FFF2-40B4-BE49-F238E27FC236}">
                <a16:creationId xmlns:a16="http://schemas.microsoft.com/office/drawing/2014/main" id="{13F1E888-8CBC-AE08-31A3-FD24F36EBBED}"/>
              </a:ext>
            </a:extLst>
          </p:cNvPr>
          <p:cNvPicPr>
            <a:picLocks noChangeAspect="1"/>
          </p:cNvPicPr>
          <p:nvPr/>
        </p:nvPicPr>
        <p:blipFill>
          <a:blip r:embed="rId4"/>
          <a:stretch>
            <a:fillRect/>
          </a:stretch>
        </p:blipFill>
        <p:spPr>
          <a:xfrm>
            <a:off x="0" y="8656"/>
            <a:ext cx="2048161" cy="314369"/>
          </a:xfrm>
          <a:prstGeom prst="rect">
            <a:avLst/>
          </a:prstGeom>
        </p:spPr>
      </p:pic>
      <p:pic>
        <p:nvPicPr>
          <p:cNvPr id="10" name="Picture 9">
            <a:extLst>
              <a:ext uri="{FF2B5EF4-FFF2-40B4-BE49-F238E27FC236}">
                <a16:creationId xmlns:a16="http://schemas.microsoft.com/office/drawing/2014/main" id="{9EF31E64-15FB-C7C9-E3D5-7473EA2B5FA2}"/>
              </a:ext>
            </a:extLst>
          </p:cNvPr>
          <p:cNvPicPr>
            <a:picLocks noChangeAspect="1"/>
          </p:cNvPicPr>
          <p:nvPr/>
        </p:nvPicPr>
        <p:blipFill>
          <a:blip r:embed="rId4"/>
          <a:stretch>
            <a:fillRect/>
          </a:stretch>
        </p:blipFill>
        <p:spPr>
          <a:xfrm>
            <a:off x="36534" y="6534975"/>
            <a:ext cx="2048161" cy="314369"/>
          </a:xfrm>
          <a:prstGeom prst="rect">
            <a:avLst/>
          </a:prstGeom>
        </p:spPr>
      </p:pic>
      <p:cxnSp>
        <p:nvCxnSpPr>
          <p:cNvPr id="11" name="Accent Mark">
            <a:extLst>
              <a:ext uri="{FF2B5EF4-FFF2-40B4-BE49-F238E27FC236}">
                <a16:creationId xmlns:a16="http://schemas.microsoft.com/office/drawing/2014/main" id="{AD5D4F23-030E-CD6F-BD7D-01C6D9543A57}"/>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2" name="Footer Placeholder 11">
            <a:extLst>
              <a:ext uri="{FF2B5EF4-FFF2-40B4-BE49-F238E27FC236}">
                <a16:creationId xmlns:a16="http://schemas.microsoft.com/office/drawing/2014/main" id="{4FF7C908-1412-4189-173F-62F5D8C9F413}"/>
              </a:ext>
            </a:extLst>
          </p:cNvPr>
          <p:cNvSpPr>
            <a:spLocks noGrp="1"/>
          </p:cNvSpPr>
          <p:nvPr>
            <p:ph type="ftr" sz="quarter" idx="5"/>
          </p:nvPr>
        </p:nvSpPr>
        <p:spPr/>
        <p:txBody>
          <a:bodyPr/>
          <a:lstStyle/>
          <a:p>
            <a:pPr marL="12700">
              <a:lnSpc>
                <a:spcPts val="955"/>
              </a:lnSpc>
            </a:pPr>
            <a:r>
              <a:rPr lang="en-US"/>
              <a:t>Copyright © 2025, Oracle and/or its affiliates.</a:t>
            </a:r>
            <a:endParaRPr lang="en-US" spc="-10" dirty="0"/>
          </a:p>
        </p:txBody>
      </p:sp>
      <p:sp>
        <p:nvSpPr>
          <p:cNvPr id="13" name="Slide Number Placeholder 12">
            <a:extLst>
              <a:ext uri="{FF2B5EF4-FFF2-40B4-BE49-F238E27FC236}">
                <a16:creationId xmlns:a16="http://schemas.microsoft.com/office/drawing/2014/main" id="{EFC36129-EA37-0D2F-E239-9B61CEFF9366}"/>
              </a:ext>
            </a:extLst>
          </p:cNvPr>
          <p:cNvSpPr>
            <a:spLocks noGrp="1"/>
          </p:cNvSpPr>
          <p:nvPr>
            <p:ph type="sldNum" sz="quarter" idx="7"/>
          </p:nvPr>
        </p:nvSpPr>
        <p:spPr/>
        <p:txBody>
          <a:bodyPr/>
          <a:lstStyle/>
          <a:p>
            <a:pPr marL="38100">
              <a:lnSpc>
                <a:spcPts val="955"/>
              </a:lnSpc>
            </a:pPr>
            <a:fld id="{81D60167-4931-47E6-BA6A-407CBD079E47}" type="slidenum">
              <a:rPr lang="en-US" spc="-50" smtClean="0"/>
              <a:t>52</a:t>
            </a:fld>
            <a:endParaRPr lang="en-US" spc="-5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183111" y="6353161"/>
            <a:ext cx="505459" cy="504825"/>
            <a:chOff x="11183111" y="6353161"/>
            <a:chExt cx="505459" cy="504825"/>
          </a:xfrm>
        </p:grpSpPr>
        <p:sp>
          <p:nvSpPr>
            <p:cNvPr id="3" name="object 3"/>
            <p:cNvSpPr/>
            <p:nvPr/>
          </p:nvSpPr>
          <p:spPr>
            <a:xfrm>
              <a:off x="11183111" y="6353161"/>
              <a:ext cx="505459" cy="504825"/>
            </a:xfrm>
            <a:custGeom>
              <a:avLst/>
              <a:gdLst/>
              <a:ahLst/>
              <a:cxnLst/>
              <a:rect l="l" t="t" r="r" b="b"/>
              <a:pathLst>
                <a:path w="505459" h="504825">
                  <a:moveTo>
                    <a:pt x="505014" y="0"/>
                  </a:moveTo>
                  <a:lnTo>
                    <a:pt x="0" y="0"/>
                  </a:lnTo>
                  <a:lnTo>
                    <a:pt x="0" y="504387"/>
                  </a:lnTo>
                  <a:lnTo>
                    <a:pt x="505015" y="504387"/>
                  </a:lnTo>
                  <a:lnTo>
                    <a:pt x="505014" y="0"/>
                  </a:lnTo>
                  <a:close/>
                </a:path>
              </a:pathLst>
            </a:custGeom>
            <a:solidFill>
              <a:srgbClr val="C7352F"/>
            </a:solidFill>
          </p:spPr>
          <p:txBody>
            <a:bodyPr wrap="square" lIns="0" tIns="0" rIns="0" bIns="0" rtlCol="0"/>
            <a:lstStyle/>
            <a:p>
              <a:endParaRPr/>
            </a:p>
          </p:txBody>
        </p:sp>
        <p:sp>
          <p:nvSpPr>
            <p:cNvPr id="4" name="object 4"/>
            <p:cNvSpPr/>
            <p:nvPr/>
          </p:nvSpPr>
          <p:spPr>
            <a:xfrm>
              <a:off x="11294352" y="6514974"/>
              <a:ext cx="282575" cy="180340"/>
            </a:xfrm>
            <a:custGeom>
              <a:avLst/>
              <a:gdLst/>
              <a:ahLst/>
              <a:cxnLst/>
              <a:rect l="l" t="t" r="r" b="b"/>
              <a:pathLst>
                <a:path w="282575" h="180340">
                  <a:moveTo>
                    <a:pt x="193410" y="0"/>
                  </a:moveTo>
                  <a:lnTo>
                    <a:pt x="89123" y="0"/>
                  </a:lnTo>
                  <a:lnTo>
                    <a:pt x="54398" y="7089"/>
                  </a:lnTo>
                  <a:lnTo>
                    <a:pt x="26073" y="26385"/>
                  </a:lnTo>
                  <a:lnTo>
                    <a:pt x="6992" y="54924"/>
                  </a:lnTo>
                  <a:lnTo>
                    <a:pt x="0" y="89746"/>
                  </a:lnTo>
                  <a:lnTo>
                    <a:pt x="6992" y="124935"/>
                  </a:lnTo>
                  <a:lnTo>
                    <a:pt x="26073" y="153665"/>
                  </a:lnTo>
                  <a:lnTo>
                    <a:pt x="54399" y="173032"/>
                  </a:lnTo>
                  <a:lnTo>
                    <a:pt x="89123" y="180133"/>
                  </a:lnTo>
                  <a:lnTo>
                    <a:pt x="193410" y="180133"/>
                  </a:lnTo>
                  <a:lnTo>
                    <a:pt x="228135" y="173032"/>
                  </a:lnTo>
                  <a:lnTo>
                    <a:pt x="256460" y="153665"/>
                  </a:lnTo>
                  <a:lnTo>
                    <a:pt x="260291" y="147896"/>
                  </a:lnTo>
                  <a:lnTo>
                    <a:pt x="91649" y="147896"/>
                  </a:lnTo>
                  <a:lnTo>
                    <a:pt x="68963" y="143344"/>
                  </a:lnTo>
                  <a:lnTo>
                    <a:pt x="50485" y="130910"/>
                  </a:lnTo>
                  <a:lnTo>
                    <a:pt x="38052" y="112432"/>
                  </a:lnTo>
                  <a:lnTo>
                    <a:pt x="33499" y="89746"/>
                  </a:lnTo>
                  <a:lnTo>
                    <a:pt x="38051" y="67330"/>
                  </a:lnTo>
                  <a:lnTo>
                    <a:pt x="50485" y="48822"/>
                  </a:lnTo>
                  <a:lnTo>
                    <a:pt x="68963" y="36239"/>
                  </a:lnTo>
                  <a:lnTo>
                    <a:pt x="91649" y="31596"/>
                  </a:lnTo>
                  <a:lnTo>
                    <a:pt x="259944" y="31596"/>
                  </a:lnTo>
                  <a:lnTo>
                    <a:pt x="256460" y="26385"/>
                  </a:lnTo>
                  <a:lnTo>
                    <a:pt x="228134" y="7089"/>
                  </a:lnTo>
                  <a:lnTo>
                    <a:pt x="193410" y="0"/>
                  </a:lnTo>
                  <a:close/>
                </a:path>
                <a:path w="282575" h="180340">
                  <a:moveTo>
                    <a:pt x="259944" y="31596"/>
                  </a:moveTo>
                  <a:lnTo>
                    <a:pt x="190884" y="31596"/>
                  </a:lnTo>
                  <a:lnTo>
                    <a:pt x="213570" y="36239"/>
                  </a:lnTo>
                  <a:lnTo>
                    <a:pt x="232048" y="48822"/>
                  </a:lnTo>
                  <a:lnTo>
                    <a:pt x="244481" y="67330"/>
                  </a:lnTo>
                  <a:lnTo>
                    <a:pt x="249034" y="89746"/>
                  </a:lnTo>
                  <a:lnTo>
                    <a:pt x="244481" y="112432"/>
                  </a:lnTo>
                  <a:lnTo>
                    <a:pt x="232048" y="130910"/>
                  </a:lnTo>
                  <a:lnTo>
                    <a:pt x="213570" y="143344"/>
                  </a:lnTo>
                  <a:lnTo>
                    <a:pt x="190884" y="147896"/>
                  </a:lnTo>
                  <a:lnTo>
                    <a:pt x="260291" y="147896"/>
                  </a:lnTo>
                  <a:lnTo>
                    <a:pt x="275541" y="124935"/>
                  </a:lnTo>
                  <a:lnTo>
                    <a:pt x="282533" y="89746"/>
                  </a:lnTo>
                  <a:lnTo>
                    <a:pt x="275541" y="54924"/>
                  </a:lnTo>
                  <a:lnTo>
                    <a:pt x="259944" y="31596"/>
                  </a:lnTo>
                  <a:close/>
                </a:path>
              </a:pathLst>
            </a:custGeom>
            <a:solidFill>
              <a:srgbClr val="FDFDFD"/>
            </a:solidFill>
          </p:spPr>
          <p:txBody>
            <a:bodyPr wrap="square" lIns="0" tIns="0" rIns="0" bIns="0" rtlCol="0"/>
            <a:lstStyle/>
            <a:p>
              <a:endParaRPr/>
            </a:p>
          </p:txBody>
        </p:sp>
      </p:grpSp>
      <p:pic>
        <p:nvPicPr>
          <p:cNvPr id="5" name="object 5"/>
          <p:cNvPicPr/>
          <p:nvPr/>
        </p:nvPicPr>
        <p:blipFill>
          <a:blip r:embed="rId3" cstate="print"/>
          <a:stretch>
            <a:fillRect/>
          </a:stretch>
        </p:blipFill>
        <p:spPr>
          <a:xfrm>
            <a:off x="6705727" y="269366"/>
            <a:ext cx="5080381" cy="1559432"/>
          </a:xfrm>
          <a:prstGeom prst="rect">
            <a:avLst/>
          </a:prstGeom>
        </p:spPr>
      </p:pic>
      <p:sp>
        <p:nvSpPr>
          <p:cNvPr id="6" name="object 6"/>
          <p:cNvSpPr txBox="1">
            <a:spLocks noGrp="1"/>
          </p:cNvSpPr>
          <p:nvPr>
            <p:ph type="title"/>
          </p:nvPr>
        </p:nvSpPr>
        <p:spPr>
          <a:xfrm>
            <a:off x="762000" y="313266"/>
            <a:ext cx="10671048" cy="822960"/>
          </a:xfrm>
          <a:prstGeom prst="rect">
            <a:avLst/>
          </a:prstGeom>
        </p:spPr>
        <p:txBody>
          <a:bodyPr vert="horz" wrap="square" lIns="0" tIns="12700" rIns="0" bIns="0" rtlCol="0">
            <a:spAutoFit/>
          </a:bodyPr>
          <a:lstStyle/>
          <a:p>
            <a:pPr marL="14604">
              <a:lnSpc>
                <a:spcPct val="100000"/>
              </a:lnSpc>
              <a:spcBef>
                <a:spcPts val="100"/>
              </a:spcBef>
            </a:pPr>
            <a:r>
              <a:rPr dirty="0"/>
              <a:t>Simplified</a:t>
            </a:r>
            <a:r>
              <a:rPr spc="-35" dirty="0"/>
              <a:t> </a:t>
            </a:r>
            <a:r>
              <a:rPr dirty="0"/>
              <a:t>Pricing</a:t>
            </a:r>
            <a:r>
              <a:rPr spc="-45" dirty="0"/>
              <a:t> </a:t>
            </a:r>
            <a:r>
              <a:rPr dirty="0"/>
              <a:t>–</a:t>
            </a:r>
            <a:r>
              <a:rPr spc="-35" dirty="0"/>
              <a:t> </a:t>
            </a:r>
            <a:r>
              <a:rPr spc="-20" dirty="0"/>
              <a:t>2025</a:t>
            </a:r>
          </a:p>
        </p:txBody>
      </p:sp>
      <p:sp>
        <p:nvSpPr>
          <p:cNvPr id="7" name="object 7"/>
          <p:cNvSpPr txBox="1"/>
          <p:nvPr/>
        </p:nvSpPr>
        <p:spPr>
          <a:xfrm>
            <a:off x="1158341" y="1959990"/>
            <a:ext cx="9484259" cy="2240357"/>
          </a:xfrm>
          <a:prstGeom prst="rect">
            <a:avLst/>
          </a:prstGeom>
        </p:spPr>
        <p:txBody>
          <a:bodyPr vert="horz" wrap="square" lIns="0" tIns="26670" rIns="0" bIns="0" rtlCol="0">
            <a:spAutoFit/>
          </a:bodyPr>
          <a:lstStyle/>
          <a:p>
            <a:pPr marL="299085" marR="192405" indent="-287020">
              <a:lnSpc>
                <a:spcPts val="2860"/>
              </a:lnSpc>
              <a:spcBef>
                <a:spcPts val="210"/>
              </a:spcBef>
              <a:buFont typeface="Arial MT"/>
              <a:buChar char="•"/>
              <a:tabLst>
                <a:tab pos="299085" algn="l"/>
              </a:tabLst>
            </a:pPr>
            <a:r>
              <a:rPr sz="2400" dirty="0">
                <a:solidFill>
                  <a:srgbClr val="302C2A"/>
                </a:solidFill>
                <a:cs typeface="Calibri"/>
              </a:rPr>
              <a:t>First</a:t>
            </a:r>
            <a:r>
              <a:rPr sz="2400" spc="-85" dirty="0">
                <a:solidFill>
                  <a:srgbClr val="302C2A"/>
                </a:solidFill>
                <a:cs typeface="Calibri"/>
              </a:rPr>
              <a:t> </a:t>
            </a:r>
            <a:r>
              <a:rPr sz="2400" spc="-10" dirty="0">
                <a:solidFill>
                  <a:srgbClr val="302C2A"/>
                </a:solidFill>
                <a:cs typeface="Calibri"/>
              </a:rPr>
              <a:t>WAF</a:t>
            </a:r>
            <a:r>
              <a:rPr sz="2400" spc="-65" dirty="0">
                <a:solidFill>
                  <a:srgbClr val="302C2A"/>
                </a:solidFill>
                <a:cs typeface="Calibri"/>
              </a:rPr>
              <a:t> </a:t>
            </a:r>
            <a:r>
              <a:rPr sz="2400" dirty="0">
                <a:solidFill>
                  <a:srgbClr val="302C2A"/>
                </a:solidFill>
                <a:cs typeface="Calibri"/>
              </a:rPr>
              <a:t>instance</a:t>
            </a:r>
            <a:r>
              <a:rPr sz="2400" spc="-65" dirty="0">
                <a:solidFill>
                  <a:srgbClr val="302C2A"/>
                </a:solidFill>
                <a:cs typeface="Calibri"/>
              </a:rPr>
              <a:t> </a:t>
            </a:r>
            <a:r>
              <a:rPr sz="2400" dirty="0">
                <a:solidFill>
                  <a:srgbClr val="302C2A"/>
                </a:solidFill>
                <a:cs typeface="Calibri"/>
              </a:rPr>
              <a:t>+</a:t>
            </a:r>
            <a:r>
              <a:rPr sz="2400" spc="-60" dirty="0">
                <a:solidFill>
                  <a:srgbClr val="302C2A"/>
                </a:solidFill>
                <a:cs typeface="Calibri"/>
              </a:rPr>
              <a:t> </a:t>
            </a:r>
            <a:r>
              <a:rPr sz="2400" dirty="0">
                <a:solidFill>
                  <a:srgbClr val="302C2A"/>
                </a:solidFill>
                <a:cs typeface="Calibri"/>
              </a:rPr>
              <a:t>first</a:t>
            </a:r>
            <a:r>
              <a:rPr sz="2400" spc="-65" dirty="0">
                <a:solidFill>
                  <a:srgbClr val="302C2A"/>
                </a:solidFill>
                <a:cs typeface="Calibri"/>
              </a:rPr>
              <a:t> </a:t>
            </a:r>
            <a:r>
              <a:rPr sz="2400" dirty="0">
                <a:solidFill>
                  <a:srgbClr val="302C2A"/>
                </a:solidFill>
                <a:cs typeface="Calibri"/>
              </a:rPr>
              <a:t>10</a:t>
            </a:r>
            <a:r>
              <a:rPr sz="2400" spc="-120" dirty="0">
                <a:solidFill>
                  <a:srgbClr val="302C2A"/>
                </a:solidFill>
                <a:cs typeface="Calibri"/>
              </a:rPr>
              <a:t> </a:t>
            </a:r>
            <a:r>
              <a:rPr sz="2400" dirty="0">
                <a:solidFill>
                  <a:srgbClr val="302C2A"/>
                </a:solidFill>
                <a:cs typeface="Calibri"/>
              </a:rPr>
              <a:t>million</a:t>
            </a:r>
            <a:r>
              <a:rPr sz="2400" spc="-70" dirty="0">
                <a:solidFill>
                  <a:srgbClr val="302C2A"/>
                </a:solidFill>
                <a:cs typeface="Calibri"/>
              </a:rPr>
              <a:t> </a:t>
            </a:r>
            <a:r>
              <a:rPr sz="2400" spc="-10" dirty="0">
                <a:solidFill>
                  <a:srgbClr val="302C2A"/>
                </a:solidFill>
                <a:cs typeface="Calibri"/>
              </a:rPr>
              <a:t>requests/month</a:t>
            </a:r>
            <a:r>
              <a:rPr sz="2400" spc="-60" dirty="0">
                <a:solidFill>
                  <a:srgbClr val="302C2A"/>
                </a:solidFill>
                <a:cs typeface="Calibri"/>
              </a:rPr>
              <a:t> </a:t>
            </a:r>
            <a:r>
              <a:rPr sz="2400" dirty="0">
                <a:solidFill>
                  <a:srgbClr val="302C2A"/>
                </a:solidFill>
                <a:cs typeface="Calibri"/>
              </a:rPr>
              <a:t>are</a:t>
            </a:r>
            <a:r>
              <a:rPr sz="2400" spc="-50" dirty="0">
                <a:solidFill>
                  <a:srgbClr val="302C2A"/>
                </a:solidFill>
                <a:cs typeface="Calibri"/>
              </a:rPr>
              <a:t> </a:t>
            </a:r>
            <a:r>
              <a:rPr sz="2400" dirty="0">
                <a:solidFill>
                  <a:srgbClr val="302C2A"/>
                </a:solidFill>
                <a:cs typeface="Calibri"/>
              </a:rPr>
              <a:t>FREE</a:t>
            </a:r>
            <a:r>
              <a:rPr sz="2400" spc="-80" dirty="0">
                <a:solidFill>
                  <a:srgbClr val="302C2A"/>
                </a:solidFill>
                <a:cs typeface="Calibri"/>
              </a:rPr>
              <a:t> </a:t>
            </a:r>
            <a:r>
              <a:rPr sz="2400" dirty="0">
                <a:solidFill>
                  <a:srgbClr val="302C2A"/>
                </a:solidFill>
                <a:cs typeface="Calibri"/>
              </a:rPr>
              <a:t>for</a:t>
            </a:r>
            <a:r>
              <a:rPr sz="2400" spc="-50" dirty="0">
                <a:solidFill>
                  <a:srgbClr val="302C2A"/>
                </a:solidFill>
                <a:cs typeface="Calibri"/>
              </a:rPr>
              <a:t> </a:t>
            </a:r>
            <a:r>
              <a:rPr sz="2400" spc="-25" dirty="0">
                <a:solidFill>
                  <a:srgbClr val="302C2A"/>
                </a:solidFill>
                <a:cs typeface="Calibri"/>
              </a:rPr>
              <a:t>OCI </a:t>
            </a:r>
            <a:r>
              <a:rPr sz="2400" dirty="0">
                <a:solidFill>
                  <a:srgbClr val="302C2A"/>
                </a:solidFill>
                <a:cs typeface="Calibri"/>
              </a:rPr>
              <a:t>commercial</a:t>
            </a:r>
            <a:r>
              <a:rPr sz="2400" spc="-90" dirty="0">
                <a:solidFill>
                  <a:srgbClr val="302C2A"/>
                </a:solidFill>
                <a:cs typeface="Calibri"/>
              </a:rPr>
              <a:t> </a:t>
            </a:r>
            <a:r>
              <a:rPr sz="2400" spc="-10" dirty="0">
                <a:solidFill>
                  <a:srgbClr val="302C2A"/>
                </a:solidFill>
                <a:cs typeface="Calibri"/>
              </a:rPr>
              <a:t>customers.</a:t>
            </a:r>
            <a:endParaRPr sz="2400" dirty="0">
              <a:cs typeface="Calibri"/>
            </a:endParaRPr>
          </a:p>
          <a:p>
            <a:pPr marL="299085" indent="-286385">
              <a:lnSpc>
                <a:spcPts val="2795"/>
              </a:lnSpc>
              <a:buFont typeface="Arial MT"/>
              <a:buChar char="•"/>
              <a:tabLst>
                <a:tab pos="299085" algn="l"/>
              </a:tabLst>
            </a:pPr>
            <a:r>
              <a:rPr sz="2400" dirty="0">
                <a:solidFill>
                  <a:srgbClr val="302C2A"/>
                </a:solidFill>
                <a:cs typeface="Calibri"/>
              </a:rPr>
              <a:t>After</a:t>
            </a:r>
            <a:r>
              <a:rPr sz="2400" spc="-60" dirty="0">
                <a:solidFill>
                  <a:srgbClr val="302C2A"/>
                </a:solidFill>
                <a:cs typeface="Calibri"/>
              </a:rPr>
              <a:t> </a:t>
            </a:r>
            <a:r>
              <a:rPr sz="2400" dirty="0">
                <a:solidFill>
                  <a:srgbClr val="302C2A"/>
                </a:solidFill>
                <a:cs typeface="Calibri"/>
              </a:rPr>
              <a:t>free</a:t>
            </a:r>
            <a:r>
              <a:rPr sz="2400" spc="-35" dirty="0">
                <a:solidFill>
                  <a:srgbClr val="302C2A"/>
                </a:solidFill>
                <a:cs typeface="Calibri"/>
              </a:rPr>
              <a:t> </a:t>
            </a:r>
            <a:r>
              <a:rPr sz="2400" dirty="0">
                <a:solidFill>
                  <a:srgbClr val="302C2A"/>
                </a:solidFill>
                <a:cs typeface="Calibri"/>
              </a:rPr>
              <a:t>tier:</a:t>
            </a:r>
            <a:r>
              <a:rPr sz="2400" spc="-70" dirty="0">
                <a:solidFill>
                  <a:srgbClr val="302C2A"/>
                </a:solidFill>
                <a:cs typeface="Calibri"/>
              </a:rPr>
              <a:t> </a:t>
            </a:r>
            <a:r>
              <a:rPr sz="2400" dirty="0">
                <a:solidFill>
                  <a:srgbClr val="302C2A"/>
                </a:solidFill>
                <a:cs typeface="Calibri"/>
              </a:rPr>
              <a:t>charged</a:t>
            </a:r>
            <a:r>
              <a:rPr sz="2400" spc="-60" dirty="0">
                <a:solidFill>
                  <a:srgbClr val="302C2A"/>
                </a:solidFill>
                <a:cs typeface="Calibri"/>
              </a:rPr>
              <a:t> </a:t>
            </a:r>
            <a:r>
              <a:rPr sz="2400" dirty="0">
                <a:solidFill>
                  <a:srgbClr val="302C2A"/>
                </a:solidFill>
                <a:cs typeface="Calibri"/>
              </a:rPr>
              <a:t>per</a:t>
            </a:r>
            <a:r>
              <a:rPr sz="2400" spc="-45" dirty="0">
                <a:solidFill>
                  <a:srgbClr val="302C2A"/>
                </a:solidFill>
                <a:cs typeface="Calibri"/>
              </a:rPr>
              <a:t> </a:t>
            </a:r>
            <a:r>
              <a:rPr sz="2400" dirty="0">
                <a:solidFill>
                  <a:srgbClr val="302C2A"/>
                </a:solidFill>
                <a:cs typeface="Calibri"/>
              </a:rPr>
              <a:t>WAF</a:t>
            </a:r>
            <a:r>
              <a:rPr sz="2400" spc="-60" dirty="0">
                <a:solidFill>
                  <a:srgbClr val="302C2A"/>
                </a:solidFill>
                <a:cs typeface="Calibri"/>
              </a:rPr>
              <a:t> </a:t>
            </a:r>
            <a:r>
              <a:rPr sz="2400" spc="-10" dirty="0">
                <a:solidFill>
                  <a:srgbClr val="302C2A"/>
                </a:solidFill>
                <a:cs typeface="Calibri"/>
              </a:rPr>
              <a:t>instance/month</a:t>
            </a:r>
            <a:r>
              <a:rPr sz="2400" spc="-75" dirty="0">
                <a:solidFill>
                  <a:srgbClr val="302C2A"/>
                </a:solidFill>
                <a:cs typeface="Calibri"/>
              </a:rPr>
              <a:t> </a:t>
            </a:r>
            <a:r>
              <a:rPr sz="2400" dirty="0">
                <a:solidFill>
                  <a:srgbClr val="302C2A"/>
                </a:solidFill>
                <a:cs typeface="Calibri"/>
              </a:rPr>
              <a:t>and</a:t>
            </a:r>
            <a:r>
              <a:rPr sz="2400" spc="-45" dirty="0">
                <a:solidFill>
                  <a:srgbClr val="302C2A"/>
                </a:solidFill>
                <a:cs typeface="Calibri"/>
              </a:rPr>
              <a:t> </a:t>
            </a:r>
            <a:r>
              <a:rPr sz="2400" dirty="0">
                <a:solidFill>
                  <a:srgbClr val="302C2A"/>
                </a:solidFill>
                <a:cs typeface="Calibri"/>
              </a:rPr>
              <a:t>per</a:t>
            </a:r>
            <a:r>
              <a:rPr sz="2400" spc="-60" dirty="0">
                <a:solidFill>
                  <a:srgbClr val="302C2A"/>
                </a:solidFill>
                <a:cs typeface="Calibri"/>
              </a:rPr>
              <a:t> </a:t>
            </a:r>
            <a:r>
              <a:rPr sz="2400" dirty="0">
                <a:solidFill>
                  <a:srgbClr val="302C2A"/>
                </a:solidFill>
                <a:cs typeface="Calibri"/>
              </a:rPr>
              <a:t>1</a:t>
            </a:r>
            <a:r>
              <a:rPr sz="2400" spc="-95" dirty="0">
                <a:solidFill>
                  <a:srgbClr val="302C2A"/>
                </a:solidFill>
                <a:cs typeface="Calibri"/>
              </a:rPr>
              <a:t> </a:t>
            </a:r>
            <a:r>
              <a:rPr sz="2400" spc="-10" dirty="0">
                <a:solidFill>
                  <a:srgbClr val="302C2A"/>
                </a:solidFill>
                <a:cs typeface="Calibri"/>
              </a:rPr>
              <a:t>million</a:t>
            </a:r>
            <a:endParaRPr sz="2400" dirty="0">
              <a:cs typeface="Calibri"/>
            </a:endParaRPr>
          </a:p>
          <a:p>
            <a:pPr marL="299085">
              <a:lnSpc>
                <a:spcPts val="2870"/>
              </a:lnSpc>
            </a:pPr>
            <a:r>
              <a:rPr sz="2400" dirty="0">
                <a:solidFill>
                  <a:srgbClr val="302C2A"/>
                </a:solidFill>
                <a:cs typeface="Calibri"/>
              </a:rPr>
              <a:t>incoming</a:t>
            </a:r>
            <a:r>
              <a:rPr sz="2400" spc="-40" dirty="0">
                <a:solidFill>
                  <a:srgbClr val="302C2A"/>
                </a:solidFill>
                <a:cs typeface="Calibri"/>
              </a:rPr>
              <a:t> </a:t>
            </a:r>
            <a:r>
              <a:rPr sz="2400" spc="-10" dirty="0">
                <a:solidFill>
                  <a:srgbClr val="302C2A"/>
                </a:solidFill>
                <a:cs typeface="Calibri"/>
              </a:rPr>
              <a:t>requests.</a:t>
            </a:r>
            <a:endParaRPr sz="2400" dirty="0">
              <a:cs typeface="Calibri"/>
            </a:endParaRPr>
          </a:p>
          <a:p>
            <a:pPr marL="299085" marR="5080" indent="-287020">
              <a:lnSpc>
                <a:spcPct val="100000"/>
              </a:lnSpc>
              <a:buFont typeface="Arial MT"/>
              <a:buChar char="•"/>
              <a:tabLst>
                <a:tab pos="299085" algn="l"/>
              </a:tabLst>
            </a:pPr>
            <a:r>
              <a:rPr sz="2400" dirty="0">
                <a:solidFill>
                  <a:srgbClr val="302C2A"/>
                </a:solidFill>
                <a:cs typeface="Calibri"/>
              </a:rPr>
              <a:t>Pricing</a:t>
            </a:r>
            <a:r>
              <a:rPr sz="2400" spc="-60" dirty="0">
                <a:solidFill>
                  <a:srgbClr val="302C2A"/>
                </a:solidFill>
                <a:cs typeface="Calibri"/>
              </a:rPr>
              <a:t> </a:t>
            </a:r>
            <a:r>
              <a:rPr sz="2400" dirty="0">
                <a:solidFill>
                  <a:srgbClr val="302C2A"/>
                </a:solidFill>
                <a:cs typeface="Calibri"/>
              </a:rPr>
              <a:t>identical</a:t>
            </a:r>
            <a:r>
              <a:rPr sz="2400" spc="-55" dirty="0">
                <a:solidFill>
                  <a:srgbClr val="302C2A"/>
                </a:solidFill>
                <a:cs typeface="Calibri"/>
              </a:rPr>
              <a:t> </a:t>
            </a:r>
            <a:r>
              <a:rPr sz="2400" dirty="0">
                <a:solidFill>
                  <a:srgbClr val="302C2A"/>
                </a:solidFill>
                <a:cs typeface="Calibri"/>
              </a:rPr>
              <a:t>for</a:t>
            </a:r>
            <a:r>
              <a:rPr sz="2400" spc="-45" dirty="0">
                <a:solidFill>
                  <a:srgbClr val="302C2A"/>
                </a:solidFill>
                <a:cs typeface="Calibri"/>
              </a:rPr>
              <a:t> </a:t>
            </a:r>
            <a:r>
              <a:rPr sz="2400" dirty="0">
                <a:solidFill>
                  <a:srgbClr val="302C2A"/>
                </a:solidFill>
                <a:cs typeface="Calibri"/>
              </a:rPr>
              <a:t>Edge</a:t>
            </a:r>
            <a:r>
              <a:rPr sz="2400" spc="-45" dirty="0">
                <a:solidFill>
                  <a:srgbClr val="302C2A"/>
                </a:solidFill>
                <a:cs typeface="Calibri"/>
              </a:rPr>
              <a:t> </a:t>
            </a:r>
            <a:r>
              <a:rPr sz="2400" dirty="0">
                <a:solidFill>
                  <a:srgbClr val="302C2A"/>
                </a:solidFill>
                <a:cs typeface="Calibri"/>
              </a:rPr>
              <a:t>and</a:t>
            </a:r>
            <a:r>
              <a:rPr sz="2400" spc="-45" dirty="0">
                <a:solidFill>
                  <a:srgbClr val="302C2A"/>
                </a:solidFill>
                <a:cs typeface="Calibri"/>
              </a:rPr>
              <a:t> </a:t>
            </a:r>
            <a:r>
              <a:rPr sz="2400" spc="-10" dirty="0">
                <a:solidFill>
                  <a:srgbClr val="302C2A"/>
                </a:solidFill>
                <a:cs typeface="Calibri"/>
              </a:rPr>
              <a:t>In-</a:t>
            </a:r>
            <a:r>
              <a:rPr sz="2400" dirty="0">
                <a:solidFill>
                  <a:srgbClr val="302C2A"/>
                </a:solidFill>
                <a:cs typeface="Calibri"/>
              </a:rPr>
              <a:t>region</a:t>
            </a:r>
            <a:r>
              <a:rPr sz="2400" spc="-45" dirty="0">
                <a:solidFill>
                  <a:srgbClr val="302C2A"/>
                </a:solidFill>
                <a:cs typeface="Calibri"/>
              </a:rPr>
              <a:t> </a:t>
            </a:r>
            <a:r>
              <a:rPr sz="2400" spc="-10" dirty="0">
                <a:solidFill>
                  <a:srgbClr val="302C2A"/>
                </a:solidFill>
                <a:cs typeface="Calibri"/>
              </a:rPr>
              <a:t>WAF;</a:t>
            </a:r>
            <a:r>
              <a:rPr sz="2400" spc="-60" dirty="0">
                <a:solidFill>
                  <a:srgbClr val="302C2A"/>
                </a:solidFill>
                <a:cs typeface="Calibri"/>
              </a:rPr>
              <a:t> </a:t>
            </a:r>
            <a:r>
              <a:rPr sz="2400" spc="-30" dirty="0">
                <a:solidFill>
                  <a:srgbClr val="302C2A"/>
                </a:solidFill>
                <a:cs typeface="Calibri"/>
              </a:rPr>
              <a:t>pay-</a:t>
            </a:r>
            <a:r>
              <a:rPr sz="2400" spc="-10" dirty="0">
                <a:solidFill>
                  <a:srgbClr val="302C2A"/>
                </a:solidFill>
                <a:cs typeface="Calibri"/>
              </a:rPr>
              <a:t>as-</a:t>
            </a:r>
            <a:r>
              <a:rPr sz="2400" spc="-20" dirty="0">
                <a:solidFill>
                  <a:srgbClr val="302C2A"/>
                </a:solidFill>
                <a:cs typeface="Calibri"/>
              </a:rPr>
              <a:t>you-</a:t>
            </a:r>
            <a:r>
              <a:rPr sz="2400" dirty="0">
                <a:solidFill>
                  <a:srgbClr val="302C2A"/>
                </a:solidFill>
                <a:cs typeface="Calibri"/>
              </a:rPr>
              <a:t>go</a:t>
            </a:r>
            <a:r>
              <a:rPr sz="2400" spc="-55" dirty="0">
                <a:solidFill>
                  <a:srgbClr val="302C2A"/>
                </a:solidFill>
                <a:cs typeface="Calibri"/>
              </a:rPr>
              <a:t> </a:t>
            </a:r>
            <a:r>
              <a:rPr sz="2400" dirty="0">
                <a:solidFill>
                  <a:srgbClr val="302C2A"/>
                </a:solidFill>
                <a:cs typeface="Calibri"/>
              </a:rPr>
              <a:t>or</a:t>
            </a:r>
            <a:r>
              <a:rPr sz="2400" spc="-45" dirty="0">
                <a:solidFill>
                  <a:srgbClr val="302C2A"/>
                </a:solidFill>
                <a:cs typeface="Calibri"/>
              </a:rPr>
              <a:t> </a:t>
            </a:r>
            <a:r>
              <a:rPr sz="2400" spc="-10" dirty="0">
                <a:solidFill>
                  <a:srgbClr val="302C2A"/>
                </a:solidFill>
                <a:cs typeface="Calibri"/>
              </a:rPr>
              <a:t>commit models.</a:t>
            </a:r>
            <a:endParaRPr sz="2400" dirty="0">
              <a:cs typeface="Calibri"/>
            </a:endParaRPr>
          </a:p>
        </p:txBody>
      </p:sp>
      <p:pic>
        <p:nvPicPr>
          <p:cNvPr id="8" name="Picture 7">
            <a:extLst>
              <a:ext uri="{FF2B5EF4-FFF2-40B4-BE49-F238E27FC236}">
                <a16:creationId xmlns:a16="http://schemas.microsoft.com/office/drawing/2014/main" id="{605F7707-A1C4-C847-A59B-0611018CAECA}"/>
              </a:ext>
            </a:extLst>
          </p:cNvPr>
          <p:cNvPicPr>
            <a:picLocks noChangeAspect="1"/>
          </p:cNvPicPr>
          <p:nvPr/>
        </p:nvPicPr>
        <p:blipFill>
          <a:blip r:embed="rId4"/>
          <a:stretch>
            <a:fillRect/>
          </a:stretch>
        </p:blipFill>
        <p:spPr>
          <a:xfrm>
            <a:off x="0" y="8656"/>
            <a:ext cx="2048161" cy="314369"/>
          </a:xfrm>
          <a:prstGeom prst="rect">
            <a:avLst/>
          </a:prstGeom>
        </p:spPr>
      </p:pic>
      <p:pic>
        <p:nvPicPr>
          <p:cNvPr id="9" name="Picture 8">
            <a:extLst>
              <a:ext uri="{FF2B5EF4-FFF2-40B4-BE49-F238E27FC236}">
                <a16:creationId xmlns:a16="http://schemas.microsoft.com/office/drawing/2014/main" id="{D7033309-DFBF-CDBC-F01D-D0785FC9541C}"/>
              </a:ext>
            </a:extLst>
          </p:cNvPr>
          <p:cNvPicPr>
            <a:picLocks noChangeAspect="1"/>
          </p:cNvPicPr>
          <p:nvPr/>
        </p:nvPicPr>
        <p:blipFill>
          <a:blip r:embed="rId4"/>
          <a:stretch>
            <a:fillRect/>
          </a:stretch>
        </p:blipFill>
        <p:spPr>
          <a:xfrm>
            <a:off x="36534" y="6534975"/>
            <a:ext cx="2048161" cy="314369"/>
          </a:xfrm>
          <a:prstGeom prst="rect">
            <a:avLst/>
          </a:prstGeom>
        </p:spPr>
      </p:pic>
      <p:cxnSp>
        <p:nvCxnSpPr>
          <p:cNvPr id="10" name="Accent Mark">
            <a:extLst>
              <a:ext uri="{FF2B5EF4-FFF2-40B4-BE49-F238E27FC236}">
                <a16:creationId xmlns:a16="http://schemas.microsoft.com/office/drawing/2014/main" id="{7CB9FA4C-A694-A9A0-C7AC-C0B303E53BF6}"/>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Footer Placeholder 10">
            <a:extLst>
              <a:ext uri="{FF2B5EF4-FFF2-40B4-BE49-F238E27FC236}">
                <a16:creationId xmlns:a16="http://schemas.microsoft.com/office/drawing/2014/main" id="{206AF61F-EFE0-A97C-958E-8FC4109389AB}"/>
              </a:ext>
            </a:extLst>
          </p:cNvPr>
          <p:cNvSpPr>
            <a:spLocks noGrp="1"/>
          </p:cNvSpPr>
          <p:nvPr>
            <p:ph type="ftr" sz="quarter" idx="5"/>
          </p:nvPr>
        </p:nvSpPr>
        <p:spPr/>
        <p:txBody>
          <a:bodyPr/>
          <a:lstStyle/>
          <a:p>
            <a:pPr marL="12700">
              <a:lnSpc>
                <a:spcPts val="955"/>
              </a:lnSpc>
            </a:pPr>
            <a:r>
              <a:rPr lang="en-US"/>
              <a:t>Copyright © 2025, Oracle and/or its affiliates.</a:t>
            </a:r>
            <a:endParaRPr lang="en-US" spc="-10" dirty="0"/>
          </a:p>
        </p:txBody>
      </p:sp>
      <p:sp>
        <p:nvSpPr>
          <p:cNvPr id="12" name="Slide Number Placeholder 11">
            <a:extLst>
              <a:ext uri="{FF2B5EF4-FFF2-40B4-BE49-F238E27FC236}">
                <a16:creationId xmlns:a16="http://schemas.microsoft.com/office/drawing/2014/main" id="{C0B1AA35-FC25-96C7-1B80-57303F3EB852}"/>
              </a:ext>
            </a:extLst>
          </p:cNvPr>
          <p:cNvSpPr>
            <a:spLocks noGrp="1"/>
          </p:cNvSpPr>
          <p:nvPr>
            <p:ph type="sldNum" sz="quarter" idx="7"/>
          </p:nvPr>
        </p:nvSpPr>
        <p:spPr/>
        <p:txBody>
          <a:bodyPr/>
          <a:lstStyle/>
          <a:p>
            <a:pPr marL="38100">
              <a:lnSpc>
                <a:spcPts val="955"/>
              </a:lnSpc>
            </a:pPr>
            <a:fld id="{81D60167-4931-47E6-BA6A-407CBD079E47}" type="slidenum">
              <a:rPr lang="en-US" spc="-50" smtClean="0"/>
              <a:t>53</a:t>
            </a:fld>
            <a:endParaRPr lang="en-US" spc="-5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2CC070-6200-43A9-80F6-0FC60D4593AC}"/>
              </a:ext>
            </a:extLst>
          </p:cNvPr>
          <p:cNvSpPr>
            <a:spLocks noGrp="1"/>
          </p:cNvSpPr>
          <p:nvPr>
            <p:ph type="ftr" sz="quarter" idx="11"/>
          </p:nvPr>
        </p:nvSpPr>
        <p:spPr/>
        <p:txBody>
          <a:bodyPr/>
          <a:lstStyle/>
          <a:p>
            <a:r>
              <a:rPr lang="en-US"/>
              <a:t>Copyright © 2025, Oracle and/or its affiliates.</a:t>
            </a:r>
          </a:p>
        </p:txBody>
      </p:sp>
      <p:sp>
        <p:nvSpPr>
          <p:cNvPr id="3" name="Slide Number Placeholder 2">
            <a:extLst>
              <a:ext uri="{FF2B5EF4-FFF2-40B4-BE49-F238E27FC236}">
                <a16:creationId xmlns:a16="http://schemas.microsoft.com/office/drawing/2014/main" id="{7A06F596-B512-4AFE-9722-81D7AB6541CD}"/>
              </a:ext>
            </a:extLst>
          </p:cNvPr>
          <p:cNvSpPr>
            <a:spLocks noGrp="1"/>
          </p:cNvSpPr>
          <p:nvPr>
            <p:ph type="sldNum" sz="quarter" idx="12"/>
          </p:nvPr>
        </p:nvSpPr>
        <p:spPr/>
        <p:txBody>
          <a:bodyPr/>
          <a:lstStyle/>
          <a:p>
            <a:fld id="{345D60D9-5372-5F40-9443-0F9AE5BDC3C8}" type="slidenum">
              <a:rPr lang="en-US" smtClean="0"/>
              <a:t>54</a:t>
            </a:fld>
            <a:endParaRPr lang="en-US"/>
          </a:p>
        </p:txBody>
      </p:sp>
      <p:sp>
        <p:nvSpPr>
          <p:cNvPr id="4" name="Title 3">
            <a:extLst>
              <a:ext uri="{FF2B5EF4-FFF2-40B4-BE49-F238E27FC236}">
                <a16:creationId xmlns:a16="http://schemas.microsoft.com/office/drawing/2014/main" id="{945B38E0-BFB2-41E7-9728-12A1978AFC5F}"/>
              </a:ext>
            </a:extLst>
          </p:cNvPr>
          <p:cNvSpPr>
            <a:spLocks noGrp="1"/>
          </p:cNvSpPr>
          <p:nvPr>
            <p:ph type="title"/>
          </p:nvPr>
        </p:nvSpPr>
        <p:spPr>
          <a:xfrm>
            <a:off x="768871" y="2337132"/>
            <a:ext cx="5241312" cy="1280160"/>
          </a:xfrm>
        </p:spPr>
        <p:txBody>
          <a:bodyPr/>
          <a:lstStyle/>
          <a:p>
            <a:r>
              <a:rPr lang="en-US" dirty="0"/>
              <a:t>OCI Network Firewall</a:t>
            </a:r>
          </a:p>
        </p:txBody>
      </p:sp>
    </p:spTree>
    <p:extLst>
      <p:ext uri="{BB962C8B-B14F-4D97-AF65-F5344CB8AC3E}">
        <p14:creationId xmlns:p14="http://schemas.microsoft.com/office/powerpoint/2010/main" val="362412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1855F6-A849-E827-603E-620CD01BF44C}"/>
              </a:ext>
            </a:extLst>
          </p:cNvPr>
          <p:cNvSpPr>
            <a:spLocks noGrp="1"/>
          </p:cNvSpPr>
          <p:nvPr>
            <p:ph type="sldNum" sz="quarter" idx="12"/>
          </p:nvPr>
        </p:nvSpPr>
        <p:spPr>
          <a:xfrm>
            <a:off x="762000" y="6423660"/>
            <a:ext cx="365760" cy="365760"/>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D60D9-5372-5F40-9443-0F9AE5BDC3C8}" type="slidenum">
              <a:rPr lang="en-US" smtClean="0"/>
              <a:pPr/>
              <a:t>55</a:t>
            </a:fld>
            <a:endParaRPr lang="en-US" dirty="0"/>
          </a:p>
        </p:txBody>
      </p:sp>
      <p:sp>
        <p:nvSpPr>
          <p:cNvPr id="5" name="Text Placeholder 6">
            <a:extLst>
              <a:ext uri="{FF2B5EF4-FFF2-40B4-BE49-F238E27FC236}">
                <a16:creationId xmlns:a16="http://schemas.microsoft.com/office/drawing/2014/main" id="{286DC651-F32B-2A45-5C8C-F80A680FF2E9}"/>
              </a:ext>
            </a:extLst>
          </p:cNvPr>
          <p:cNvSpPr txBox="1">
            <a:spLocks/>
          </p:cNvSpPr>
          <p:nvPr/>
        </p:nvSpPr>
        <p:spPr>
          <a:xfrm>
            <a:off x="6626088" y="1202634"/>
            <a:ext cx="5008493" cy="4507992"/>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US" sz="1400" dirty="0"/>
          </a:p>
          <a:p>
            <a:pPr marL="285750" indent="-285750">
              <a:lnSpc>
                <a:spcPct val="100000"/>
              </a:lnSpc>
              <a:buFont typeface="Arial" charset="0"/>
              <a:buChar char="•"/>
            </a:pPr>
            <a:r>
              <a:rPr lang="en-US" sz="1400" b="1" dirty="0"/>
              <a:t>Cloud-native Solution </a:t>
            </a:r>
            <a:r>
              <a:rPr lang="en-US" sz="1400" dirty="0"/>
              <a:t>-  Scalable cloud-native service, fully integrated with rich set of OCI platform capabilities, eliminating the need to manage additional third-party security infrastructure.</a:t>
            </a:r>
            <a:endParaRPr lang="en-US" sz="1400" b="1" dirty="0"/>
          </a:p>
          <a:p>
            <a:pPr marL="285750" indent="-285750">
              <a:lnSpc>
                <a:spcPct val="100000"/>
              </a:lnSpc>
              <a:spcBef>
                <a:spcPts val="1000"/>
              </a:spcBef>
              <a:buFont typeface="Arial" charset="0"/>
              <a:buChar char="•"/>
            </a:pPr>
            <a:endParaRPr lang="en-US" sz="1400" b="1" dirty="0"/>
          </a:p>
          <a:p>
            <a:pPr marL="285750" indent="-285750">
              <a:lnSpc>
                <a:spcPct val="100000"/>
              </a:lnSpc>
              <a:spcBef>
                <a:spcPts val="1000"/>
              </a:spcBef>
              <a:buFont typeface="Arial" charset="0"/>
              <a:buChar char="•"/>
            </a:pPr>
            <a:r>
              <a:rPr lang="en-US" sz="1400" b="1" dirty="0"/>
              <a:t>Advanced T</a:t>
            </a:r>
            <a:r>
              <a:rPr lang="en" sz="1400" b="1" dirty="0"/>
              <a:t>hreat</a:t>
            </a:r>
            <a:r>
              <a:rPr lang="en-US" sz="1400" b="1" dirty="0"/>
              <a:t> Protection </a:t>
            </a:r>
            <a:r>
              <a:rPr lang="en-US" sz="1400" dirty="0"/>
              <a:t>– Industry leading threat protection to help monitor and block malware, spyware and vulnerability exploits. </a:t>
            </a:r>
            <a:endParaRPr lang="en-US" sz="1400" b="1" dirty="0"/>
          </a:p>
          <a:p>
            <a:pPr marL="285750" indent="-285750">
              <a:lnSpc>
                <a:spcPct val="100000"/>
              </a:lnSpc>
              <a:spcBef>
                <a:spcPts val="1000"/>
              </a:spcBef>
              <a:buFont typeface="Arial" charset="0"/>
              <a:buChar char="•"/>
            </a:pPr>
            <a:endParaRPr lang="en-US" sz="1400" b="1" dirty="0"/>
          </a:p>
          <a:p>
            <a:pPr marL="285750" indent="-285750">
              <a:lnSpc>
                <a:spcPct val="100000"/>
              </a:lnSpc>
              <a:spcBef>
                <a:spcPts val="1000"/>
              </a:spcBef>
              <a:buFont typeface="Arial" charset="0"/>
              <a:buChar char="•"/>
            </a:pPr>
            <a:r>
              <a:rPr lang="en-US" sz="1400" b="1" dirty="0"/>
              <a:t>Layered Defense</a:t>
            </a:r>
            <a:r>
              <a:rPr lang="en-US" sz="1400" dirty="0"/>
              <a:t> - </a:t>
            </a:r>
            <a:r>
              <a:rPr lang="en-IN" sz="1400" dirty="0"/>
              <a:t>Seamlessly integrates with Access Control Lists (ACLs), Network Security Groups (NSGs), and Web Application Firewalls (WAFs) to establish a Defense in Depth security strategy</a:t>
            </a:r>
          </a:p>
          <a:p>
            <a:pPr>
              <a:lnSpc>
                <a:spcPct val="100000"/>
              </a:lnSpc>
              <a:spcBef>
                <a:spcPts val="1000"/>
              </a:spcBef>
            </a:pPr>
            <a:endParaRPr lang="en-US" sz="1400" b="1" dirty="0"/>
          </a:p>
          <a:p>
            <a:pPr marL="285750" indent="-285750">
              <a:lnSpc>
                <a:spcPct val="100000"/>
              </a:lnSpc>
              <a:buFont typeface="Arial" charset="0"/>
              <a:buChar char="•"/>
            </a:pPr>
            <a:r>
              <a:rPr lang="en-US" sz="1400" b="1" dirty="0"/>
              <a:t>Compliance </a:t>
            </a:r>
            <a:r>
              <a:rPr lang="en-US" sz="1400" dirty="0"/>
              <a:t>– Helps meet compliance requirements and stringent security needs of regulated environments.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p:txBody>
      </p:sp>
      <p:sp>
        <p:nvSpPr>
          <p:cNvPr id="6" name="TextBox 5">
            <a:extLst>
              <a:ext uri="{FF2B5EF4-FFF2-40B4-BE49-F238E27FC236}">
                <a16:creationId xmlns:a16="http://schemas.microsoft.com/office/drawing/2014/main" id="{C45AE4FB-9220-6EA3-6798-706AB0299973}"/>
              </a:ext>
            </a:extLst>
          </p:cNvPr>
          <p:cNvSpPr txBox="1"/>
          <p:nvPr/>
        </p:nvSpPr>
        <p:spPr>
          <a:xfrm>
            <a:off x="336122" y="3945888"/>
            <a:ext cx="5755190" cy="1477328"/>
          </a:xfrm>
          <a:prstGeom prst="rect">
            <a:avLst/>
          </a:prstGeom>
          <a:solidFill>
            <a:schemeClr val="tx1"/>
          </a:solidFill>
        </p:spPr>
        <p:txBody>
          <a:bodyPr wrap="square" rtlCol="0">
            <a:spAutoFit/>
          </a:bodyPr>
          <a:lstStyle/>
          <a:p>
            <a:r>
              <a:rPr lang="en-US" sz="3000" b="1" dirty="0">
                <a:solidFill>
                  <a:schemeClr val="bg1"/>
                </a:solidFill>
              </a:rPr>
              <a:t>Next-Gen Network Firewall with Advanced Threat Protection</a:t>
            </a:r>
          </a:p>
        </p:txBody>
      </p:sp>
      <p:pic>
        <p:nvPicPr>
          <p:cNvPr id="7" name="Picture 6">
            <a:extLst>
              <a:ext uri="{FF2B5EF4-FFF2-40B4-BE49-F238E27FC236}">
                <a16:creationId xmlns:a16="http://schemas.microsoft.com/office/drawing/2014/main" id="{D89125D8-AD11-EBDA-891E-275E633B5489}"/>
              </a:ext>
            </a:extLst>
          </p:cNvPr>
          <p:cNvPicPr>
            <a:picLocks noChangeAspect="1"/>
          </p:cNvPicPr>
          <p:nvPr/>
        </p:nvPicPr>
        <p:blipFill>
          <a:blip r:embed="rId4"/>
          <a:stretch>
            <a:fillRect/>
          </a:stretch>
        </p:blipFill>
        <p:spPr>
          <a:xfrm>
            <a:off x="341434" y="1895427"/>
            <a:ext cx="2401765" cy="1287220"/>
          </a:xfrm>
          <a:prstGeom prst="rect">
            <a:avLst/>
          </a:prstGeom>
        </p:spPr>
      </p:pic>
      <p:pic>
        <p:nvPicPr>
          <p:cNvPr id="8" name="Picture 4" descr="Service Gateway for Secure Cloud Access ...">
            <a:extLst>
              <a:ext uri="{FF2B5EF4-FFF2-40B4-BE49-F238E27FC236}">
                <a16:creationId xmlns:a16="http://schemas.microsoft.com/office/drawing/2014/main" id="{BB25D38A-5553-A45F-C9E0-6086B4E09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3525" y="1992338"/>
            <a:ext cx="2305679" cy="1201029"/>
          </a:xfrm>
          <a:prstGeom prst="rect">
            <a:avLst/>
          </a:prstGeom>
          <a:noFill/>
          <a:ln>
            <a:solidFill>
              <a:schemeClr val="accent2">
                <a:lumMod val="10000"/>
              </a:schemeClr>
            </a:solidFill>
          </a:ln>
          <a:extLst>
            <a:ext uri="{909E8E84-426E-40DD-AFC4-6F175D3DCCD1}">
              <a14:hiddenFill xmlns:a14="http://schemas.microsoft.com/office/drawing/2010/main">
                <a:solidFill>
                  <a:srgbClr val="FFFFFF"/>
                </a:solidFill>
              </a14:hiddenFill>
            </a:ext>
          </a:extLst>
        </p:spPr>
      </p:pic>
      <p:sp>
        <p:nvSpPr>
          <p:cNvPr id="9" name="Plus 8">
            <a:extLst>
              <a:ext uri="{FF2B5EF4-FFF2-40B4-BE49-F238E27FC236}">
                <a16:creationId xmlns:a16="http://schemas.microsoft.com/office/drawing/2014/main" id="{729B07F8-B2B5-D0FB-9FFC-20E26E21DBD3}"/>
              </a:ext>
            </a:extLst>
          </p:cNvPr>
          <p:cNvSpPr/>
          <p:nvPr/>
        </p:nvSpPr>
        <p:spPr>
          <a:xfrm>
            <a:off x="2799471" y="2124222"/>
            <a:ext cx="914400" cy="914400"/>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2">
            <a:extLst>
              <a:ext uri="{FF2B5EF4-FFF2-40B4-BE49-F238E27FC236}">
                <a16:creationId xmlns:a16="http://schemas.microsoft.com/office/drawing/2014/main" id="{BA7B5820-31D4-E4FA-7327-ABE93E0C28EA}"/>
              </a:ext>
            </a:extLst>
          </p:cNvPr>
          <p:cNvSpPr txBox="1">
            <a:spLocks/>
          </p:cNvSpPr>
          <p:nvPr/>
        </p:nvSpPr>
        <p:spPr>
          <a:xfrm>
            <a:off x="625009" y="483503"/>
            <a:ext cx="5530258" cy="82296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IN" dirty="0"/>
              <a:t>Network Firewall Overview</a:t>
            </a:r>
          </a:p>
        </p:txBody>
      </p:sp>
      <p:cxnSp>
        <p:nvCxnSpPr>
          <p:cNvPr id="2" name="Accent Mark">
            <a:extLst>
              <a:ext uri="{FF2B5EF4-FFF2-40B4-BE49-F238E27FC236}">
                <a16:creationId xmlns:a16="http://schemas.microsoft.com/office/drawing/2014/main" id="{5BA5C7FC-CAD3-0D24-1C8B-63BAD149C3C6}"/>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3767B6E3-B29F-1EF3-80C9-AA5A7683E527}"/>
              </a:ext>
            </a:extLst>
          </p:cNvPr>
          <p:cNvSpPr>
            <a:spLocks noGrp="1"/>
          </p:cNvSpPr>
          <p:nvPr>
            <p:ph type="ftr" sz="quarter" idx="3"/>
          </p:nvPr>
        </p:nvSpPr>
        <p:spPr/>
        <p:txBody>
          <a:bodyPr/>
          <a:lstStyle/>
          <a:p>
            <a:r>
              <a:rPr lang="en-US"/>
              <a:t>Copyright © 2025, Oracle and/or its affiliates.</a:t>
            </a:r>
            <a:endParaRPr lang="en-US" dirty="0"/>
          </a:p>
        </p:txBody>
      </p:sp>
    </p:spTree>
    <p:extLst>
      <p:ext uri="{BB962C8B-B14F-4D97-AF65-F5344CB8AC3E}">
        <p14:creationId xmlns:p14="http://schemas.microsoft.com/office/powerpoint/2010/main" val="374250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EE77740-D381-78A3-7164-59A3AC27D8DB}"/>
              </a:ext>
            </a:extLst>
          </p:cNvPr>
          <p:cNvSpPr>
            <a:spLocks noGrp="1"/>
          </p:cNvSpPr>
          <p:nvPr>
            <p:ph type="sldNum" sz="quarter" idx="47"/>
          </p:nvPr>
        </p:nvSpPr>
        <p:spPr/>
        <p:txBody>
          <a:bodyPr/>
          <a:lstStyle/>
          <a:p>
            <a:fld id="{345D60D9-5372-5F40-9443-0F9AE5BDC3C8}" type="slidenum">
              <a:rPr lang="en-US" smtClean="0"/>
              <a:pPr/>
              <a:t>56</a:t>
            </a:fld>
            <a:endParaRPr lang="en-US" dirty="0"/>
          </a:p>
        </p:txBody>
      </p:sp>
      <p:graphicFrame>
        <p:nvGraphicFramePr>
          <p:cNvPr id="8" name="Content Placeholder 8">
            <a:extLst>
              <a:ext uri="{FF2B5EF4-FFF2-40B4-BE49-F238E27FC236}">
                <a16:creationId xmlns:a16="http://schemas.microsoft.com/office/drawing/2014/main" id="{1F8D621D-44CB-A596-DBD6-EB84FF1BC7E1}"/>
              </a:ext>
            </a:extLst>
          </p:cNvPr>
          <p:cNvGraphicFramePr>
            <a:graphicFrameLocks noGrp="1"/>
          </p:cNvGraphicFramePr>
          <p:nvPr>
            <p:ph sz="quarter" idx="13"/>
          </p:nvPr>
        </p:nvGraphicFramePr>
        <p:xfrm>
          <a:off x="533782" y="948719"/>
          <a:ext cx="11324494" cy="4508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itle 1">
            <a:extLst>
              <a:ext uri="{FF2B5EF4-FFF2-40B4-BE49-F238E27FC236}">
                <a16:creationId xmlns:a16="http://schemas.microsoft.com/office/drawing/2014/main" id="{5CA028CC-7CF3-24C1-C509-D5EF879C70AB}"/>
              </a:ext>
            </a:extLst>
          </p:cNvPr>
          <p:cNvSpPr>
            <a:spLocks noGrp="1"/>
          </p:cNvSpPr>
          <p:nvPr>
            <p:ph type="title"/>
          </p:nvPr>
        </p:nvSpPr>
        <p:spPr>
          <a:xfrm>
            <a:off x="1026160" y="2520686"/>
            <a:ext cx="3165659" cy="1364565"/>
          </a:xfrm>
        </p:spPr>
        <p:txBody>
          <a:bodyPr/>
          <a:lstStyle/>
          <a:p>
            <a:pPr algn="ctr"/>
            <a:r>
              <a:rPr lang="en-US" sz="2400" b="1" dirty="0">
                <a:latin typeface="+mn-lt"/>
                <a:ea typeface="+mn-ea"/>
              </a:rPr>
              <a:t> Network Firewall </a:t>
            </a:r>
            <a:br>
              <a:rPr lang="en-US" sz="2400" b="1" dirty="0">
                <a:latin typeface="+mn-lt"/>
                <a:ea typeface="+mn-ea"/>
              </a:rPr>
            </a:br>
            <a:r>
              <a:rPr lang="en-US" sz="2400" b="1" dirty="0">
                <a:latin typeface="+mn-lt"/>
                <a:ea typeface="+mn-ea"/>
              </a:rPr>
              <a:t>Benefits</a:t>
            </a:r>
          </a:p>
        </p:txBody>
      </p:sp>
      <p:pic>
        <p:nvPicPr>
          <p:cNvPr id="2" name="Picture 1">
            <a:extLst>
              <a:ext uri="{FF2B5EF4-FFF2-40B4-BE49-F238E27FC236}">
                <a16:creationId xmlns:a16="http://schemas.microsoft.com/office/drawing/2014/main" id="{50D78B9D-35DD-7FF0-221F-2FF253BEB317}"/>
              </a:ext>
            </a:extLst>
          </p:cNvPr>
          <p:cNvPicPr>
            <a:picLocks noChangeAspect="1"/>
          </p:cNvPicPr>
          <p:nvPr/>
        </p:nvPicPr>
        <p:blipFill>
          <a:blip r:embed="rId8"/>
          <a:stretch>
            <a:fillRect/>
          </a:stretch>
        </p:blipFill>
        <p:spPr>
          <a:xfrm>
            <a:off x="0" y="8656"/>
            <a:ext cx="2048161" cy="314369"/>
          </a:xfrm>
          <a:prstGeom prst="rect">
            <a:avLst/>
          </a:prstGeom>
        </p:spPr>
      </p:pic>
      <p:pic>
        <p:nvPicPr>
          <p:cNvPr id="3" name="Picture 2">
            <a:extLst>
              <a:ext uri="{FF2B5EF4-FFF2-40B4-BE49-F238E27FC236}">
                <a16:creationId xmlns:a16="http://schemas.microsoft.com/office/drawing/2014/main" id="{10B4A031-8A75-C634-A2B6-A06BD9C3DB56}"/>
              </a:ext>
            </a:extLst>
          </p:cNvPr>
          <p:cNvPicPr>
            <a:picLocks noChangeAspect="1"/>
          </p:cNvPicPr>
          <p:nvPr/>
        </p:nvPicPr>
        <p:blipFill>
          <a:blip r:embed="rId8"/>
          <a:stretch>
            <a:fillRect/>
          </a:stretch>
        </p:blipFill>
        <p:spPr>
          <a:xfrm>
            <a:off x="36534" y="6534975"/>
            <a:ext cx="2048161" cy="314369"/>
          </a:xfrm>
          <a:prstGeom prst="rect">
            <a:avLst/>
          </a:prstGeom>
        </p:spPr>
      </p:pic>
      <p:sp>
        <p:nvSpPr>
          <p:cNvPr id="4" name="Footer Placeholder 3">
            <a:extLst>
              <a:ext uri="{FF2B5EF4-FFF2-40B4-BE49-F238E27FC236}">
                <a16:creationId xmlns:a16="http://schemas.microsoft.com/office/drawing/2014/main" id="{D2948032-7CA2-C01F-B700-C7F26EC87038}"/>
              </a:ext>
            </a:extLst>
          </p:cNvPr>
          <p:cNvSpPr>
            <a:spLocks noGrp="1"/>
          </p:cNvSpPr>
          <p:nvPr>
            <p:ph type="ftr" sz="quarter" idx="46"/>
          </p:nvPr>
        </p:nvSpPr>
        <p:spPr/>
        <p:txBody>
          <a:bodyPr/>
          <a:lstStyle/>
          <a:p>
            <a:r>
              <a:rPr lang="en-US"/>
              <a:t>Copyright © 2025, Oracle and/or its affiliates.</a:t>
            </a:r>
            <a:endParaRPr lang="en-US" dirty="0"/>
          </a:p>
        </p:txBody>
      </p:sp>
    </p:spTree>
    <p:extLst>
      <p:ext uri="{BB962C8B-B14F-4D97-AF65-F5344CB8AC3E}">
        <p14:creationId xmlns:p14="http://schemas.microsoft.com/office/powerpoint/2010/main" val="492414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D5D98A-550E-FA21-4ACA-31FA35EA8076}"/>
              </a:ext>
            </a:extLst>
          </p:cNvPr>
          <p:cNvPicPr>
            <a:picLocks noChangeAspect="1"/>
          </p:cNvPicPr>
          <p:nvPr/>
        </p:nvPicPr>
        <p:blipFill>
          <a:blip r:embed="rId3"/>
          <a:stretch>
            <a:fillRect/>
          </a:stretch>
        </p:blipFill>
        <p:spPr>
          <a:xfrm>
            <a:off x="0" y="8656"/>
            <a:ext cx="2048161" cy="314369"/>
          </a:xfrm>
          <a:prstGeom prst="rect">
            <a:avLst/>
          </a:prstGeom>
        </p:spPr>
      </p:pic>
      <p:pic>
        <p:nvPicPr>
          <p:cNvPr id="3" name="Picture 2">
            <a:extLst>
              <a:ext uri="{FF2B5EF4-FFF2-40B4-BE49-F238E27FC236}">
                <a16:creationId xmlns:a16="http://schemas.microsoft.com/office/drawing/2014/main" id="{5E4340FB-76F1-00A4-6E9E-DA574078B928}"/>
              </a:ext>
            </a:extLst>
          </p:cNvPr>
          <p:cNvPicPr>
            <a:picLocks noChangeAspect="1"/>
          </p:cNvPicPr>
          <p:nvPr/>
        </p:nvPicPr>
        <p:blipFill>
          <a:blip r:embed="rId3"/>
          <a:stretch>
            <a:fillRect/>
          </a:stretch>
        </p:blipFill>
        <p:spPr>
          <a:xfrm>
            <a:off x="36534" y="6534975"/>
            <a:ext cx="2048161" cy="314369"/>
          </a:xfrm>
          <a:prstGeom prst="rect">
            <a:avLst/>
          </a:prstGeom>
        </p:spPr>
      </p:pic>
      <p:sp>
        <p:nvSpPr>
          <p:cNvPr id="6" name="Slide Number Placeholder 5">
            <a:extLst>
              <a:ext uri="{FF2B5EF4-FFF2-40B4-BE49-F238E27FC236}">
                <a16:creationId xmlns:a16="http://schemas.microsoft.com/office/drawing/2014/main" id="{2EE77740-D381-78A3-7164-59A3AC27D8DB}"/>
              </a:ext>
            </a:extLst>
          </p:cNvPr>
          <p:cNvSpPr>
            <a:spLocks noGrp="1"/>
          </p:cNvSpPr>
          <p:nvPr>
            <p:ph type="sldNum" sz="quarter" idx="47"/>
          </p:nvPr>
        </p:nvSpPr>
        <p:spPr/>
        <p:txBody>
          <a:bodyPr/>
          <a:lstStyle/>
          <a:p>
            <a:fld id="{345D60D9-5372-5F40-9443-0F9AE5BDC3C8}" type="slidenum">
              <a:rPr lang="en-US" smtClean="0"/>
              <a:pPr/>
              <a:t>57</a:t>
            </a:fld>
            <a:endParaRPr lang="en-US" dirty="0"/>
          </a:p>
        </p:txBody>
      </p:sp>
      <p:pic>
        <p:nvPicPr>
          <p:cNvPr id="13" name="Picture 12">
            <a:extLst>
              <a:ext uri="{FF2B5EF4-FFF2-40B4-BE49-F238E27FC236}">
                <a16:creationId xmlns:a16="http://schemas.microsoft.com/office/drawing/2014/main" id="{EAEFA50B-7706-5561-924E-A9F918403720}"/>
              </a:ext>
            </a:extLst>
          </p:cNvPr>
          <p:cNvPicPr>
            <a:picLocks noChangeAspect="1"/>
          </p:cNvPicPr>
          <p:nvPr/>
        </p:nvPicPr>
        <p:blipFill>
          <a:blip r:embed="rId4"/>
          <a:stretch>
            <a:fillRect/>
          </a:stretch>
        </p:blipFill>
        <p:spPr>
          <a:xfrm>
            <a:off x="0" y="0"/>
            <a:ext cx="12192000" cy="6251818"/>
          </a:xfrm>
          <a:prstGeom prst="rect">
            <a:avLst/>
          </a:prstGeom>
        </p:spPr>
      </p:pic>
      <p:sp>
        <p:nvSpPr>
          <p:cNvPr id="4" name="Footer Placeholder 3">
            <a:extLst>
              <a:ext uri="{FF2B5EF4-FFF2-40B4-BE49-F238E27FC236}">
                <a16:creationId xmlns:a16="http://schemas.microsoft.com/office/drawing/2014/main" id="{1DB9323F-981E-5D23-F87A-628F603150E5}"/>
              </a:ext>
            </a:extLst>
          </p:cNvPr>
          <p:cNvSpPr>
            <a:spLocks noGrp="1"/>
          </p:cNvSpPr>
          <p:nvPr>
            <p:ph type="ftr" sz="quarter" idx="46"/>
          </p:nvPr>
        </p:nvSpPr>
        <p:spPr/>
        <p:txBody>
          <a:bodyPr/>
          <a:lstStyle/>
          <a:p>
            <a:r>
              <a:rPr lang="en-US"/>
              <a:t>Copyright © 2025, Oracle and/or its affiliates.</a:t>
            </a:r>
            <a:endParaRPr lang="en-US" dirty="0"/>
          </a:p>
        </p:txBody>
      </p:sp>
    </p:spTree>
    <p:extLst>
      <p:ext uri="{BB962C8B-B14F-4D97-AF65-F5344CB8AC3E}">
        <p14:creationId xmlns:p14="http://schemas.microsoft.com/office/powerpoint/2010/main" val="283137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095B5C-736E-F3F3-2874-7F0645455281}"/>
              </a:ext>
            </a:extLst>
          </p:cNvPr>
          <p:cNvPicPr>
            <a:picLocks noChangeAspect="1"/>
          </p:cNvPicPr>
          <p:nvPr/>
        </p:nvPicPr>
        <p:blipFill>
          <a:blip r:embed="rId4"/>
          <a:stretch>
            <a:fillRect/>
          </a:stretch>
        </p:blipFill>
        <p:spPr>
          <a:xfrm>
            <a:off x="0" y="8656"/>
            <a:ext cx="2048161" cy="314369"/>
          </a:xfrm>
          <a:prstGeom prst="rect">
            <a:avLst/>
          </a:prstGeom>
        </p:spPr>
      </p:pic>
      <p:pic>
        <p:nvPicPr>
          <p:cNvPr id="5" name="Picture 4">
            <a:extLst>
              <a:ext uri="{FF2B5EF4-FFF2-40B4-BE49-F238E27FC236}">
                <a16:creationId xmlns:a16="http://schemas.microsoft.com/office/drawing/2014/main" id="{8BDD28BE-EE02-D21C-C0EE-E7C5C732853B}"/>
              </a:ext>
            </a:extLst>
          </p:cNvPr>
          <p:cNvPicPr>
            <a:picLocks noChangeAspect="1"/>
          </p:cNvPicPr>
          <p:nvPr/>
        </p:nvPicPr>
        <p:blipFill>
          <a:blip r:embed="rId4"/>
          <a:stretch>
            <a:fillRect/>
          </a:stretch>
        </p:blipFill>
        <p:spPr>
          <a:xfrm>
            <a:off x="36534" y="6534975"/>
            <a:ext cx="2048161" cy="314369"/>
          </a:xfrm>
          <a:prstGeom prst="rect">
            <a:avLst/>
          </a:prstGeom>
        </p:spPr>
      </p:pic>
      <p:sp>
        <p:nvSpPr>
          <p:cNvPr id="3" name="Title 2">
            <a:extLst>
              <a:ext uri="{FF2B5EF4-FFF2-40B4-BE49-F238E27FC236}">
                <a16:creationId xmlns:a16="http://schemas.microsoft.com/office/drawing/2014/main" id="{A407D191-2138-8B86-9C9E-1E7AEDF60D18}"/>
              </a:ext>
            </a:extLst>
          </p:cNvPr>
          <p:cNvSpPr>
            <a:spLocks noGrp="1"/>
          </p:cNvSpPr>
          <p:nvPr>
            <p:ph type="title"/>
          </p:nvPr>
        </p:nvSpPr>
        <p:spPr>
          <a:xfrm>
            <a:off x="762000" y="508000"/>
            <a:ext cx="10671048" cy="482600"/>
          </a:xfrm>
        </p:spPr>
        <p:txBody>
          <a:bodyPr/>
          <a:lstStyle/>
          <a:p>
            <a:r>
              <a:rPr lang="en-US" sz="2400" b="1" dirty="0">
                <a:latin typeface="+mn-lt"/>
                <a:ea typeface="+mn-ea"/>
              </a:rPr>
              <a:t>Cloud Native Solution</a:t>
            </a:r>
          </a:p>
        </p:txBody>
      </p:sp>
      <p:sp>
        <p:nvSpPr>
          <p:cNvPr id="6" name="Slide Number Placeholder 5">
            <a:extLst>
              <a:ext uri="{FF2B5EF4-FFF2-40B4-BE49-F238E27FC236}">
                <a16:creationId xmlns:a16="http://schemas.microsoft.com/office/drawing/2014/main" id="{5253816F-8173-9BC3-2CFA-82F6E838F639}"/>
              </a:ext>
            </a:extLst>
          </p:cNvPr>
          <p:cNvSpPr>
            <a:spLocks noGrp="1"/>
          </p:cNvSpPr>
          <p:nvPr>
            <p:ph type="sldNum" sz="quarter" idx="47"/>
          </p:nvPr>
        </p:nvSpPr>
        <p:spPr/>
        <p:txBody>
          <a:bodyPr/>
          <a:lstStyle/>
          <a:p>
            <a:fld id="{345D60D9-5372-5F40-9443-0F9AE5BDC3C8}" type="slidenum">
              <a:rPr lang="en-US" smtClean="0"/>
              <a:pPr/>
              <a:t>58</a:t>
            </a:fld>
            <a:endParaRPr lang="en-US" dirty="0"/>
          </a:p>
        </p:txBody>
      </p:sp>
      <p:sp>
        <p:nvSpPr>
          <p:cNvPr id="7" name="Text Placeholder 6">
            <a:extLst>
              <a:ext uri="{FF2B5EF4-FFF2-40B4-BE49-F238E27FC236}">
                <a16:creationId xmlns:a16="http://schemas.microsoft.com/office/drawing/2014/main" id="{7BCD6E7D-50E8-B2CB-4A9B-E124ABA75F0B}"/>
              </a:ext>
            </a:extLst>
          </p:cNvPr>
          <p:cNvSpPr>
            <a:spLocks noGrp="1"/>
          </p:cNvSpPr>
          <p:nvPr>
            <p:ph type="body" sz="quarter" idx="48"/>
          </p:nvPr>
        </p:nvSpPr>
        <p:spPr>
          <a:xfrm>
            <a:off x="7074306" y="1609407"/>
            <a:ext cx="5084064" cy="3696371"/>
          </a:xfrm>
        </p:spPr>
        <p:txBody>
          <a:bodyPr/>
          <a:lstStyle/>
          <a:p>
            <a:pPr marL="285750" indent="-285750">
              <a:lnSpc>
                <a:spcPct val="100000"/>
              </a:lnSpc>
              <a:buFont typeface="Arial" charset="0"/>
              <a:buChar char="•"/>
            </a:pPr>
            <a:r>
              <a:rPr lang="en-US" sz="1600" dirty="0"/>
              <a:t>Best-of-breed Palo Alto network security with OCI-native experience.</a:t>
            </a:r>
          </a:p>
          <a:p>
            <a:pPr marL="285750" indent="-285750">
              <a:lnSpc>
                <a:spcPct val="100000"/>
              </a:lnSpc>
              <a:buFont typeface="Arial" charset="0"/>
              <a:buChar char="•"/>
            </a:pPr>
            <a:endParaRPr lang="en-US" sz="1600" dirty="0">
              <a:solidFill>
                <a:schemeClr val="dk1"/>
              </a:solidFill>
            </a:endParaRPr>
          </a:p>
          <a:p>
            <a:pPr marL="285750" indent="-285750">
              <a:lnSpc>
                <a:spcPct val="100000"/>
              </a:lnSpc>
              <a:buFont typeface="Arial" charset="0"/>
              <a:buChar char="•"/>
            </a:pPr>
            <a:r>
              <a:rPr lang="en-US" sz="1600" dirty="0"/>
              <a:t>Scalable cloud service supporting 4 -12.5 Gbps.</a:t>
            </a:r>
          </a:p>
          <a:p>
            <a:pPr marL="285750" indent="-285750">
              <a:lnSpc>
                <a:spcPct val="100000"/>
              </a:lnSpc>
              <a:buFont typeface="Arial" charset="0"/>
              <a:buChar char="•"/>
            </a:pPr>
            <a:endParaRPr lang="en-US" sz="1600" dirty="0">
              <a:solidFill>
                <a:schemeClr val="dk1"/>
              </a:solidFill>
            </a:endParaRPr>
          </a:p>
          <a:p>
            <a:pPr marL="285750" indent="-285750">
              <a:lnSpc>
                <a:spcPct val="100000"/>
              </a:lnSpc>
              <a:buFont typeface="Arial" charset="0"/>
              <a:buChar char="•"/>
            </a:pPr>
            <a:r>
              <a:rPr lang="en-US" sz="1600" dirty="0">
                <a:solidFill>
                  <a:schemeClr val="dk1"/>
                </a:solidFill>
              </a:rPr>
              <a:t>Highly available in both multi</a:t>
            </a:r>
            <a:r>
              <a:rPr lang="en-US" sz="1600" dirty="0">
                <a:solidFill>
                  <a:srgbClr val="0070C0"/>
                </a:solidFill>
              </a:rPr>
              <a:t>-</a:t>
            </a:r>
            <a:r>
              <a:rPr lang="en-US" sz="1600" dirty="0">
                <a:solidFill>
                  <a:schemeClr val="dk1"/>
                </a:solidFill>
              </a:rPr>
              <a:t>AD and mono</a:t>
            </a:r>
            <a:r>
              <a:rPr lang="en-US" sz="1600" dirty="0">
                <a:solidFill>
                  <a:srgbClr val="0070C0"/>
                </a:solidFill>
              </a:rPr>
              <a:t>-</a:t>
            </a:r>
            <a:r>
              <a:rPr lang="en-US" sz="1600" dirty="0">
                <a:solidFill>
                  <a:schemeClr val="dk1"/>
                </a:solidFill>
              </a:rPr>
              <a:t>AD regions.</a:t>
            </a:r>
          </a:p>
          <a:p>
            <a:pPr marL="285750" indent="-285750">
              <a:lnSpc>
                <a:spcPct val="100000"/>
              </a:lnSpc>
              <a:buFont typeface="Arial" charset="0"/>
              <a:buChar char="•"/>
            </a:pPr>
            <a:endParaRPr lang="en-US" sz="1600" dirty="0">
              <a:solidFill>
                <a:schemeClr val="dk1"/>
              </a:solidFill>
            </a:endParaRPr>
          </a:p>
          <a:p>
            <a:pPr marL="285750" indent="-285750">
              <a:lnSpc>
                <a:spcPct val="100000"/>
              </a:lnSpc>
              <a:buFont typeface="Arial" charset="0"/>
              <a:buChar char="•"/>
            </a:pPr>
            <a:r>
              <a:rPr lang="en-US" sz="1600" dirty="0">
                <a:solidFill>
                  <a:schemeClr val="dk1"/>
                </a:solidFill>
              </a:rPr>
              <a:t>Eliminates management of 3</a:t>
            </a:r>
            <a:r>
              <a:rPr lang="en-US" sz="1600" baseline="30000" dirty="0">
                <a:solidFill>
                  <a:schemeClr val="dk1"/>
                </a:solidFill>
              </a:rPr>
              <a:t>rd</a:t>
            </a:r>
            <a:r>
              <a:rPr lang="en-US" sz="1600" dirty="0">
                <a:solidFill>
                  <a:schemeClr val="dk1"/>
                </a:solidFill>
              </a:rPr>
              <a:t> Party infrastructure.</a:t>
            </a:r>
          </a:p>
          <a:p>
            <a:pPr marL="285750" indent="-285750">
              <a:lnSpc>
                <a:spcPct val="100000"/>
              </a:lnSpc>
              <a:buFont typeface="Arial" charset="0"/>
              <a:buChar char="•"/>
            </a:pPr>
            <a:endParaRPr lang="en-US" sz="1600" dirty="0">
              <a:solidFill>
                <a:schemeClr val="dk1"/>
              </a:solidFill>
            </a:endParaRPr>
          </a:p>
          <a:p>
            <a:pPr marL="285750" indent="-285750">
              <a:lnSpc>
                <a:spcPct val="100000"/>
              </a:lnSpc>
              <a:buFont typeface="Arial" charset="0"/>
              <a:buChar char="•"/>
            </a:pPr>
            <a:r>
              <a:rPr lang="en-US" sz="1600" dirty="0">
                <a:solidFill>
                  <a:schemeClr val="dk1"/>
                </a:solidFill>
              </a:rPr>
              <a:t>Deep integration with OCI platform </a:t>
            </a:r>
            <a:r>
              <a:rPr lang="en-US" sz="1600" dirty="0"/>
              <a:t>capabilities e.g.: metrics, logging, alerting etc.</a:t>
            </a:r>
          </a:p>
        </p:txBody>
      </p:sp>
      <p:pic>
        <p:nvPicPr>
          <p:cNvPr id="8" name="Picture 7">
            <a:extLst>
              <a:ext uri="{FF2B5EF4-FFF2-40B4-BE49-F238E27FC236}">
                <a16:creationId xmlns:a16="http://schemas.microsoft.com/office/drawing/2014/main" id="{51801C4F-25DC-F90D-9F65-3E6828A0B2E5}"/>
              </a:ext>
            </a:extLst>
          </p:cNvPr>
          <p:cNvPicPr>
            <a:picLocks noChangeAspect="1"/>
          </p:cNvPicPr>
          <p:nvPr/>
        </p:nvPicPr>
        <p:blipFill>
          <a:blip r:embed="rId5"/>
          <a:stretch>
            <a:fillRect/>
          </a:stretch>
        </p:blipFill>
        <p:spPr>
          <a:xfrm>
            <a:off x="464560" y="1609408"/>
            <a:ext cx="6317188" cy="4089028"/>
          </a:xfrm>
          <a:prstGeom prst="rect">
            <a:avLst/>
          </a:prstGeom>
          <a:ln>
            <a:solidFill>
              <a:schemeClr val="tx1"/>
            </a:solidFill>
          </a:ln>
        </p:spPr>
      </p:pic>
      <p:cxnSp>
        <p:nvCxnSpPr>
          <p:cNvPr id="2" name="Accent Mark">
            <a:extLst>
              <a:ext uri="{FF2B5EF4-FFF2-40B4-BE49-F238E27FC236}">
                <a16:creationId xmlns:a16="http://schemas.microsoft.com/office/drawing/2014/main" id="{BC212B37-A8E9-6432-DEB4-CCD44FA7AA31}"/>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70AD3B18-9988-A91C-FDE8-2C122FCA3F0A}"/>
              </a:ext>
            </a:extLst>
          </p:cNvPr>
          <p:cNvSpPr>
            <a:spLocks noGrp="1"/>
          </p:cNvSpPr>
          <p:nvPr>
            <p:ph type="ftr" sz="quarter" idx="46"/>
          </p:nvPr>
        </p:nvSpPr>
        <p:spPr/>
        <p:txBody>
          <a:bodyPr/>
          <a:lstStyle/>
          <a:p>
            <a:r>
              <a:rPr lang="en-US"/>
              <a:t>Copyright © 2025, Oracle and/or its affiliates.</a:t>
            </a:r>
            <a:endParaRPr lang="en-US" dirty="0"/>
          </a:p>
        </p:txBody>
      </p:sp>
    </p:spTree>
    <p:extLst>
      <p:ext uri="{BB962C8B-B14F-4D97-AF65-F5344CB8AC3E}">
        <p14:creationId xmlns:p14="http://schemas.microsoft.com/office/powerpoint/2010/main" val="99666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0DC21E-FF92-DE55-C79E-6E30BD2D8D97}"/>
              </a:ext>
            </a:extLst>
          </p:cNvPr>
          <p:cNvPicPr>
            <a:picLocks noChangeAspect="1"/>
          </p:cNvPicPr>
          <p:nvPr/>
        </p:nvPicPr>
        <p:blipFill>
          <a:blip r:embed="rId5"/>
          <a:stretch>
            <a:fillRect/>
          </a:stretch>
        </p:blipFill>
        <p:spPr>
          <a:xfrm>
            <a:off x="0" y="8656"/>
            <a:ext cx="2048161" cy="314369"/>
          </a:xfrm>
          <a:prstGeom prst="rect">
            <a:avLst/>
          </a:prstGeom>
        </p:spPr>
      </p:pic>
      <p:pic>
        <p:nvPicPr>
          <p:cNvPr id="8" name="Picture 7">
            <a:extLst>
              <a:ext uri="{FF2B5EF4-FFF2-40B4-BE49-F238E27FC236}">
                <a16:creationId xmlns:a16="http://schemas.microsoft.com/office/drawing/2014/main" id="{EE35525F-9831-8F8A-6B00-CCDFD4C907E8}"/>
              </a:ext>
            </a:extLst>
          </p:cNvPr>
          <p:cNvPicPr>
            <a:picLocks noChangeAspect="1"/>
          </p:cNvPicPr>
          <p:nvPr/>
        </p:nvPicPr>
        <p:blipFill>
          <a:blip r:embed="rId5"/>
          <a:stretch>
            <a:fillRect/>
          </a:stretch>
        </p:blipFill>
        <p:spPr>
          <a:xfrm>
            <a:off x="36534" y="6534975"/>
            <a:ext cx="2048161" cy="314369"/>
          </a:xfrm>
          <a:prstGeom prst="rect">
            <a:avLst/>
          </a:prstGeom>
        </p:spPr>
      </p:pic>
      <p:sp>
        <p:nvSpPr>
          <p:cNvPr id="3" name="Title 2">
            <a:extLst>
              <a:ext uri="{FF2B5EF4-FFF2-40B4-BE49-F238E27FC236}">
                <a16:creationId xmlns:a16="http://schemas.microsoft.com/office/drawing/2014/main" id="{D92F7EB6-B176-4F44-E681-87DBC8B9EAB4}"/>
              </a:ext>
            </a:extLst>
          </p:cNvPr>
          <p:cNvSpPr>
            <a:spLocks noGrp="1"/>
          </p:cNvSpPr>
          <p:nvPr>
            <p:ph type="title"/>
          </p:nvPr>
        </p:nvSpPr>
        <p:spPr>
          <a:xfrm>
            <a:off x="762000" y="508000"/>
            <a:ext cx="10671048" cy="457200"/>
          </a:xfrm>
        </p:spPr>
        <p:txBody>
          <a:bodyPr/>
          <a:lstStyle/>
          <a:p>
            <a:r>
              <a:rPr lang="en-US" sz="2400" b="1" dirty="0">
                <a:latin typeface="+mn-lt"/>
                <a:ea typeface="+mn-ea"/>
              </a:rPr>
              <a:t>Access Control - Stateful Firewall rules</a:t>
            </a:r>
          </a:p>
        </p:txBody>
      </p:sp>
      <p:sp>
        <p:nvSpPr>
          <p:cNvPr id="6" name="Slide Number Placeholder 5">
            <a:extLst>
              <a:ext uri="{FF2B5EF4-FFF2-40B4-BE49-F238E27FC236}">
                <a16:creationId xmlns:a16="http://schemas.microsoft.com/office/drawing/2014/main" id="{70ECD9CD-DB99-1D8C-5DA2-3FD67E7D2012}"/>
              </a:ext>
            </a:extLst>
          </p:cNvPr>
          <p:cNvSpPr>
            <a:spLocks noGrp="1"/>
          </p:cNvSpPr>
          <p:nvPr>
            <p:ph type="sldNum" sz="quarter" idx="47"/>
          </p:nvPr>
        </p:nvSpPr>
        <p:spPr/>
        <p:txBody>
          <a:bodyPr/>
          <a:lstStyle/>
          <a:p>
            <a:fld id="{345D60D9-5372-5F40-9443-0F9AE5BDC3C8}" type="slidenum">
              <a:rPr lang="en-US" smtClean="0"/>
              <a:pPr/>
              <a:t>59</a:t>
            </a:fld>
            <a:endParaRPr lang="en-US" dirty="0"/>
          </a:p>
        </p:txBody>
      </p:sp>
      <p:sp>
        <p:nvSpPr>
          <p:cNvPr id="7" name="Text Placeholder 6">
            <a:extLst>
              <a:ext uri="{FF2B5EF4-FFF2-40B4-BE49-F238E27FC236}">
                <a16:creationId xmlns:a16="http://schemas.microsoft.com/office/drawing/2014/main" id="{51CA0BF6-3A08-3E18-9378-D502595EBF61}"/>
              </a:ext>
            </a:extLst>
          </p:cNvPr>
          <p:cNvSpPr>
            <a:spLocks noGrp="1"/>
          </p:cNvSpPr>
          <p:nvPr>
            <p:ph type="body" sz="quarter" idx="48"/>
          </p:nvPr>
        </p:nvSpPr>
        <p:spPr>
          <a:xfrm>
            <a:off x="6981540" y="1292987"/>
            <a:ext cx="5210459" cy="3422851"/>
          </a:xfrm>
        </p:spPr>
        <p:txBody>
          <a:bodyPr/>
          <a:lstStyle/>
          <a:p>
            <a:pPr marL="0" indent="0">
              <a:buNone/>
            </a:pPr>
            <a:endParaRPr lang="en-US" sz="1600" b="1" dirty="0"/>
          </a:p>
          <a:p>
            <a:pPr marL="285750" indent="-285750">
              <a:buFont typeface="Arial" panose="020B0604020202020204" pitchFamily="34" charset="0"/>
              <a:buChar char="•"/>
            </a:pPr>
            <a:r>
              <a:rPr lang="en-US" sz="1600" i="1" dirty="0"/>
              <a:t>Allow</a:t>
            </a:r>
            <a:r>
              <a:rPr lang="en-US" sz="1600" dirty="0"/>
              <a:t> or </a:t>
            </a:r>
            <a:r>
              <a:rPr lang="en-US" sz="1600" i="1" dirty="0"/>
              <a:t>Deny</a:t>
            </a:r>
            <a:r>
              <a:rPr lang="en-US" sz="1600" dirty="0"/>
              <a:t> stateful filtering rules based on 5-tuple information.</a:t>
            </a:r>
          </a:p>
          <a:p>
            <a:pPr marL="285750" indent="-285750">
              <a:buFont typeface="Arial" charset="0"/>
              <a:buChar char="•"/>
            </a:pPr>
            <a:endParaRPr lang="en-US" sz="1600" dirty="0"/>
          </a:p>
          <a:p>
            <a:pPr marL="285750" indent="-285750">
              <a:buFont typeface="Arial" charset="0"/>
              <a:buChar char="•"/>
            </a:pPr>
            <a:r>
              <a:rPr lang="en-US" sz="1600" dirty="0"/>
              <a:t>Customer-defined priority order for rules across multiple virtual networks.</a:t>
            </a:r>
          </a:p>
          <a:p>
            <a:pPr marL="285750" indent="-285750">
              <a:buFont typeface="Arial" charset="0"/>
              <a:buChar char="•"/>
            </a:pPr>
            <a:endParaRPr lang="en-US" sz="1600" dirty="0"/>
          </a:p>
          <a:p>
            <a:pPr marL="285750" indent="-285750">
              <a:buFont typeface="Arial" charset="0"/>
              <a:buChar char="•"/>
            </a:pPr>
            <a:r>
              <a:rPr lang="en-US" sz="1600" dirty="0"/>
              <a:t>Granular policy enforcement with traffic context-aware stateful firewall.</a:t>
            </a:r>
          </a:p>
          <a:p>
            <a:pPr marL="285750" indent="-285750">
              <a:buFont typeface="Arial" charset="0"/>
              <a:buChar char="•"/>
            </a:pPr>
            <a:endParaRPr lang="en-US" sz="1600" dirty="0"/>
          </a:p>
          <a:p>
            <a:pPr marL="285750" indent="-285750">
              <a:buFont typeface="Arial" charset="0"/>
              <a:buChar char="•"/>
            </a:pPr>
            <a:r>
              <a:rPr lang="en-US" sz="1600" dirty="0"/>
              <a:t>Enterprise Scale with 10K Firewall Rules, 20K IP Addresses.</a:t>
            </a:r>
          </a:p>
        </p:txBody>
      </p:sp>
      <p:pic>
        <p:nvPicPr>
          <p:cNvPr id="12" name="Picture 11">
            <a:extLst>
              <a:ext uri="{FF2B5EF4-FFF2-40B4-BE49-F238E27FC236}">
                <a16:creationId xmlns:a16="http://schemas.microsoft.com/office/drawing/2014/main" id="{542BA604-922D-6C6F-9A33-8DFE9A539535}"/>
              </a:ext>
            </a:extLst>
          </p:cNvPr>
          <p:cNvPicPr>
            <a:picLocks noChangeAspect="1"/>
          </p:cNvPicPr>
          <p:nvPr/>
        </p:nvPicPr>
        <p:blipFill>
          <a:blip r:embed="rId6"/>
          <a:stretch>
            <a:fillRect/>
          </a:stretch>
        </p:blipFill>
        <p:spPr>
          <a:xfrm>
            <a:off x="472338" y="1476663"/>
            <a:ext cx="6285650" cy="3969098"/>
          </a:xfrm>
          <a:prstGeom prst="rect">
            <a:avLst/>
          </a:prstGeom>
          <a:ln>
            <a:solidFill>
              <a:schemeClr val="tx1"/>
            </a:solidFill>
          </a:ln>
        </p:spPr>
      </p:pic>
      <p:cxnSp>
        <p:nvCxnSpPr>
          <p:cNvPr id="2" name="Accent Mark">
            <a:extLst>
              <a:ext uri="{FF2B5EF4-FFF2-40B4-BE49-F238E27FC236}">
                <a16:creationId xmlns:a16="http://schemas.microsoft.com/office/drawing/2014/main" id="{1B133765-8C6D-96A5-CFB2-35E147965F65}"/>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23C076B9-C10A-5B4E-EF20-F3BD070227EA}"/>
              </a:ext>
            </a:extLst>
          </p:cNvPr>
          <p:cNvSpPr>
            <a:spLocks noGrp="1"/>
          </p:cNvSpPr>
          <p:nvPr>
            <p:ph type="ftr" sz="quarter" idx="46"/>
          </p:nvPr>
        </p:nvSpPr>
        <p:spPr/>
        <p:txBody>
          <a:bodyPr/>
          <a:lstStyle/>
          <a:p>
            <a:r>
              <a:rPr lang="en-US"/>
              <a:t>Copyright © 2025, Oracle and/or its affiliates.</a:t>
            </a:r>
            <a:endParaRPr lang="en-US" dirty="0"/>
          </a:p>
        </p:txBody>
      </p:sp>
    </p:spTree>
    <p:extLst>
      <p:ext uri="{BB962C8B-B14F-4D97-AF65-F5344CB8AC3E}">
        <p14:creationId xmlns:p14="http://schemas.microsoft.com/office/powerpoint/2010/main" val="12982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4"/>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5868993"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Virtual Cloud Network (VCN)</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6</a:t>
            </a:fld>
            <a:endParaRPr lang="en-US" dirty="0"/>
          </a:p>
        </p:txBody>
      </p:sp>
      <p:sp>
        <p:nvSpPr>
          <p:cNvPr id="10" name="Rectangle 9">
            <a:extLst>
              <a:ext uri="{FF2B5EF4-FFF2-40B4-BE49-F238E27FC236}">
                <a16:creationId xmlns:a16="http://schemas.microsoft.com/office/drawing/2014/main" id="{75559D65-8C9F-DC1C-2C3E-9AE1774703A8}"/>
              </a:ext>
            </a:extLst>
          </p:cNvPr>
          <p:cNvSpPr/>
          <p:nvPr/>
        </p:nvSpPr>
        <p:spPr>
          <a:xfrm>
            <a:off x="609600" y="1430867"/>
            <a:ext cx="10972800" cy="1754326"/>
          </a:xfrm>
          <a:prstGeom prst="rect">
            <a:avLst/>
          </a:prstGeom>
        </p:spPr>
        <p:txBody>
          <a:bodyPr wrap="square">
            <a:spAutoFit/>
          </a:bodyPr>
          <a:lstStyle/>
          <a:p>
            <a:pPr marL="342900" indent="-342900">
              <a:buFont typeface="Arial" panose="020B0604020202020204" pitchFamily="34" charset="0"/>
              <a:buChar char="•"/>
            </a:pPr>
            <a:r>
              <a:rPr lang="en-US" dirty="0"/>
              <a:t>A private network that you set up in the Oracle data centers, with firewall rules and specific types of communication gateways that you can choose to use.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VCN covers  contiguous IPv4 CIDR blocks of your choice.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 VCN resides within a single region.</a:t>
            </a:r>
          </a:p>
        </p:txBody>
      </p:sp>
    </p:spTree>
    <p:extLst>
      <p:ext uri="{BB962C8B-B14F-4D97-AF65-F5344CB8AC3E}">
        <p14:creationId xmlns:p14="http://schemas.microsoft.com/office/powerpoint/2010/main" val="233162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330328-B355-40B2-B23C-8B824BA5FD58}"/>
              </a:ext>
            </a:extLst>
          </p:cNvPr>
          <p:cNvPicPr>
            <a:picLocks noChangeAspect="1"/>
          </p:cNvPicPr>
          <p:nvPr/>
        </p:nvPicPr>
        <p:blipFill>
          <a:blip r:embed="rId4"/>
          <a:stretch>
            <a:fillRect/>
          </a:stretch>
        </p:blipFill>
        <p:spPr>
          <a:xfrm>
            <a:off x="0" y="8656"/>
            <a:ext cx="2048161" cy="314369"/>
          </a:xfrm>
          <a:prstGeom prst="rect">
            <a:avLst/>
          </a:prstGeom>
        </p:spPr>
      </p:pic>
      <p:pic>
        <p:nvPicPr>
          <p:cNvPr id="4" name="Picture 3">
            <a:extLst>
              <a:ext uri="{FF2B5EF4-FFF2-40B4-BE49-F238E27FC236}">
                <a16:creationId xmlns:a16="http://schemas.microsoft.com/office/drawing/2014/main" id="{561333E1-B720-33C8-BB27-5378E91A9404}"/>
              </a:ext>
            </a:extLst>
          </p:cNvPr>
          <p:cNvPicPr>
            <a:picLocks noChangeAspect="1"/>
          </p:cNvPicPr>
          <p:nvPr/>
        </p:nvPicPr>
        <p:blipFill>
          <a:blip r:embed="rId4"/>
          <a:stretch>
            <a:fillRect/>
          </a:stretch>
        </p:blipFill>
        <p:spPr>
          <a:xfrm>
            <a:off x="36534" y="6534975"/>
            <a:ext cx="2048161" cy="314369"/>
          </a:xfrm>
          <a:prstGeom prst="rect">
            <a:avLst/>
          </a:prstGeom>
        </p:spPr>
      </p:pic>
      <p:pic>
        <p:nvPicPr>
          <p:cNvPr id="8" name="Picture 7">
            <a:extLst>
              <a:ext uri="{FF2B5EF4-FFF2-40B4-BE49-F238E27FC236}">
                <a16:creationId xmlns:a16="http://schemas.microsoft.com/office/drawing/2014/main" id="{B4BF8520-0039-7428-2C02-F7CA72BBC468}"/>
              </a:ext>
            </a:extLst>
          </p:cNvPr>
          <p:cNvPicPr>
            <a:picLocks noChangeAspect="1"/>
          </p:cNvPicPr>
          <p:nvPr/>
        </p:nvPicPr>
        <p:blipFill>
          <a:blip r:embed="rId5"/>
          <a:stretch>
            <a:fillRect/>
          </a:stretch>
        </p:blipFill>
        <p:spPr>
          <a:xfrm>
            <a:off x="763455" y="4614907"/>
            <a:ext cx="4387279" cy="1737362"/>
          </a:xfrm>
          <a:prstGeom prst="rect">
            <a:avLst/>
          </a:prstGeom>
        </p:spPr>
      </p:pic>
      <p:sp>
        <p:nvSpPr>
          <p:cNvPr id="3" name="Title 2">
            <a:extLst>
              <a:ext uri="{FF2B5EF4-FFF2-40B4-BE49-F238E27FC236}">
                <a16:creationId xmlns:a16="http://schemas.microsoft.com/office/drawing/2014/main" id="{E0C4F306-9EA9-E9FF-E81C-F32DC2498329}"/>
              </a:ext>
            </a:extLst>
          </p:cNvPr>
          <p:cNvSpPr>
            <a:spLocks noGrp="1"/>
          </p:cNvSpPr>
          <p:nvPr>
            <p:ph type="title"/>
          </p:nvPr>
        </p:nvSpPr>
        <p:spPr>
          <a:xfrm>
            <a:off x="762000" y="508000"/>
            <a:ext cx="6790267" cy="435124"/>
          </a:xfrm>
        </p:spPr>
        <p:txBody>
          <a:bodyPr/>
          <a:lstStyle/>
          <a:p>
            <a:r>
              <a:rPr lang="en-US" sz="2400" b="1" dirty="0">
                <a:latin typeface="+mn-lt"/>
                <a:ea typeface="+mn-ea"/>
              </a:rPr>
              <a:t>Advanced Threat Protection – URL Filtering</a:t>
            </a:r>
          </a:p>
        </p:txBody>
      </p:sp>
      <p:sp>
        <p:nvSpPr>
          <p:cNvPr id="6" name="Slide Number Placeholder 5">
            <a:extLst>
              <a:ext uri="{FF2B5EF4-FFF2-40B4-BE49-F238E27FC236}">
                <a16:creationId xmlns:a16="http://schemas.microsoft.com/office/drawing/2014/main" id="{95022217-694A-1689-4346-BB792D74CBCE}"/>
              </a:ext>
            </a:extLst>
          </p:cNvPr>
          <p:cNvSpPr>
            <a:spLocks noGrp="1"/>
          </p:cNvSpPr>
          <p:nvPr>
            <p:ph type="sldNum" sz="quarter" idx="47"/>
          </p:nvPr>
        </p:nvSpPr>
        <p:spPr/>
        <p:txBody>
          <a:bodyPr/>
          <a:lstStyle/>
          <a:p>
            <a:fld id="{345D60D9-5372-5F40-9443-0F9AE5BDC3C8}" type="slidenum">
              <a:rPr lang="en-US" smtClean="0"/>
              <a:pPr/>
              <a:t>60</a:t>
            </a:fld>
            <a:endParaRPr lang="en-US" dirty="0"/>
          </a:p>
        </p:txBody>
      </p:sp>
      <p:sp>
        <p:nvSpPr>
          <p:cNvPr id="7" name="Text Placeholder 6">
            <a:extLst>
              <a:ext uri="{FF2B5EF4-FFF2-40B4-BE49-F238E27FC236}">
                <a16:creationId xmlns:a16="http://schemas.microsoft.com/office/drawing/2014/main" id="{19B00EEB-59A9-0503-577C-6778CBFA8BD6}"/>
              </a:ext>
            </a:extLst>
          </p:cNvPr>
          <p:cNvSpPr>
            <a:spLocks noGrp="1"/>
          </p:cNvSpPr>
          <p:nvPr>
            <p:ph type="body" sz="quarter" idx="48"/>
          </p:nvPr>
        </p:nvSpPr>
        <p:spPr>
          <a:xfrm>
            <a:off x="7074306" y="1602049"/>
            <a:ext cx="5084064" cy="4505325"/>
          </a:xfrm>
        </p:spPr>
        <p:txBody>
          <a:bodyPr/>
          <a:lstStyle/>
          <a:p>
            <a:pPr marL="467995" indent="-285750">
              <a:buFont typeface="Arial" panose="020B0604020202020204" pitchFamily="34" charset="0"/>
              <a:buChar char="•"/>
            </a:pPr>
            <a:r>
              <a:rPr lang="en-US" sz="1800" dirty="0"/>
              <a:t>Block traffic to a user-defined list of URLs with support for wild cards.</a:t>
            </a:r>
          </a:p>
          <a:p>
            <a:pPr marL="467995" indent="-285750">
              <a:buFont typeface="Arial" panose="020B0604020202020204" pitchFamily="34" charset="0"/>
              <a:buChar char="•"/>
            </a:pPr>
            <a:endParaRPr lang="en-US" sz="1800" dirty="0"/>
          </a:p>
          <a:p>
            <a:pPr marL="467995" indent="-285750">
              <a:buFont typeface="Arial" panose="020B0604020202020204" pitchFamily="34" charset="0"/>
              <a:buChar char="•"/>
            </a:pPr>
            <a:r>
              <a:rPr lang="en-US" sz="1800" dirty="0"/>
              <a:t>Flexible enforcement for both inbound and outbound traffic.</a:t>
            </a:r>
          </a:p>
          <a:p>
            <a:endParaRPr lang="en-US" dirty="0"/>
          </a:p>
        </p:txBody>
      </p:sp>
      <p:pic>
        <p:nvPicPr>
          <p:cNvPr id="10" name="Picture 9">
            <a:extLst>
              <a:ext uri="{FF2B5EF4-FFF2-40B4-BE49-F238E27FC236}">
                <a16:creationId xmlns:a16="http://schemas.microsoft.com/office/drawing/2014/main" id="{F704BE83-E461-0C9F-8A0F-01D633557541}"/>
              </a:ext>
            </a:extLst>
          </p:cNvPr>
          <p:cNvPicPr>
            <a:picLocks noChangeAspect="1"/>
          </p:cNvPicPr>
          <p:nvPr/>
        </p:nvPicPr>
        <p:blipFill>
          <a:blip r:embed="rId6"/>
          <a:stretch>
            <a:fillRect/>
          </a:stretch>
        </p:blipFill>
        <p:spPr>
          <a:xfrm>
            <a:off x="762000" y="1602049"/>
            <a:ext cx="4048760" cy="2961924"/>
          </a:xfrm>
          <a:prstGeom prst="rect">
            <a:avLst/>
          </a:prstGeom>
        </p:spPr>
      </p:pic>
      <p:pic>
        <p:nvPicPr>
          <p:cNvPr id="11" name="Picture 10">
            <a:extLst>
              <a:ext uri="{FF2B5EF4-FFF2-40B4-BE49-F238E27FC236}">
                <a16:creationId xmlns:a16="http://schemas.microsoft.com/office/drawing/2014/main" id="{A33F50DB-F09C-ED1D-26BF-41C032A07710}"/>
              </a:ext>
            </a:extLst>
          </p:cNvPr>
          <p:cNvPicPr>
            <a:picLocks noChangeAspect="1"/>
          </p:cNvPicPr>
          <p:nvPr/>
        </p:nvPicPr>
        <p:blipFill>
          <a:blip r:embed="rId7"/>
          <a:stretch>
            <a:fillRect/>
          </a:stretch>
        </p:blipFill>
        <p:spPr>
          <a:xfrm>
            <a:off x="4941788" y="1602049"/>
            <a:ext cx="2001490" cy="3850194"/>
          </a:xfrm>
          <a:prstGeom prst="rect">
            <a:avLst/>
          </a:prstGeom>
        </p:spPr>
      </p:pic>
      <p:cxnSp>
        <p:nvCxnSpPr>
          <p:cNvPr id="5" name="Accent Mark">
            <a:extLst>
              <a:ext uri="{FF2B5EF4-FFF2-40B4-BE49-F238E27FC236}">
                <a16:creationId xmlns:a16="http://schemas.microsoft.com/office/drawing/2014/main" id="{1C965FF6-7A48-E524-3105-A35FC60179E1}"/>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839FFF8C-4E58-5992-AE1B-F0694580C7C9}"/>
              </a:ext>
            </a:extLst>
          </p:cNvPr>
          <p:cNvSpPr>
            <a:spLocks noGrp="1"/>
          </p:cNvSpPr>
          <p:nvPr>
            <p:ph type="ftr" sz="quarter" idx="46"/>
          </p:nvPr>
        </p:nvSpPr>
        <p:spPr/>
        <p:txBody>
          <a:bodyPr/>
          <a:lstStyle/>
          <a:p>
            <a:r>
              <a:rPr lang="en-US"/>
              <a:t>Copyright © 2025, Oracle and/or its affiliates.</a:t>
            </a:r>
            <a:endParaRPr lang="en-US" dirty="0"/>
          </a:p>
        </p:txBody>
      </p:sp>
    </p:spTree>
    <p:extLst>
      <p:ext uri="{BB962C8B-B14F-4D97-AF65-F5344CB8AC3E}">
        <p14:creationId xmlns:p14="http://schemas.microsoft.com/office/powerpoint/2010/main" val="366785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4DD2E0C-700C-BC9E-4B3A-93F7FC1B3DFA}"/>
              </a:ext>
            </a:extLst>
          </p:cNvPr>
          <p:cNvPicPr>
            <a:picLocks noChangeAspect="1"/>
          </p:cNvPicPr>
          <p:nvPr/>
        </p:nvPicPr>
        <p:blipFill>
          <a:blip r:embed="rId4"/>
          <a:stretch>
            <a:fillRect/>
          </a:stretch>
        </p:blipFill>
        <p:spPr>
          <a:xfrm>
            <a:off x="3373819" y="3004162"/>
            <a:ext cx="2125945" cy="3459700"/>
          </a:xfrm>
          <a:prstGeom prst="rect">
            <a:avLst/>
          </a:prstGeom>
          <a:ln>
            <a:solidFill>
              <a:schemeClr val="tx1"/>
            </a:solidFill>
          </a:ln>
        </p:spPr>
      </p:pic>
      <p:sp>
        <p:nvSpPr>
          <p:cNvPr id="3" name="Title 2">
            <a:extLst>
              <a:ext uri="{FF2B5EF4-FFF2-40B4-BE49-F238E27FC236}">
                <a16:creationId xmlns:a16="http://schemas.microsoft.com/office/drawing/2014/main" id="{80CC4ACC-D1DF-1D37-7235-0743292C57CA}"/>
              </a:ext>
            </a:extLst>
          </p:cNvPr>
          <p:cNvSpPr>
            <a:spLocks noGrp="1"/>
          </p:cNvSpPr>
          <p:nvPr>
            <p:ph type="title"/>
          </p:nvPr>
        </p:nvSpPr>
        <p:spPr>
          <a:xfrm>
            <a:off x="768875" y="621247"/>
            <a:ext cx="5733525" cy="350247"/>
          </a:xfrm>
        </p:spPr>
        <p:txBody>
          <a:bodyPr/>
          <a:lstStyle/>
          <a:p>
            <a:r>
              <a:rPr lang="en-US" sz="2400" b="1" dirty="0">
                <a:latin typeface="+mn-lt"/>
                <a:ea typeface="+mn-ea"/>
              </a:rPr>
              <a:t>Intrusion Detection and Prevention </a:t>
            </a:r>
          </a:p>
        </p:txBody>
      </p:sp>
      <p:pic>
        <p:nvPicPr>
          <p:cNvPr id="14" name="Picture 13">
            <a:extLst>
              <a:ext uri="{FF2B5EF4-FFF2-40B4-BE49-F238E27FC236}">
                <a16:creationId xmlns:a16="http://schemas.microsoft.com/office/drawing/2014/main" id="{417F8C4A-12AF-6E0A-051E-95E09C3D90E3}"/>
              </a:ext>
            </a:extLst>
          </p:cNvPr>
          <p:cNvPicPr>
            <a:picLocks noChangeAspect="1"/>
          </p:cNvPicPr>
          <p:nvPr/>
        </p:nvPicPr>
        <p:blipFill>
          <a:blip r:embed="rId5"/>
          <a:stretch>
            <a:fillRect/>
          </a:stretch>
        </p:blipFill>
        <p:spPr>
          <a:xfrm>
            <a:off x="1227002" y="3032737"/>
            <a:ext cx="2031475" cy="3431125"/>
          </a:xfrm>
          <a:prstGeom prst="rect">
            <a:avLst/>
          </a:prstGeom>
          <a:ln>
            <a:solidFill>
              <a:schemeClr val="tx1"/>
            </a:solidFill>
          </a:ln>
        </p:spPr>
      </p:pic>
      <p:sp>
        <p:nvSpPr>
          <p:cNvPr id="7" name="Text Placeholder 6">
            <a:extLst>
              <a:ext uri="{FF2B5EF4-FFF2-40B4-BE49-F238E27FC236}">
                <a16:creationId xmlns:a16="http://schemas.microsoft.com/office/drawing/2014/main" id="{7A125CB2-9A98-CC6E-1A3D-F9EDDC57E128}"/>
              </a:ext>
            </a:extLst>
          </p:cNvPr>
          <p:cNvSpPr>
            <a:spLocks noGrp="1"/>
          </p:cNvSpPr>
          <p:nvPr>
            <p:ph type="body" sz="quarter" idx="48"/>
          </p:nvPr>
        </p:nvSpPr>
        <p:spPr>
          <a:xfrm>
            <a:off x="6734277" y="1697559"/>
            <a:ext cx="5084064" cy="4505325"/>
          </a:xfrm>
        </p:spPr>
        <p:txBody>
          <a:bodyPr/>
          <a:lstStyle/>
          <a:p>
            <a:pPr marL="285750" indent="-285750">
              <a:buFont typeface="Arial" panose="020B0604020202020204" pitchFamily="34" charset="0"/>
              <a:buChar char="•"/>
            </a:pPr>
            <a:r>
              <a:rPr lang="en-US" sz="1800" dirty="0"/>
              <a:t>Detect and block known exploits, malware, malicious URLs, spyware, command and control (C2) attacks. </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Palo Alto Networks security research team uses Advanced Threat Prevention powered by AI to equip the firewall with latest threat intelligence.</a:t>
            </a:r>
            <a:endParaRPr lang="en-US" sz="1800" strike="sngStrike" dirty="0"/>
          </a:p>
          <a:p>
            <a:pPr marL="0" indent="0">
              <a:buNone/>
            </a:pPr>
            <a:endParaRPr lang="en-US" sz="1800" dirty="0"/>
          </a:p>
          <a:p>
            <a:pPr marL="285750" indent="-285750">
              <a:buFont typeface="Arial" panose="020B0604020202020204" pitchFamily="34" charset="0"/>
              <a:buChar char="•"/>
            </a:pPr>
            <a:r>
              <a:rPr lang="en-US" sz="1800" dirty="0"/>
              <a:t>Supports threat detection and prevention on  encrypted traffic.</a:t>
            </a:r>
          </a:p>
          <a:p>
            <a:endParaRPr lang="en-US" dirty="0"/>
          </a:p>
        </p:txBody>
      </p:sp>
      <p:pic>
        <p:nvPicPr>
          <p:cNvPr id="16" name="Picture 15">
            <a:extLst>
              <a:ext uri="{FF2B5EF4-FFF2-40B4-BE49-F238E27FC236}">
                <a16:creationId xmlns:a16="http://schemas.microsoft.com/office/drawing/2014/main" id="{1AEFC12D-4DFE-0561-0988-447F82C8EBA6}"/>
              </a:ext>
            </a:extLst>
          </p:cNvPr>
          <p:cNvPicPr>
            <a:picLocks noChangeAspect="1"/>
          </p:cNvPicPr>
          <p:nvPr/>
        </p:nvPicPr>
        <p:blipFill>
          <a:blip r:embed="rId6"/>
          <a:stretch>
            <a:fillRect/>
          </a:stretch>
        </p:blipFill>
        <p:spPr>
          <a:xfrm>
            <a:off x="762000" y="1559882"/>
            <a:ext cx="5245110" cy="1465300"/>
          </a:xfrm>
          <a:prstGeom prst="rect">
            <a:avLst/>
          </a:prstGeom>
          <a:ln>
            <a:solidFill>
              <a:schemeClr val="tx1"/>
            </a:solidFill>
          </a:ln>
        </p:spPr>
      </p:pic>
      <p:pic>
        <p:nvPicPr>
          <p:cNvPr id="2" name="Picture 1">
            <a:extLst>
              <a:ext uri="{FF2B5EF4-FFF2-40B4-BE49-F238E27FC236}">
                <a16:creationId xmlns:a16="http://schemas.microsoft.com/office/drawing/2014/main" id="{FC8DD82F-1456-C20C-723B-31F58080BA67}"/>
              </a:ext>
            </a:extLst>
          </p:cNvPr>
          <p:cNvPicPr>
            <a:picLocks noGrp="1" noRot="1" noChangeAspect="1" noMove="1" noResize="1" noEditPoints="1" noAdjustHandles="1" noChangeArrowheads="1" noChangeShapeType="1" noCrop="1"/>
          </p:cNvPicPr>
          <p:nvPr/>
        </p:nvPicPr>
        <p:blipFill>
          <a:blip r:embed="rId7"/>
          <a:stretch>
            <a:fillRect/>
          </a:stretch>
        </p:blipFill>
        <p:spPr>
          <a:xfrm>
            <a:off x="0" y="8656"/>
            <a:ext cx="2048161" cy="314369"/>
          </a:xfrm>
          <a:prstGeom prst="rect">
            <a:avLst/>
          </a:prstGeom>
        </p:spPr>
      </p:pic>
      <p:pic>
        <p:nvPicPr>
          <p:cNvPr id="4" name="Picture 3">
            <a:extLst>
              <a:ext uri="{FF2B5EF4-FFF2-40B4-BE49-F238E27FC236}">
                <a16:creationId xmlns:a16="http://schemas.microsoft.com/office/drawing/2014/main" id="{832C6B6F-F20C-3175-AB5A-88426EEC5F05}"/>
              </a:ext>
            </a:extLst>
          </p:cNvPr>
          <p:cNvPicPr>
            <a:picLocks noGrp="1" noRot="1" noChangeAspect="1" noMove="1" noResize="1" noEditPoints="1" noAdjustHandles="1" noChangeArrowheads="1" noChangeShapeType="1" noCrop="1"/>
          </p:cNvPicPr>
          <p:nvPr/>
        </p:nvPicPr>
        <p:blipFill>
          <a:blip r:embed="rId7"/>
          <a:stretch>
            <a:fillRect/>
          </a:stretch>
        </p:blipFill>
        <p:spPr>
          <a:xfrm>
            <a:off x="36534" y="6534975"/>
            <a:ext cx="2048161" cy="314369"/>
          </a:xfrm>
          <a:prstGeom prst="rect">
            <a:avLst/>
          </a:prstGeom>
        </p:spPr>
      </p:pic>
      <p:cxnSp>
        <p:nvCxnSpPr>
          <p:cNvPr id="5" name="Accent Mark">
            <a:extLst>
              <a:ext uri="{FF2B5EF4-FFF2-40B4-BE49-F238E27FC236}">
                <a16:creationId xmlns:a16="http://schemas.microsoft.com/office/drawing/2014/main" id="{1B370A3F-70A6-7FC1-3954-E3988FA60141}"/>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0380319E-51E5-7564-F31B-98CB6BC16643}"/>
              </a:ext>
            </a:extLst>
          </p:cNvPr>
          <p:cNvSpPr>
            <a:spLocks noGrp="1"/>
          </p:cNvSpPr>
          <p:nvPr>
            <p:ph type="ftr" sz="quarter" idx="46"/>
          </p:nvPr>
        </p:nvSpPr>
        <p:spPr/>
        <p:txBody>
          <a:bodyPr/>
          <a:lstStyle/>
          <a:p>
            <a:r>
              <a:rPr lang="en-US"/>
              <a:t>Copyright © 2025, Oracle and/or its affiliates.</a:t>
            </a:r>
            <a:endParaRPr lang="en-US" dirty="0"/>
          </a:p>
        </p:txBody>
      </p:sp>
      <p:sp>
        <p:nvSpPr>
          <p:cNvPr id="8" name="Slide Number Placeholder 7">
            <a:extLst>
              <a:ext uri="{FF2B5EF4-FFF2-40B4-BE49-F238E27FC236}">
                <a16:creationId xmlns:a16="http://schemas.microsoft.com/office/drawing/2014/main" id="{286A2FC7-C438-E4DA-960C-A8E18712F794}"/>
              </a:ext>
            </a:extLst>
          </p:cNvPr>
          <p:cNvSpPr>
            <a:spLocks noGrp="1"/>
          </p:cNvSpPr>
          <p:nvPr>
            <p:ph type="sldNum" sz="quarter" idx="47"/>
          </p:nvPr>
        </p:nvSpPr>
        <p:spPr/>
        <p:txBody>
          <a:bodyPr/>
          <a:lstStyle/>
          <a:p>
            <a:fld id="{345D60D9-5372-5F40-9443-0F9AE5BDC3C8}" type="slidenum">
              <a:rPr lang="en-US" smtClean="0"/>
              <a:pPr/>
              <a:t>61</a:t>
            </a:fld>
            <a:endParaRPr lang="en-US" dirty="0"/>
          </a:p>
        </p:txBody>
      </p:sp>
    </p:spTree>
    <p:extLst>
      <p:ext uri="{BB962C8B-B14F-4D97-AF65-F5344CB8AC3E}">
        <p14:creationId xmlns:p14="http://schemas.microsoft.com/office/powerpoint/2010/main" val="274628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0B9D54-EF69-761D-C409-409374C5315A}"/>
              </a:ext>
            </a:extLst>
          </p:cNvPr>
          <p:cNvPicPr/>
          <p:nvPr/>
        </p:nvPicPr>
        <p:blipFill>
          <a:blip r:embed="rId5"/>
          <a:stretch>
            <a:fillRect/>
          </a:stretch>
        </p:blipFill>
        <p:spPr>
          <a:xfrm>
            <a:off x="0" y="8656"/>
            <a:ext cx="2048161" cy="314369"/>
          </a:xfrm>
          <a:prstGeom prst="rect">
            <a:avLst/>
          </a:prstGeom>
        </p:spPr>
      </p:pic>
      <p:pic>
        <p:nvPicPr>
          <p:cNvPr id="11" name="Picture 10">
            <a:extLst>
              <a:ext uri="{FF2B5EF4-FFF2-40B4-BE49-F238E27FC236}">
                <a16:creationId xmlns:a16="http://schemas.microsoft.com/office/drawing/2014/main" id="{CD3A803B-5BA5-AC41-177D-3CD5A1A0C9F0}"/>
              </a:ext>
            </a:extLst>
          </p:cNvPr>
          <p:cNvPicPr/>
          <p:nvPr/>
        </p:nvPicPr>
        <p:blipFill>
          <a:blip r:embed="rId5"/>
          <a:stretch>
            <a:fillRect/>
          </a:stretch>
        </p:blipFill>
        <p:spPr>
          <a:xfrm>
            <a:off x="36534" y="6534975"/>
            <a:ext cx="2048161" cy="314369"/>
          </a:xfrm>
          <a:prstGeom prst="rect">
            <a:avLst/>
          </a:prstGeom>
        </p:spPr>
      </p:pic>
      <p:sp>
        <p:nvSpPr>
          <p:cNvPr id="2" name="Text Placeholder 1">
            <a:extLst>
              <a:ext uri="{FF2B5EF4-FFF2-40B4-BE49-F238E27FC236}">
                <a16:creationId xmlns:a16="http://schemas.microsoft.com/office/drawing/2014/main" id="{615895D3-7ABC-1F67-6466-BCCEF852AFAD}"/>
              </a:ext>
            </a:extLst>
          </p:cNvPr>
          <p:cNvSpPr>
            <a:spLocks noGrp="1"/>
          </p:cNvSpPr>
          <p:nvPr>
            <p:ph type="body" sz="quarter" idx="43"/>
          </p:nvPr>
        </p:nvSpPr>
        <p:spPr/>
        <p:txBody>
          <a:bodyPr/>
          <a:lstStyle/>
          <a:p>
            <a:endParaRPr lang="en-US" dirty="0"/>
          </a:p>
        </p:txBody>
      </p:sp>
      <p:sp>
        <p:nvSpPr>
          <p:cNvPr id="3" name="Title 2">
            <a:extLst>
              <a:ext uri="{FF2B5EF4-FFF2-40B4-BE49-F238E27FC236}">
                <a16:creationId xmlns:a16="http://schemas.microsoft.com/office/drawing/2014/main" id="{E631398D-0947-D87A-628A-836771005C2C}"/>
              </a:ext>
            </a:extLst>
          </p:cNvPr>
          <p:cNvSpPr>
            <a:spLocks noGrp="1"/>
          </p:cNvSpPr>
          <p:nvPr>
            <p:ph type="title"/>
          </p:nvPr>
        </p:nvSpPr>
        <p:spPr>
          <a:xfrm>
            <a:off x="770002" y="331470"/>
            <a:ext cx="5335524" cy="822960"/>
          </a:xfrm>
        </p:spPr>
        <p:txBody>
          <a:bodyPr/>
          <a:lstStyle/>
          <a:p>
            <a:r>
              <a:rPr lang="en-US" sz="2400" b="1" dirty="0">
                <a:latin typeface="+mn-lt"/>
                <a:ea typeface="+mn-ea"/>
              </a:rPr>
              <a:t>Logging and Observability</a:t>
            </a:r>
          </a:p>
        </p:txBody>
      </p:sp>
      <p:sp>
        <p:nvSpPr>
          <p:cNvPr id="6" name="Slide Number Placeholder 5">
            <a:extLst>
              <a:ext uri="{FF2B5EF4-FFF2-40B4-BE49-F238E27FC236}">
                <a16:creationId xmlns:a16="http://schemas.microsoft.com/office/drawing/2014/main" id="{3CFAE3D9-C4DE-193D-4D01-3D06992EDD1D}"/>
              </a:ext>
            </a:extLst>
          </p:cNvPr>
          <p:cNvSpPr>
            <a:spLocks noGrp="1"/>
          </p:cNvSpPr>
          <p:nvPr>
            <p:ph type="sldNum" sz="quarter" idx="47"/>
          </p:nvPr>
        </p:nvSpPr>
        <p:spPr/>
        <p:txBody>
          <a:bodyPr/>
          <a:lstStyle/>
          <a:p>
            <a:fld id="{345D60D9-5372-5F40-9443-0F9AE5BDC3C8}" type="slidenum">
              <a:rPr lang="en-US" smtClean="0"/>
              <a:pPr/>
              <a:t>62</a:t>
            </a:fld>
            <a:endParaRPr lang="en-US" dirty="0"/>
          </a:p>
        </p:txBody>
      </p:sp>
      <p:sp>
        <p:nvSpPr>
          <p:cNvPr id="7" name="Text Placeholder 6">
            <a:extLst>
              <a:ext uri="{FF2B5EF4-FFF2-40B4-BE49-F238E27FC236}">
                <a16:creationId xmlns:a16="http://schemas.microsoft.com/office/drawing/2014/main" id="{ACF6B74F-0F39-12E4-E856-423368AB3CA0}"/>
              </a:ext>
            </a:extLst>
          </p:cNvPr>
          <p:cNvSpPr>
            <a:spLocks noGrp="1"/>
          </p:cNvSpPr>
          <p:nvPr>
            <p:ph type="body" sz="quarter" idx="48"/>
          </p:nvPr>
        </p:nvSpPr>
        <p:spPr>
          <a:xfrm>
            <a:off x="6364986" y="1609725"/>
            <a:ext cx="5084064" cy="3376946"/>
          </a:xfrm>
        </p:spPr>
        <p:txBody>
          <a:bodyPr/>
          <a:lstStyle/>
          <a:p>
            <a:pPr marL="285750" indent="-285750">
              <a:buFont typeface="Arial" charset="0"/>
              <a:buChar char="•"/>
            </a:pPr>
            <a:r>
              <a:rPr lang="en-US" sz="1600" dirty="0"/>
              <a:t>Network Firewall metrics help monitor the health, capacity, and performance of firewall policies and resources. Alarms and Notifications can be configured to notify you when metrics meet alarm-specified triggers. </a:t>
            </a:r>
          </a:p>
          <a:p>
            <a:pPr marL="285750" indent="-285750">
              <a:buFont typeface="Arial" charset="0"/>
              <a:buChar char="•"/>
            </a:pPr>
            <a:endParaRPr lang="en-US" sz="1600" dirty="0"/>
          </a:p>
          <a:p>
            <a:pPr marL="285750" indent="-285750">
              <a:buFont typeface="Arial" charset="0"/>
              <a:buChar char="•"/>
            </a:pPr>
            <a:r>
              <a:rPr lang="en-US" sz="1600" dirty="0"/>
              <a:t>Network Firewall logs (integrated with OCI logging) enable you to understand what rules and the countermeasures triggered by requests. </a:t>
            </a:r>
          </a:p>
          <a:p>
            <a:pPr marL="285750" indent="-285750">
              <a:buFont typeface="Arial" charset="0"/>
              <a:buChar char="•"/>
            </a:pPr>
            <a:endParaRPr lang="en-US" sz="1600" dirty="0"/>
          </a:p>
          <a:p>
            <a:pPr marL="285750" indent="-285750">
              <a:buFont typeface="Arial" charset="0"/>
              <a:buChar char="•"/>
            </a:pPr>
            <a:endParaRPr lang="en-US" sz="1600" dirty="0"/>
          </a:p>
          <a:p>
            <a:pPr marL="285750" indent="-285750">
              <a:buFont typeface="Arial" charset="0"/>
              <a:buChar char="•"/>
            </a:pPr>
            <a:endParaRPr lang="en-US" sz="1600" dirty="0"/>
          </a:p>
          <a:p>
            <a:pPr marL="285750" indent="-285750">
              <a:buFont typeface="Arial" charset="0"/>
              <a:buChar char="•"/>
            </a:pPr>
            <a:endParaRPr lang="en-US" sz="1600" dirty="0"/>
          </a:p>
          <a:p>
            <a:endParaRPr lang="en-US" sz="1600" dirty="0"/>
          </a:p>
        </p:txBody>
      </p:sp>
      <p:grpSp>
        <p:nvGrpSpPr>
          <p:cNvPr id="10" name="Group 9">
            <a:extLst>
              <a:ext uri="{FF2B5EF4-FFF2-40B4-BE49-F238E27FC236}">
                <a16:creationId xmlns:a16="http://schemas.microsoft.com/office/drawing/2014/main" id="{CDAE2E9C-EDEB-6366-D640-84700FABC1C9}"/>
              </a:ext>
            </a:extLst>
          </p:cNvPr>
          <p:cNvGrpSpPr/>
          <p:nvPr/>
        </p:nvGrpSpPr>
        <p:grpSpPr>
          <a:xfrm>
            <a:off x="423713" y="1609407"/>
            <a:ext cx="5681813" cy="4505643"/>
            <a:chOff x="423713" y="1609407"/>
            <a:chExt cx="5681813" cy="4505643"/>
          </a:xfrm>
        </p:grpSpPr>
        <p:pic>
          <p:nvPicPr>
            <p:cNvPr id="8" name="Picture 7">
              <a:extLst>
                <a:ext uri="{FF2B5EF4-FFF2-40B4-BE49-F238E27FC236}">
                  <a16:creationId xmlns:a16="http://schemas.microsoft.com/office/drawing/2014/main" id="{B3778BD8-A863-9BA7-0076-A498D90AF862}"/>
                </a:ext>
              </a:extLst>
            </p:cNvPr>
            <p:cNvPicPr>
              <a:picLocks noChangeAspect="1"/>
            </p:cNvPicPr>
            <p:nvPr/>
          </p:nvPicPr>
          <p:blipFill rotWithShape="1">
            <a:blip r:embed="rId6"/>
            <a:srcRect b="40606"/>
            <a:stretch/>
          </p:blipFill>
          <p:spPr>
            <a:xfrm>
              <a:off x="423713" y="1609407"/>
              <a:ext cx="5672288" cy="1733973"/>
            </a:xfrm>
            <a:prstGeom prst="rect">
              <a:avLst/>
            </a:prstGeom>
            <a:ln>
              <a:solidFill>
                <a:schemeClr val="tx1"/>
              </a:solidFill>
            </a:ln>
          </p:spPr>
        </p:pic>
        <p:pic>
          <p:nvPicPr>
            <p:cNvPr id="9" name="Picture 8">
              <a:extLst>
                <a:ext uri="{FF2B5EF4-FFF2-40B4-BE49-F238E27FC236}">
                  <a16:creationId xmlns:a16="http://schemas.microsoft.com/office/drawing/2014/main" id="{4D271279-3BFF-4D06-D863-E17B1B2C248A}"/>
                </a:ext>
              </a:extLst>
            </p:cNvPr>
            <p:cNvPicPr>
              <a:picLocks noChangeAspect="1"/>
            </p:cNvPicPr>
            <p:nvPr/>
          </p:nvPicPr>
          <p:blipFill>
            <a:blip r:embed="rId7"/>
            <a:stretch>
              <a:fillRect/>
            </a:stretch>
          </p:blipFill>
          <p:spPr>
            <a:xfrm>
              <a:off x="423713" y="3456886"/>
              <a:ext cx="5681813" cy="2658164"/>
            </a:xfrm>
            <a:prstGeom prst="rect">
              <a:avLst/>
            </a:prstGeom>
            <a:ln>
              <a:solidFill>
                <a:schemeClr val="tx1"/>
              </a:solidFill>
            </a:ln>
          </p:spPr>
        </p:pic>
      </p:grpSp>
      <p:cxnSp>
        <p:nvCxnSpPr>
          <p:cNvPr id="4" name="Accent Mark">
            <a:extLst>
              <a:ext uri="{FF2B5EF4-FFF2-40B4-BE49-F238E27FC236}">
                <a16:creationId xmlns:a16="http://schemas.microsoft.com/office/drawing/2014/main" id="{DAF7025D-923E-82B4-CF92-7F53D76FBDFE}"/>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2" name="Footer Placeholder 11">
            <a:extLst>
              <a:ext uri="{FF2B5EF4-FFF2-40B4-BE49-F238E27FC236}">
                <a16:creationId xmlns:a16="http://schemas.microsoft.com/office/drawing/2014/main" id="{E9396767-43AF-4EB6-C443-80480AE9DDE0}"/>
              </a:ext>
            </a:extLst>
          </p:cNvPr>
          <p:cNvSpPr>
            <a:spLocks noGrp="1"/>
          </p:cNvSpPr>
          <p:nvPr>
            <p:ph type="ftr" sz="quarter" idx="46"/>
          </p:nvPr>
        </p:nvSpPr>
        <p:spPr/>
        <p:txBody>
          <a:bodyPr/>
          <a:lstStyle/>
          <a:p>
            <a:r>
              <a:rPr lang="en-US"/>
              <a:t>Copyright © 2025, Oracle and/or its affiliates.</a:t>
            </a:r>
            <a:endParaRPr lang="en-US" dirty="0"/>
          </a:p>
        </p:txBody>
      </p:sp>
    </p:spTree>
    <p:extLst>
      <p:ext uri="{BB962C8B-B14F-4D97-AF65-F5344CB8AC3E}">
        <p14:creationId xmlns:p14="http://schemas.microsoft.com/office/powerpoint/2010/main" val="423759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4"/>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B6477D-BAB6-8A99-09F4-206676D18309}"/>
              </a:ext>
            </a:extLst>
          </p:cNvPr>
          <p:cNvPicPr/>
          <p:nvPr/>
        </p:nvPicPr>
        <p:blipFill>
          <a:blip r:embed="rId3"/>
          <a:stretch>
            <a:fillRect/>
          </a:stretch>
        </p:blipFill>
        <p:spPr>
          <a:xfrm>
            <a:off x="0" y="8656"/>
            <a:ext cx="2048161" cy="314369"/>
          </a:xfrm>
          <a:prstGeom prst="rect">
            <a:avLst/>
          </a:prstGeom>
        </p:spPr>
      </p:pic>
      <p:pic>
        <p:nvPicPr>
          <p:cNvPr id="4" name="Picture 3">
            <a:extLst>
              <a:ext uri="{FF2B5EF4-FFF2-40B4-BE49-F238E27FC236}">
                <a16:creationId xmlns:a16="http://schemas.microsoft.com/office/drawing/2014/main" id="{93D3BD69-C9B6-FEAD-8BF1-A726A2B88774}"/>
              </a:ext>
            </a:extLst>
          </p:cNvPr>
          <p:cNvPicPr/>
          <p:nvPr/>
        </p:nvPicPr>
        <p:blipFill>
          <a:blip r:embed="rId3"/>
          <a:stretch>
            <a:fillRect/>
          </a:stretch>
        </p:blipFill>
        <p:spPr>
          <a:xfrm>
            <a:off x="36534" y="6534975"/>
            <a:ext cx="2048161" cy="314369"/>
          </a:xfrm>
          <a:prstGeom prst="rect">
            <a:avLst/>
          </a:prstGeom>
        </p:spPr>
      </p:pic>
      <p:cxnSp>
        <p:nvCxnSpPr>
          <p:cNvPr id="6" name="Accent Mark">
            <a:extLst>
              <a:ext uri="{FF2B5EF4-FFF2-40B4-BE49-F238E27FC236}">
                <a16:creationId xmlns:a16="http://schemas.microsoft.com/office/drawing/2014/main" id="{65BB848C-F750-7131-ED44-CAAB01D984EB}"/>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554E783-3CCB-ADD8-B838-354040890A01}"/>
              </a:ext>
            </a:extLst>
          </p:cNvPr>
          <p:cNvSpPr>
            <a:spLocks noGrp="1"/>
          </p:cNvSpPr>
          <p:nvPr>
            <p:ph type="title"/>
          </p:nvPr>
        </p:nvSpPr>
        <p:spPr>
          <a:xfrm>
            <a:off x="762000" y="508000"/>
            <a:ext cx="4978400" cy="617833"/>
          </a:xfrm>
        </p:spPr>
        <p:txBody>
          <a:bodyPr/>
          <a:lstStyle/>
          <a:p>
            <a:r>
              <a:rPr lang="en-US" sz="2400" b="1" dirty="0">
                <a:latin typeface="+mn-lt"/>
                <a:ea typeface="+mn-ea"/>
              </a:rPr>
              <a:t>Flexible Deployment Topologies</a:t>
            </a:r>
          </a:p>
        </p:txBody>
      </p:sp>
      <p:sp>
        <p:nvSpPr>
          <p:cNvPr id="5" name="Slide Number Placeholder 4">
            <a:extLst>
              <a:ext uri="{FF2B5EF4-FFF2-40B4-BE49-F238E27FC236}">
                <a16:creationId xmlns:a16="http://schemas.microsoft.com/office/drawing/2014/main" id="{24175CEB-6A05-91DC-196A-C4565037CC82}"/>
              </a:ext>
            </a:extLst>
          </p:cNvPr>
          <p:cNvSpPr>
            <a:spLocks noGrp="1"/>
          </p:cNvSpPr>
          <p:nvPr>
            <p:ph type="sldNum" sz="quarter" idx="12"/>
          </p:nvPr>
        </p:nvSpPr>
        <p:spPr/>
        <p:txBody>
          <a:bodyPr/>
          <a:lstStyle/>
          <a:p>
            <a:fld id="{345D60D9-5372-5F40-9443-0F9AE5BDC3C8}" type="slidenum">
              <a:rPr lang="en-US" smtClean="0"/>
              <a:pPr/>
              <a:t>63</a:t>
            </a:fld>
            <a:endParaRPr lang="en-US" dirty="0"/>
          </a:p>
        </p:txBody>
      </p:sp>
      <p:sp>
        <p:nvSpPr>
          <p:cNvPr id="9" name="Text Placeholder 5">
            <a:extLst>
              <a:ext uri="{FF2B5EF4-FFF2-40B4-BE49-F238E27FC236}">
                <a16:creationId xmlns:a16="http://schemas.microsoft.com/office/drawing/2014/main" id="{913AD4AD-6775-2830-2136-331A9CF8E173}"/>
              </a:ext>
            </a:extLst>
          </p:cNvPr>
          <p:cNvSpPr txBox="1">
            <a:spLocks/>
          </p:cNvSpPr>
          <p:nvPr/>
        </p:nvSpPr>
        <p:spPr>
          <a:xfrm>
            <a:off x="686197" y="4744784"/>
            <a:ext cx="4937492" cy="1280137"/>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Centralized Deployment</a:t>
            </a:r>
          </a:p>
          <a:p>
            <a:pPr marL="285750" indent="-285750">
              <a:buFont typeface="Arial" charset="0"/>
              <a:buChar char="•"/>
            </a:pPr>
            <a:r>
              <a:rPr lang="en-US" sz="1400" dirty="0"/>
              <a:t>Network Firewall is deployed in a Hub VCN and connected to spoke VCNs through DRG.</a:t>
            </a:r>
          </a:p>
          <a:p>
            <a:endParaRPr lang="en-US" sz="1400" dirty="0"/>
          </a:p>
          <a:p>
            <a:endParaRPr lang="en-US" sz="1400" dirty="0"/>
          </a:p>
        </p:txBody>
      </p:sp>
      <p:sp>
        <p:nvSpPr>
          <p:cNvPr id="10" name="Text Placeholder 6">
            <a:extLst>
              <a:ext uri="{FF2B5EF4-FFF2-40B4-BE49-F238E27FC236}">
                <a16:creationId xmlns:a16="http://schemas.microsoft.com/office/drawing/2014/main" id="{930FA222-BC68-5A7E-0F41-7265E4FC0B0F}"/>
              </a:ext>
            </a:extLst>
          </p:cNvPr>
          <p:cNvSpPr txBox="1">
            <a:spLocks/>
          </p:cNvSpPr>
          <p:nvPr/>
        </p:nvSpPr>
        <p:spPr>
          <a:xfrm>
            <a:off x="6969481" y="4744784"/>
            <a:ext cx="4925027" cy="1268168"/>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Distributed Deployment</a:t>
            </a:r>
          </a:p>
          <a:p>
            <a:pPr marL="285750" indent="-285750">
              <a:buFont typeface="Arial" charset="0"/>
              <a:buChar char="•"/>
            </a:pPr>
            <a:r>
              <a:rPr lang="en-US" sz="1400" dirty="0"/>
              <a:t>A dedicated Network Firewall deployed in each VCN.</a:t>
            </a:r>
          </a:p>
        </p:txBody>
      </p:sp>
      <p:sp>
        <p:nvSpPr>
          <p:cNvPr id="11" name="Rectangle 10">
            <a:extLst>
              <a:ext uri="{FF2B5EF4-FFF2-40B4-BE49-F238E27FC236}">
                <a16:creationId xmlns:a16="http://schemas.microsoft.com/office/drawing/2014/main" id="{71679D67-6A6F-D6BA-549C-E779A696720D}"/>
              </a:ext>
            </a:extLst>
          </p:cNvPr>
          <p:cNvSpPr/>
          <p:nvPr/>
        </p:nvSpPr>
        <p:spPr>
          <a:xfrm>
            <a:off x="2413988" y="2279180"/>
            <a:ext cx="45720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ectangle 11">
            <a:extLst>
              <a:ext uri="{FF2B5EF4-FFF2-40B4-BE49-F238E27FC236}">
                <a16:creationId xmlns:a16="http://schemas.microsoft.com/office/drawing/2014/main" id="{C4B4BE4C-7EA5-7579-B7A6-16BDEE4DEF2E}"/>
              </a:ext>
            </a:extLst>
          </p:cNvPr>
          <p:cNvSpPr/>
          <p:nvPr/>
        </p:nvSpPr>
        <p:spPr>
          <a:xfrm>
            <a:off x="7355188" y="2050580"/>
            <a:ext cx="45720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Rectangle 12">
            <a:extLst>
              <a:ext uri="{FF2B5EF4-FFF2-40B4-BE49-F238E27FC236}">
                <a16:creationId xmlns:a16="http://schemas.microsoft.com/office/drawing/2014/main" id="{B1700BAB-B5D2-FCA7-8B68-A63689DED3F1}"/>
              </a:ext>
            </a:extLst>
          </p:cNvPr>
          <p:cNvSpPr/>
          <p:nvPr/>
        </p:nvSpPr>
        <p:spPr>
          <a:xfrm>
            <a:off x="7355188" y="2844367"/>
            <a:ext cx="45720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Rectangle 13">
            <a:extLst>
              <a:ext uri="{FF2B5EF4-FFF2-40B4-BE49-F238E27FC236}">
                <a16:creationId xmlns:a16="http://schemas.microsoft.com/office/drawing/2014/main" id="{BCFE1728-F19B-A0DC-1AF7-9676F024F817}"/>
              </a:ext>
            </a:extLst>
          </p:cNvPr>
          <p:cNvSpPr/>
          <p:nvPr/>
        </p:nvSpPr>
        <p:spPr>
          <a:xfrm>
            <a:off x="7355188" y="3656350"/>
            <a:ext cx="457200" cy="45720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7" name="Picture 16">
            <a:extLst>
              <a:ext uri="{FF2B5EF4-FFF2-40B4-BE49-F238E27FC236}">
                <a16:creationId xmlns:a16="http://schemas.microsoft.com/office/drawing/2014/main" id="{318E08E7-A6BB-1FD6-4792-0AC3C929155D}"/>
              </a:ext>
            </a:extLst>
          </p:cNvPr>
          <p:cNvPicPr>
            <a:picLocks noChangeAspect="1"/>
          </p:cNvPicPr>
          <p:nvPr/>
        </p:nvPicPr>
        <p:blipFill>
          <a:blip r:embed="rId4"/>
          <a:stretch>
            <a:fillRect/>
          </a:stretch>
        </p:blipFill>
        <p:spPr>
          <a:xfrm>
            <a:off x="7061980" y="1264155"/>
            <a:ext cx="3821235" cy="3466761"/>
          </a:xfrm>
          <a:prstGeom prst="rect">
            <a:avLst/>
          </a:prstGeom>
        </p:spPr>
      </p:pic>
      <p:pic>
        <p:nvPicPr>
          <p:cNvPr id="19" name="Picture 18">
            <a:extLst>
              <a:ext uri="{FF2B5EF4-FFF2-40B4-BE49-F238E27FC236}">
                <a16:creationId xmlns:a16="http://schemas.microsoft.com/office/drawing/2014/main" id="{A77D89A4-8CAB-95F6-D55D-55B55D2954C1}"/>
              </a:ext>
            </a:extLst>
          </p:cNvPr>
          <p:cNvPicPr>
            <a:picLocks noChangeAspect="1"/>
          </p:cNvPicPr>
          <p:nvPr/>
        </p:nvPicPr>
        <p:blipFill>
          <a:blip r:embed="rId5"/>
          <a:stretch>
            <a:fillRect/>
          </a:stretch>
        </p:blipFill>
        <p:spPr>
          <a:xfrm>
            <a:off x="710598" y="1854291"/>
            <a:ext cx="5293331" cy="2854928"/>
          </a:xfrm>
          <a:prstGeom prst="rect">
            <a:avLst/>
          </a:prstGeom>
        </p:spPr>
      </p:pic>
      <p:sp>
        <p:nvSpPr>
          <p:cNvPr id="7" name="Footer Placeholder 6">
            <a:extLst>
              <a:ext uri="{FF2B5EF4-FFF2-40B4-BE49-F238E27FC236}">
                <a16:creationId xmlns:a16="http://schemas.microsoft.com/office/drawing/2014/main" id="{03F7C48F-52FD-F5B8-8954-3CBB48BC5274}"/>
              </a:ext>
            </a:extLst>
          </p:cNvPr>
          <p:cNvSpPr>
            <a:spLocks noGrp="1"/>
          </p:cNvSpPr>
          <p:nvPr>
            <p:ph type="ftr" sz="quarter" idx="11"/>
          </p:nvPr>
        </p:nvSpPr>
        <p:spPr/>
        <p:txBody>
          <a:bodyPr/>
          <a:lstStyle/>
          <a:p>
            <a:r>
              <a:rPr lang="en-US"/>
              <a:t>Copyright © 2025, Oracle and/or its affiliates.</a:t>
            </a:r>
            <a:endParaRPr lang="en-US" dirty="0"/>
          </a:p>
        </p:txBody>
      </p:sp>
    </p:spTree>
    <p:extLst>
      <p:ext uri="{BB962C8B-B14F-4D97-AF65-F5344CB8AC3E}">
        <p14:creationId xmlns:p14="http://schemas.microsoft.com/office/powerpoint/2010/main" val="269993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A38380-8951-D96A-F7B3-638C41776F9C}"/>
              </a:ext>
            </a:extLst>
          </p:cNvPr>
          <p:cNvPicPr/>
          <p:nvPr/>
        </p:nvPicPr>
        <p:blipFill>
          <a:blip r:embed="rId3"/>
          <a:stretch>
            <a:fillRect/>
          </a:stretch>
        </p:blipFill>
        <p:spPr>
          <a:xfrm>
            <a:off x="0" y="8656"/>
            <a:ext cx="2048161" cy="314369"/>
          </a:xfrm>
          <a:prstGeom prst="rect">
            <a:avLst/>
          </a:prstGeom>
        </p:spPr>
      </p:pic>
      <p:pic>
        <p:nvPicPr>
          <p:cNvPr id="4" name="Picture 3">
            <a:extLst>
              <a:ext uri="{FF2B5EF4-FFF2-40B4-BE49-F238E27FC236}">
                <a16:creationId xmlns:a16="http://schemas.microsoft.com/office/drawing/2014/main" id="{448122BF-61CF-DCEE-999D-EE982B9EA160}"/>
              </a:ext>
            </a:extLst>
          </p:cNvPr>
          <p:cNvPicPr/>
          <p:nvPr/>
        </p:nvPicPr>
        <p:blipFill>
          <a:blip r:embed="rId3"/>
          <a:stretch>
            <a:fillRect/>
          </a:stretch>
        </p:blipFill>
        <p:spPr>
          <a:xfrm>
            <a:off x="36534" y="6534975"/>
            <a:ext cx="2048161" cy="314369"/>
          </a:xfrm>
          <a:prstGeom prst="rect">
            <a:avLst/>
          </a:prstGeom>
        </p:spPr>
      </p:pic>
      <p:cxnSp>
        <p:nvCxnSpPr>
          <p:cNvPr id="6" name="Accent Mark">
            <a:extLst>
              <a:ext uri="{FF2B5EF4-FFF2-40B4-BE49-F238E27FC236}">
                <a16:creationId xmlns:a16="http://schemas.microsoft.com/office/drawing/2014/main" id="{3FA8534B-29B9-DD8F-CF83-2B56F64578C7}"/>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554E783-3CCB-ADD8-B838-354040890A01}"/>
              </a:ext>
            </a:extLst>
          </p:cNvPr>
          <p:cNvSpPr>
            <a:spLocks noGrp="1"/>
          </p:cNvSpPr>
          <p:nvPr>
            <p:ph type="title"/>
          </p:nvPr>
        </p:nvSpPr>
        <p:spPr>
          <a:xfrm>
            <a:off x="762000" y="508000"/>
            <a:ext cx="5647267" cy="459410"/>
          </a:xfrm>
        </p:spPr>
        <p:txBody>
          <a:bodyPr/>
          <a:lstStyle/>
          <a:p>
            <a:pPr algn="l"/>
            <a:r>
              <a:rPr lang="en-US" sz="2400" b="1" dirty="0">
                <a:latin typeface="+mn-lt"/>
                <a:ea typeface="+mn-ea"/>
              </a:rPr>
              <a:t>Use cases for OCI Network Firewall</a:t>
            </a:r>
          </a:p>
        </p:txBody>
      </p:sp>
      <p:sp>
        <p:nvSpPr>
          <p:cNvPr id="5" name="Slide Number Placeholder 4">
            <a:extLst>
              <a:ext uri="{FF2B5EF4-FFF2-40B4-BE49-F238E27FC236}">
                <a16:creationId xmlns:a16="http://schemas.microsoft.com/office/drawing/2014/main" id="{24175CEB-6A05-91DC-196A-C4565037CC82}"/>
              </a:ext>
            </a:extLst>
          </p:cNvPr>
          <p:cNvSpPr>
            <a:spLocks noGrp="1"/>
          </p:cNvSpPr>
          <p:nvPr>
            <p:ph type="sldNum" sz="quarter" idx="12"/>
          </p:nvPr>
        </p:nvSpPr>
        <p:spPr/>
        <p:txBody>
          <a:bodyPr/>
          <a:lstStyle/>
          <a:p>
            <a:fld id="{345D60D9-5372-5F40-9443-0F9AE5BDC3C8}" type="slidenum">
              <a:rPr lang="en-US" smtClean="0"/>
              <a:pPr/>
              <a:t>64</a:t>
            </a:fld>
            <a:endParaRPr lang="en-US" dirty="0"/>
          </a:p>
        </p:txBody>
      </p:sp>
      <p:pic>
        <p:nvPicPr>
          <p:cNvPr id="16" name="Picture 15">
            <a:extLst>
              <a:ext uri="{FF2B5EF4-FFF2-40B4-BE49-F238E27FC236}">
                <a16:creationId xmlns:a16="http://schemas.microsoft.com/office/drawing/2014/main" id="{8181B392-8360-DE0B-6A49-317671ECEFF6}"/>
              </a:ext>
            </a:extLst>
          </p:cNvPr>
          <p:cNvPicPr>
            <a:picLocks noChangeAspect="1"/>
          </p:cNvPicPr>
          <p:nvPr/>
        </p:nvPicPr>
        <p:blipFill>
          <a:blip r:embed="rId4"/>
          <a:stretch>
            <a:fillRect/>
          </a:stretch>
        </p:blipFill>
        <p:spPr>
          <a:xfrm>
            <a:off x="4636595" y="1296395"/>
            <a:ext cx="2874906" cy="5127265"/>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1D9FB881-4ED0-2279-C51B-D2842C20880B}"/>
              </a:ext>
            </a:extLst>
          </p:cNvPr>
          <p:cNvPicPr>
            <a:picLocks noChangeAspect="1"/>
          </p:cNvPicPr>
          <p:nvPr/>
        </p:nvPicPr>
        <p:blipFill>
          <a:blip r:embed="rId5"/>
          <a:stretch>
            <a:fillRect/>
          </a:stretch>
        </p:blipFill>
        <p:spPr>
          <a:xfrm>
            <a:off x="1377262" y="1500582"/>
            <a:ext cx="2456242" cy="4390008"/>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0A7BCE70-139D-44F8-5338-B5585358F11E}"/>
              </a:ext>
            </a:extLst>
          </p:cNvPr>
          <p:cNvPicPr>
            <a:picLocks noChangeAspect="1"/>
          </p:cNvPicPr>
          <p:nvPr/>
        </p:nvPicPr>
        <p:blipFill>
          <a:blip r:embed="rId6"/>
          <a:stretch>
            <a:fillRect/>
          </a:stretch>
        </p:blipFill>
        <p:spPr>
          <a:xfrm>
            <a:off x="8314592" y="1500582"/>
            <a:ext cx="2456242" cy="4394748"/>
          </a:xfrm>
          <a:prstGeom prst="rect">
            <a:avLst/>
          </a:prstGeom>
          <a:ln>
            <a:noFill/>
          </a:ln>
          <a:effectLst>
            <a:outerShdw blurRad="292100" dist="139700" dir="2700000" algn="tl" rotWithShape="0">
              <a:srgbClr val="333333">
                <a:alpha val="65000"/>
              </a:srgbClr>
            </a:outerShdw>
          </a:effectLst>
        </p:spPr>
      </p:pic>
      <p:sp>
        <p:nvSpPr>
          <p:cNvPr id="7" name="Footer Placeholder 6">
            <a:extLst>
              <a:ext uri="{FF2B5EF4-FFF2-40B4-BE49-F238E27FC236}">
                <a16:creationId xmlns:a16="http://schemas.microsoft.com/office/drawing/2014/main" id="{C52313EA-6F67-F349-DBF0-F6EE62DAAE21}"/>
              </a:ext>
            </a:extLst>
          </p:cNvPr>
          <p:cNvSpPr>
            <a:spLocks noGrp="1"/>
          </p:cNvSpPr>
          <p:nvPr>
            <p:ph type="ftr" sz="quarter" idx="11"/>
          </p:nvPr>
        </p:nvSpPr>
        <p:spPr/>
        <p:txBody>
          <a:bodyPr/>
          <a:lstStyle/>
          <a:p>
            <a:r>
              <a:rPr lang="en-US"/>
              <a:t>Copyright © 2025, Oracle and/or its affiliates.</a:t>
            </a:r>
            <a:endParaRPr lang="en-US" dirty="0"/>
          </a:p>
        </p:txBody>
      </p:sp>
    </p:spTree>
    <p:extLst>
      <p:ext uri="{BB962C8B-B14F-4D97-AF65-F5344CB8AC3E}">
        <p14:creationId xmlns:p14="http://schemas.microsoft.com/office/powerpoint/2010/main" val="210139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2CC070-6200-43A9-80F6-0FC60D4593AC}"/>
              </a:ext>
            </a:extLst>
          </p:cNvPr>
          <p:cNvSpPr>
            <a:spLocks noGrp="1"/>
          </p:cNvSpPr>
          <p:nvPr>
            <p:ph type="ftr" sz="quarter" idx="11"/>
          </p:nvPr>
        </p:nvSpPr>
        <p:spPr/>
        <p:txBody>
          <a:bodyPr/>
          <a:lstStyle/>
          <a:p>
            <a:r>
              <a:rPr lang="en-US"/>
              <a:t>Copyright © 2025, Oracle and/or its affiliates.</a:t>
            </a:r>
          </a:p>
        </p:txBody>
      </p:sp>
      <p:sp>
        <p:nvSpPr>
          <p:cNvPr id="3" name="Slide Number Placeholder 2">
            <a:extLst>
              <a:ext uri="{FF2B5EF4-FFF2-40B4-BE49-F238E27FC236}">
                <a16:creationId xmlns:a16="http://schemas.microsoft.com/office/drawing/2014/main" id="{7A06F596-B512-4AFE-9722-81D7AB6541CD}"/>
              </a:ext>
            </a:extLst>
          </p:cNvPr>
          <p:cNvSpPr>
            <a:spLocks noGrp="1"/>
          </p:cNvSpPr>
          <p:nvPr>
            <p:ph type="sldNum" sz="quarter" idx="12"/>
          </p:nvPr>
        </p:nvSpPr>
        <p:spPr/>
        <p:txBody>
          <a:bodyPr/>
          <a:lstStyle/>
          <a:p>
            <a:fld id="{345D60D9-5372-5F40-9443-0F9AE5BDC3C8}" type="slidenum">
              <a:rPr lang="en-US" smtClean="0"/>
              <a:t>65</a:t>
            </a:fld>
            <a:endParaRPr lang="en-US"/>
          </a:p>
        </p:txBody>
      </p:sp>
      <p:sp>
        <p:nvSpPr>
          <p:cNvPr id="4" name="Title 3">
            <a:extLst>
              <a:ext uri="{FF2B5EF4-FFF2-40B4-BE49-F238E27FC236}">
                <a16:creationId xmlns:a16="http://schemas.microsoft.com/office/drawing/2014/main" id="{945B38E0-BFB2-41E7-9728-12A1978AFC5F}"/>
              </a:ext>
            </a:extLst>
          </p:cNvPr>
          <p:cNvSpPr>
            <a:spLocks noGrp="1"/>
          </p:cNvSpPr>
          <p:nvPr>
            <p:ph type="title"/>
          </p:nvPr>
        </p:nvSpPr>
        <p:spPr/>
        <p:txBody>
          <a:bodyPr/>
          <a:lstStyle/>
          <a:p>
            <a:r>
              <a:rPr lang="en-US" dirty="0"/>
              <a:t>Domain Name System (DNS)</a:t>
            </a:r>
          </a:p>
        </p:txBody>
      </p:sp>
    </p:spTree>
    <p:extLst>
      <p:ext uri="{BB962C8B-B14F-4D97-AF65-F5344CB8AC3E}">
        <p14:creationId xmlns:p14="http://schemas.microsoft.com/office/powerpoint/2010/main" val="244585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EA648A-86C5-4D75-B596-F2A05E529327}"/>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663C1FB-4B42-47F2-8A75-81C947FFE263}"/>
              </a:ext>
            </a:extLst>
          </p:cNvPr>
          <p:cNvSpPr>
            <a:spLocks noGrp="1"/>
          </p:cNvSpPr>
          <p:nvPr>
            <p:ph type="sldNum" sz="quarter" idx="4"/>
          </p:nvPr>
        </p:nvSpPr>
        <p:spPr/>
        <p:txBody>
          <a:bodyPr/>
          <a:lstStyle/>
          <a:p>
            <a:fld id="{345D60D9-5372-5F40-9443-0F9AE5BDC3C8}" type="slidenum">
              <a:rPr lang="en-US" smtClean="0"/>
              <a:pPr/>
              <a:t>66</a:t>
            </a:fld>
            <a:endParaRPr lang="en-US" dirty="0"/>
          </a:p>
        </p:txBody>
      </p:sp>
      <p:sp>
        <p:nvSpPr>
          <p:cNvPr id="5" name="Content Placeholder 6">
            <a:extLst>
              <a:ext uri="{FF2B5EF4-FFF2-40B4-BE49-F238E27FC236}">
                <a16:creationId xmlns:a16="http://schemas.microsoft.com/office/drawing/2014/main" id="{5075802A-A0C3-BC52-8F04-6845D4D56103}"/>
              </a:ext>
            </a:extLst>
          </p:cNvPr>
          <p:cNvSpPr txBox="1">
            <a:spLocks/>
          </p:cNvSpPr>
          <p:nvPr/>
        </p:nvSpPr>
        <p:spPr>
          <a:xfrm>
            <a:off x="5723910" y="2157746"/>
            <a:ext cx="5756892" cy="3122500"/>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latin typeface="Nunito" panose="00000500000000000000" pitchFamily="2" charset="0"/>
              </a:rPr>
              <a:t>The hierarchical and decentralized naming system used to identify computers, services, and other resources reachable through the Internet or other Internet Protocol (IP) networks.</a:t>
            </a:r>
          </a:p>
          <a:p>
            <a:pPr algn="just"/>
            <a:endParaRPr lang="en-US" sz="2000" dirty="0">
              <a:latin typeface="Nunito" panose="00000500000000000000" pitchFamily="2" charset="0"/>
            </a:endParaRPr>
          </a:p>
          <a:p>
            <a:pPr algn="just"/>
            <a:r>
              <a:rPr lang="en-US" sz="2000" dirty="0">
                <a:latin typeface="Nunito" panose="00000500000000000000" pitchFamily="2" charset="0"/>
              </a:rPr>
              <a:t>The resource records contained in the DNS associate domain names with other forms of information. These are most commonly used to map human-friendly domain names to the numerical IP addresses.</a:t>
            </a:r>
          </a:p>
        </p:txBody>
      </p:sp>
      <p:sp>
        <p:nvSpPr>
          <p:cNvPr id="7" name="Title 5">
            <a:extLst>
              <a:ext uri="{FF2B5EF4-FFF2-40B4-BE49-F238E27FC236}">
                <a16:creationId xmlns:a16="http://schemas.microsoft.com/office/drawing/2014/main" id="{4E045A28-0AE1-3FB2-8B34-A68A2A6DB213}"/>
              </a:ext>
            </a:extLst>
          </p:cNvPr>
          <p:cNvSpPr txBox="1">
            <a:spLocks/>
          </p:cNvSpPr>
          <p:nvPr/>
        </p:nvSpPr>
        <p:spPr>
          <a:xfrm>
            <a:off x="999653" y="2405266"/>
            <a:ext cx="5096347" cy="3122500"/>
          </a:xfrm>
          <a:prstGeom prst="rect">
            <a:avLst/>
          </a:prstGeom>
        </p:spPr>
        <p:txBody>
          <a:bodyPr/>
          <a:lstStyle>
            <a:lvl1pPr algn="l" defTabSz="914400" rtl="0" eaLnBrk="1" latinLnBrk="0" hangingPunct="1">
              <a:lnSpc>
                <a:spcPct val="95000"/>
              </a:lnSpc>
              <a:spcBef>
                <a:spcPct val="0"/>
              </a:spcBef>
              <a:buNone/>
              <a:defRPr sz="4000" kern="1200">
                <a:solidFill>
                  <a:schemeClr val="tx1"/>
                </a:solidFill>
                <a:latin typeface="+mj-lt"/>
                <a:ea typeface="+mj-ea"/>
                <a:cs typeface="+mj-cs"/>
              </a:defRPr>
            </a:lvl1pPr>
          </a:lstStyle>
          <a:p>
            <a:r>
              <a:rPr lang="en-US" sz="13800" dirty="0"/>
              <a:t>DNS:</a:t>
            </a:r>
          </a:p>
        </p:txBody>
      </p:sp>
      <p:sp>
        <p:nvSpPr>
          <p:cNvPr id="11" name="TextBox 10">
            <a:extLst>
              <a:ext uri="{FF2B5EF4-FFF2-40B4-BE49-F238E27FC236}">
                <a16:creationId xmlns:a16="http://schemas.microsoft.com/office/drawing/2014/main" id="{CA12AC89-0F26-59D9-8E45-68CB07496ED4}"/>
              </a:ext>
            </a:extLst>
          </p:cNvPr>
          <p:cNvSpPr txBox="1"/>
          <p:nvPr/>
        </p:nvSpPr>
        <p:spPr>
          <a:xfrm>
            <a:off x="1724388" y="4294200"/>
            <a:ext cx="2827866" cy="369332"/>
          </a:xfrm>
          <a:prstGeom prst="rect">
            <a:avLst/>
          </a:prstGeom>
          <a:noFill/>
        </p:spPr>
        <p:txBody>
          <a:bodyPr wrap="square">
            <a:spAutoFit/>
          </a:bodyPr>
          <a:lstStyle/>
          <a:p>
            <a:r>
              <a:rPr lang="en-US" sz="1800" dirty="0"/>
              <a:t>“Domain Name System” </a:t>
            </a:r>
            <a:endParaRPr lang="en-US" dirty="0"/>
          </a:p>
        </p:txBody>
      </p:sp>
    </p:spTree>
    <p:extLst>
      <p:ext uri="{BB962C8B-B14F-4D97-AF65-F5344CB8AC3E}">
        <p14:creationId xmlns:p14="http://schemas.microsoft.com/office/powerpoint/2010/main" val="83722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2EA648A-86C5-4D75-B596-F2A05E529327}"/>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663C1FB-4B42-47F2-8A75-81C947FFE263}"/>
              </a:ext>
            </a:extLst>
          </p:cNvPr>
          <p:cNvSpPr>
            <a:spLocks noGrp="1"/>
          </p:cNvSpPr>
          <p:nvPr>
            <p:ph type="sldNum" sz="quarter" idx="4"/>
          </p:nvPr>
        </p:nvSpPr>
        <p:spPr/>
        <p:txBody>
          <a:bodyPr/>
          <a:lstStyle/>
          <a:p>
            <a:fld id="{345D60D9-5372-5F40-9443-0F9AE5BDC3C8}" type="slidenum">
              <a:rPr lang="en-US" smtClean="0"/>
              <a:pPr/>
              <a:t>67</a:t>
            </a:fld>
            <a:endParaRPr lang="en-US" dirty="0"/>
          </a:p>
        </p:txBody>
      </p:sp>
      <p:sp>
        <p:nvSpPr>
          <p:cNvPr id="3" name="Title 1">
            <a:extLst>
              <a:ext uri="{FF2B5EF4-FFF2-40B4-BE49-F238E27FC236}">
                <a16:creationId xmlns:a16="http://schemas.microsoft.com/office/drawing/2014/main" id="{2CCA4247-069A-CB83-CAC3-89A59BFA684D}"/>
              </a:ext>
            </a:extLst>
          </p:cNvPr>
          <p:cNvSpPr txBox="1"/>
          <p:nvPr>
            <p:custDataLst>
              <p:tags r:id="rId2"/>
            </p:custDataLst>
          </p:nvPr>
        </p:nvSpPr>
        <p:spPr>
          <a:xfrm>
            <a:off x="768874" y="504825"/>
            <a:ext cx="42010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DNS Introduction</a:t>
            </a:r>
          </a:p>
        </p:txBody>
      </p:sp>
      <p:pic>
        <p:nvPicPr>
          <p:cNvPr id="5" name="Picture 4" descr="Icon&#10;&#10;Description automatically generated">
            <a:extLst>
              <a:ext uri="{FF2B5EF4-FFF2-40B4-BE49-F238E27FC236}">
                <a16:creationId xmlns:a16="http://schemas.microsoft.com/office/drawing/2014/main" id="{7BFDD168-364A-5FBF-F7EE-B5792061235F}"/>
              </a:ext>
            </a:extLst>
          </p:cNvPr>
          <p:cNvPicPr>
            <a:picLocks noChangeAspect="1"/>
          </p:cNvPicPr>
          <p:nvPr/>
        </p:nvPicPr>
        <p:blipFill>
          <a:blip r:embed="rId5"/>
          <a:stretch>
            <a:fillRect/>
          </a:stretch>
        </p:blipFill>
        <p:spPr>
          <a:xfrm>
            <a:off x="2197005" y="3181686"/>
            <a:ext cx="547306" cy="547306"/>
          </a:xfrm>
          <a:prstGeom prst="rect">
            <a:avLst/>
          </a:prstGeom>
        </p:spPr>
      </p:pic>
      <p:pic>
        <p:nvPicPr>
          <p:cNvPr id="7" name="Picture 6" descr="Icon&#10;&#10;Description automatically generated">
            <a:extLst>
              <a:ext uri="{FF2B5EF4-FFF2-40B4-BE49-F238E27FC236}">
                <a16:creationId xmlns:a16="http://schemas.microsoft.com/office/drawing/2014/main" id="{A9163E28-4C89-B8AD-076F-FC579BAD838C}"/>
              </a:ext>
            </a:extLst>
          </p:cNvPr>
          <p:cNvPicPr>
            <a:picLocks noChangeAspect="1"/>
          </p:cNvPicPr>
          <p:nvPr/>
        </p:nvPicPr>
        <p:blipFill>
          <a:blip r:embed="rId6"/>
          <a:stretch>
            <a:fillRect/>
          </a:stretch>
        </p:blipFill>
        <p:spPr>
          <a:xfrm>
            <a:off x="5243549" y="3181686"/>
            <a:ext cx="535413" cy="511617"/>
          </a:xfrm>
          <a:prstGeom prst="rect">
            <a:avLst/>
          </a:prstGeom>
        </p:spPr>
      </p:pic>
      <p:sp>
        <p:nvSpPr>
          <p:cNvPr id="8" name="TextBox 7">
            <a:extLst>
              <a:ext uri="{FF2B5EF4-FFF2-40B4-BE49-F238E27FC236}">
                <a16:creationId xmlns:a16="http://schemas.microsoft.com/office/drawing/2014/main" id="{D0606463-E0D8-4EBC-05B3-A4DFA8F7C295}"/>
              </a:ext>
            </a:extLst>
          </p:cNvPr>
          <p:cNvSpPr txBox="1"/>
          <p:nvPr/>
        </p:nvSpPr>
        <p:spPr>
          <a:xfrm>
            <a:off x="2126529" y="3728992"/>
            <a:ext cx="688258" cy="338554"/>
          </a:xfrm>
          <a:prstGeom prst="rect">
            <a:avLst/>
          </a:prstGeom>
          <a:noFill/>
        </p:spPr>
        <p:txBody>
          <a:bodyPr wrap="square" rtlCol="0">
            <a:spAutoFit/>
          </a:bodyPr>
          <a:lstStyle/>
          <a:p>
            <a:pPr algn="ctr"/>
            <a:r>
              <a:rPr lang="en-US" sz="800" b="1" dirty="0"/>
              <a:t>Compute Instance</a:t>
            </a:r>
          </a:p>
        </p:txBody>
      </p:sp>
      <p:sp>
        <p:nvSpPr>
          <p:cNvPr id="9" name="TextBox 8">
            <a:extLst>
              <a:ext uri="{FF2B5EF4-FFF2-40B4-BE49-F238E27FC236}">
                <a16:creationId xmlns:a16="http://schemas.microsoft.com/office/drawing/2014/main" id="{E489DDE7-7051-B2E2-0948-6087BE190A56}"/>
              </a:ext>
            </a:extLst>
          </p:cNvPr>
          <p:cNvSpPr txBox="1"/>
          <p:nvPr/>
        </p:nvSpPr>
        <p:spPr>
          <a:xfrm>
            <a:off x="5167126" y="3693303"/>
            <a:ext cx="688258" cy="338554"/>
          </a:xfrm>
          <a:prstGeom prst="rect">
            <a:avLst/>
          </a:prstGeom>
          <a:noFill/>
        </p:spPr>
        <p:txBody>
          <a:bodyPr wrap="square" rtlCol="0">
            <a:spAutoFit/>
          </a:bodyPr>
          <a:lstStyle/>
          <a:p>
            <a:pPr algn="ctr"/>
            <a:r>
              <a:rPr lang="en-US" sz="800" b="1" dirty="0"/>
              <a:t>DNS Server</a:t>
            </a:r>
          </a:p>
        </p:txBody>
      </p:sp>
      <p:sp>
        <p:nvSpPr>
          <p:cNvPr id="10" name="TextBox 9">
            <a:extLst>
              <a:ext uri="{FF2B5EF4-FFF2-40B4-BE49-F238E27FC236}">
                <a16:creationId xmlns:a16="http://schemas.microsoft.com/office/drawing/2014/main" id="{58D48E4A-3CB1-AC04-E7DA-362D9BBE12A7}"/>
              </a:ext>
            </a:extLst>
          </p:cNvPr>
          <p:cNvSpPr txBox="1"/>
          <p:nvPr/>
        </p:nvSpPr>
        <p:spPr>
          <a:xfrm>
            <a:off x="2954804" y="3108189"/>
            <a:ext cx="2085938" cy="215444"/>
          </a:xfrm>
          <a:prstGeom prst="rect">
            <a:avLst/>
          </a:prstGeom>
          <a:noFill/>
        </p:spPr>
        <p:txBody>
          <a:bodyPr wrap="square" rtlCol="0">
            <a:spAutoFit/>
          </a:bodyPr>
          <a:lstStyle/>
          <a:p>
            <a:pPr algn="ctr"/>
            <a:r>
              <a:rPr lang="en-US" sz="800" b="1" dirty="0"/>
              <a:t>What is the IP for </a:t>
            </a:r>
            <a:r>
              <a:rPr lang="en-US" sz="800" b="1" dirty="0" err="1"/>
              <a:t>www.example.com</a:t>
            </a:r>
            <a:r>
              <a:rPr lang="en-US" sz="800" b="1" dirty="0"/>
              <a:t>?</a:t>
            </a:r>
          </a:p>
        </p:txBody>
      </p:sp>
      <p:sp>
        <p:nvSpPr>
          <p:cNvPr id="11" name="TextBox 10">
            <a:extLst>
              <a:ext uri="{FF2B5EF4-FFF2-40B4-BE49-F238E27FC236}">
                <a16:creationId xmlns:a16="http://schemas.microsoft.com/office/drawing/2014/main" id="{AEEBA0DB-D8BC-6787-DAD5-E318EA22ACBA}"/>
              </a:ext>
            </a:extLst>
          </p:cNvPr>
          <p:cNvSpPr txBox="1"/>
          <p:nvPr/>
        </p:nvSpPr>
        <p:spPr>
          <a:xfrm>
            <a:off x="2954804" y="3482910"/>
            <a:ext cx="2085938" cy="215444"/>
          </a:xfrm>
          <a:prstGeom prst="rect">
            <a:avLst/>
          </a:prstGeom>
          <a:noFill/>
        </p:spPr>
        <p:txBody>
          <a:bodyPr wrap="square" rtlCol="0">
            <a:spAutoFit/>
          </a:bodyPr>
          <a:lstStyle/>
          <a:p>
            <a:pPr algn="ctr"/>
            <a:r>
              <a:rPr lang="en-US" sz="800" b="1" dirty="0"/>
              <a:t>www.example.com is 10.1.1.10</a:t>
            </a:r>
          </a:p>
        </p:txBody>
      </p:sp>
      <p:cxnSp>
        <p:nvCxnSpPr>
          <p:cNvPr id="12" name="Straight Arrow Connector 11">
            <a:extLst>
              <a:ext uri="{FF2B5EF4-FFF2-40B4-BE49-F238E27FC236}">
                <a16:creationId xmlns:a16="http://schemas.microsoft.com/office/drawing/2014/main" id="{9A76C172-B0DC-19F5-EC50-39C29FABB9E3}"/>
              </a:ext>
            </a:extLst>
          </p:cNvPr>
          <p:cNvCxnSpPr/>
          <p:nvPr/>
        </p:nvCxnSpPr>
        <p:spPr>
          <a:xfrm>
            <a:off x="2814787" y="3355134"/>
            <a:ext cx="2352339"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DF5F055-E87E-340E-49AF-99FE1944ED8A}"/>
              </a:ext>
            </a:extLst>
          </p:cNvPr>
          <p:cNvCxnSpPr/>
          <p:nvPr/>
        </p:nvCxnSpPr>
        <p:spPr>
          <a:xfrm>
            <a:off x="2814786" y="3462391"/>
            <a:ext cx="2352339" cy="0"/>
          </a:xfrm>
          <a:prstGeom prst="straightConnector1">
            <a:avLst/>
          </a:prstGeom>
          <a:ln w="1905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030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2EA648A-86C5-4D75-B596-F2A05E529327}"/>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663C1FB-4B42-47F2-8A75-81C947FFE263}"/>
              </a:ext>
            </a:extLst>
          </p:cNvPr>
          <p:cNvSpPr>
            <a:spLocks noGrp="1"/>
          </p:cNvSpPr>
          <p:nvPr>
            <p:ph type="sldNum" sz="quarter" idx="4"/>
          </p:nvPr>
        </p:nvSpPr>
        <p:spPr/>
        <p:txBody>
          <a:bodyPr/>
          <a:lstStyle/>
          <a:p>
            <a:fld id="{345D60D9-5372-5F40-9443-0F9AE5BDC3C8}" type="slidenum">
              <a:rPr lang="en-US" smtClean="0"/>
              <a:pPr/>
              <a:t>68</a:t>
            </a:fld>
            <a:endParaRPr lang="en-US" dirty="0"/>
          </a:p>
        </p:txBody>
      </p:sp>
      <p:sp>
        <p:nvSpPr>
          <p:cNvPr id="3" name="Title 1">
            <a:extLst>
              <a:ext uri="{FF2B5EF4-FFF2-40B4-BE49-F238E27FC236}">
                <a16:creationId xmlns:a16="http://schemas.microsoft.com/office/drawing/2014/main" id="{2CCA4247-069A-CB83-CAC3-89A59BFA684D}"/>
              </a:ext>
            </a:extLst>
          </p:cNvPr>
          <p:cNvSpPr txBox="1"/>
          <p:nvPr>
            <p:custDataLst>
              <p:tags r:id="rId2"/>
            </p:custDataLst>
          </p:nvPr>
        </p:nvSpPr>
        <p:spPr>
          <a:xfrm>
            <a:off x="768874" y="504825"/>
            <a:ext cx="42010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DNS Introduction</a:t>
            </a:r>
          </a:p>
        </p:txBody>
      </p:sp>
      <p:pic>
        <p:nvPicPr>
          <p:cNvPr id="5" name="Picture 4" descr="Icon&#10;&#10;Description automatically generated">
            <a:extLst>
              <a:ext uri="{FF2B5EF4-FFF2-40B4-BE49-F238E27FC236}">
                <a16:creationId xmlns:a16="http://schemas.microsoft.com/office/drawing/2014/main" id="{03533FD9-217B-13D3-F2D3-D17CC087C471}"/>
              </a:ext>
            </a:extLst>
          </p:cNvPr>
          <p:cNvPicPr>
            <a:picLocks noChangeAspect="1"/>
          </p:cNvPicPr>
          <p:nvPr/>
        </p:nvPicPr>
        <p:blipFill>
          <a:blip r:embed="rId5"/>
          <a:stretch>
            <a:fillRect/>
          </a:stretch>
        </p:blipFill>
        <p:spPr>
          <a:xfrm>
            <a:off x="2197005" y="3181686"/>
            <a:ext cx="547306" cy="547306"/>
          </a:xfrm>
          <a:prstGeom prst="rect">
            <a:avLst/>
          </a:prstGeom>
        </p:spPr>
      </p:pic>
      <p:pic>
        <p:nvPicPr>
          <p:cNvPr id="7" name="Picture 6" descr="Icon&#10;&#10;Description automatically generated">
            <a:extLst>
              <a:ext uri="{FF2B5EF4-FFF2-40B4-BE49-F238E27FC236}">
                <a16:creationId xmlns:a16="http://schemas.microsoft.com/office/drawing/2014/main" id="{A6BFCC66-68B9-2308-0374-D9123B551629}"/>
              </a:ext>
            </a:extLst>
          </p:cNvPr>
          <p:cNvPicPr>
            <a:picLocks noChangeAspect="1"/>
          </p:cNvPicPr>
          <p:nvPr/>
        </p:nvPicPr>
        <p:blipFill>
          <a:blip r:embed="rId6"/>
          <a:stretch>
            <a:fillRect/>
          </a:stretch>
        </p:blipFill>
        <p:spPr>
          <a:xfrm>
            <a:off x="5243549" y="3181686"/>
            <a:ext cx="535413" cy="511617"/>
          </a:xfrm>
          <a:prstGeom prst="rect">
            <a:avLst/>
          </a:prstGeom>
        </p:spPr>
      </p:pic>
      <p:sp>
        <p:nvSpPr>
          <p:cNvPr id="8" name="TextBox 7">
            <a:extLst>
              <a:ext uri="{FF2B5EF4-FFF2-40B4-BE49-F238E27FC236}">
                <a16:creationId xmlns:a16="http://schemas.microsoft.com/office/drawing/2014/main" id="{3EAB11F8-C770-9D42-8037-9A4D3FD7F81D}"/>
              </a:ext>
            </a:extLst>
          </p:cNvPr>
          <p:cNvSpPr txBox="1"/>
          <p:nvPr/>
        </p:nvSpPr>
        <p:spPr>
          <a:xfrm>
            <a:off x="2126529" y="3728992"/>
            <a:ext cx="688258" cy="338554"/>
          </a:xfrm>
          <a:prstGeom prst="rect">
            <a:avLst/>
          </a:prstGeom>
          <a:noFill/>
        </p:spPr>
        <p:txBody>
          <a:bodyPr wrap="square" rtlCol="0">
            <a:spAutoFit/>
          </a:bodyPr>
          <a:lstStyle/>
          <a:p>
            <a:pPr algn="ctr"/>
            <a:r>
              <a:rPr lang="en-US" sz="800" b="1" dirty="0"/>
              <a:t>Compute Instance</a:t>
            </a:r>
          </a:p>
        </p:txBody>
      </p:sp>
      <p:sp>
        <p:nvSpPr>
          <p:cNvPr id="9" name="TextBox 8">
            <a:extLst>
              <a:ext uri="{FF2B5EF4-FFF2-40B4-BE49-F238E27FC236}">
                <a16:creationId xmlns:a16="http://schemas.microsoft.com/office/drawing/2014/main" id="{9CA42409-2F9B-6B1E-2913-47DE9983E2AF}"/>
              </a:ext>
            </a:extLst>
          </p:cNvPr>
          <p:cNvSpPr txBox="1"/>
          <p:nvPr/>
        </p:nvSpPr>
        <p:spPr>
          <a:xfrm>
            <a:off x="5167126" y="3693303"/>
            <a:ext cx="688258" cy="338554"/>
          </a:xfrm>
          <a:prstGeom prst="rect">
            <a:avLst/>
          </a:prstGeom>
          <a:noFill/>
        </p:spPr>
        <p:txBody>
          <a:bodyPr wrap="square" rtlCol="0">
            <a:spAutoFit/>
          </a:bodyPr>
          <a:lstStyle/>
          <a:p>
            <a:pPr algn="ctr"/>
            <a:r>
              <a:rPr lang="en-US" sz="800" b="1" dirty="0"/>
              <a:t>DNS Server</a:t>
            </a:r>
          </a:p>
        </p:txBody>
      </p:sp>
      <p:sp>
        <p:nvSpPr>
          <p:cNvPr id="10" name="TextBox 9">
            <a:extLst>
              <a:ext uri="{FF2B5EF4-FFF2-40B4-BE49-F238E27FC236}">
                <a16:creationId xmlns:a16="http://schemas.microsoft.com/office/drawing/2014/main" id="{3B73BA5C-75D1-5B86-D64A-BD195F3AA9DC}"/>
              </a:ext>
            </a:extLst>
          </p:cNvPr>
          <p:cNvSpPr txBox="1"/>
          <p:nvPr/>
        </p:nvSpPr>
        <p:spPr>
          <a:xfrm>
            <a:off x="2954804" y="3108189"/>
            <a:ext cx="2085938" cy="215444"/>
          </a:xfrm>
          <a:prstGeom prst="rect">
            <a:avLst/>
          </a:prstGeom>
          <a:noFill/>
        </p:spPr>
        <p:txBody>
          <a:bodyPr wrap="square" rtlCol="0">
            <a:spAutoFit/>
          </a:bodyPr>
          <a:lstStyle/>
          <a:p>
            <a:pPr algn="ctr"/>
            <a:r>
              <a:rPr lang="en-US" sz="800" b="1" dirty="0"/>
              <a:t>What is the IP for </a:t>
            </a:r>
            <a:r>
              <a:rPr lang="en-US" sz="800" b="1" dirty="0" err="1"/>
              <a:t>www.example.com</a:t>
            </a:r>
            <a:r>
              <a:rPr lang="en-US" sz="800" b="1" dirty="0"/>
              <a:t>?</a:t>
            </a:r>
          </a:p>
        </p:txBody>
      </p:sp>
      <p:cxnSp>
        <p:nvCxnSpPr>
          <p:cNvPr id="11" name="Straight Arrow Connector 10">
            <a:extLst>
              <a:ext uri="{FF2B5EF4-FFF2-40B4-BE49-F238E27FC236}">
                <a16:creationId xmlns:a16="http://schemas.microsoft.com/office/drawing/2014/main" id="{2ACAD861-8288-A075-0848-83D04E5FEC5E}"/>
              </a:ext>
            </a:extLst>
          </p:cNvPr>
          <p:cNvCxnSpPr/>
          <p:nvPr/>
        </p:nvCxnSpPr>
        <p:spPr>
          <a:xfrm>
            <a:off x="2814787" y="3355134"/>
            <a:ext cx="2352339"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0EBB618F-4C73-534A-AB60-3B3E7832F27C}"/>
              </a:ext>
            </a:extLst>
          </p:cNvPr>
          <p:cNvSpPr/>
          <p:nvPr/>
        </p:nvSpPr>
        <p:spPr>
          <a:xfrm>
            <a:off x="2816346" y="3149418"/>
            <a:ext cx="208722" cy="211722"/>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grpSp>
        <p:nvGrpSpPr>
          <p:cNvPr id="13" name="Group 12">
            <a:extLst>
              <a:ext uri="{FF2B5EF4-FFF2-40B4-BE49-F238E27FC236}">
                <a16:creationId xmlns:a16="http://schemas.microsoft.com/office/drawing/2014/main" id="{8E4D1273-618E-5F5F-C509-E65475F59F9D}"/>
              </a:ext>
            </a:extLst>
          </p:cNvPr>
          <p:cNvGrpSpPr/>
          <p:nvPr/>
        </p:nvGrpSpPr>
        <p:grpSpPr>
          <a:xfrm>
            <a:off x="5802803" y="2098875"/>
            <a:ext cx="2479945" cy="1108874"/>
            <a:chOff x="5802803" y="2098875"/>
            <a:chExt cx="2479945" cy="1108874"/>
          </a:xfrm>
        </p:grpSpPr>
        <p:sp>
          <p:nvSpPr>
            <p:cNvPr id="14" name="TextBox 13">
              <a:extLst>
                <a:ext uri="{FF2B5EF4-FFF2-40B4-BE49-F238E27FC236}">
                  <a16:creationId xmlns:a16="http://schemas.microsoft.com/office/drawing/2014/main" id="{6F6A8E18-FED4-AACD-23E0-56EA8E1BA4F8}"/>
                </a:ext>
              </a:extLst>
            </p:cNvPr>
            <p:cNvSpPr txBox="1"/>
            <p:nvPr/>
          </p:nvSpPr>
          <p:spPr>
            <a:xfrm rot="19980000">
              <a:off x="6196810" y="2493573"/>
              <a:ext cx="2085938" cy="215444"/>
            </a:xfrm>
            <a:prstGeom prst="rect">
              <a:avLst/>
            </a:prstGeom>
            <a:noFill/>
          </p:spPr>
          <p:txBody>
            <a:bodyPr wrap="square" rtlCol="0">
              <a:spAutoFit/>
            </a:bodyPr>
            <a:lstStyle/>
            <a:p>
              <a:pPr algn="ctr"/>
              <a:r>
                <a:rPr lang="en-US" sz="800" b="1" dirty="0"/>
                <a:t>Ask com.</a:t>
              </a:r>
            </a:p>
          </p:txBody>
        </p:sp>
        <p:cxnSp>
          <p:nvCxnSpPr>
            <p:cNvPr id="15" name="Straight Arrow Connector 14">
              <a:extLst>
                <a:ext uri="{FF2B5EF4-FFF2-40B4-BE49-F238E27FC236}">
                  <a16:creationId xmlns:a16="http://schemas.microsoft.com/office/drawing/2014/main" id="{D396214B-F6B2-DECF-CE9C-07CFC92DFBD4}"/>
                </a:ext>
              </a:extLst>
            </p:cNvPr>
            <p:cNvCxnSpPr>
              <a:cxnSpLocks/>
            </p:cNvCxnSpPr>
            <p:nvPr/>
          </p:nvCxnSpPr>
          <p:spPr>
            <a:xfrm flipV="1">
              <a:off x="5802803" y="2098875"/>
              <a:ext cx="2160310" cy="1108874"/>
            </a:xfrm>
            <a:prstGeom prst="straightConnector1">
              <a:avLst/>
            </a:prstGeom>
            <a:ln w="1905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0CB1BCA9-FC5E-EDEB-D352-1D1B14BFABE5}"/>
                </a:ext>
              </a:extLst>
            </p:cNvPr>
            <p:cNvSpPr/>
            <p:nvPr/>
          </p:nvSpPr>
          <p:spPr>
            <a:xfrm>
              <a:off x="7774858" y="2152623"/>
              <a:ext cx="208722" cy="21172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grpSp>
      <p:grpSp>
        <p:nvGrpSpPr>
          <p:cNvPr id="17" name="Group 16">
            <a:extLst>
              <a:ext uri="{FF2B5EF4-FFF2-40B4-BE49-F238E27FC236}">
                <a16:creationId xmlns:a16="http://schemas.microsoft.com/office/drawing/2014/main" id="{14C4B64F-D9BE-161E-F095-218F13B08F25}"/>
              </a:ext>
            </a:extLst>
          </p:cNvPr>
          <p:cNvGrpSpPr/>
          <p:nvPr/>
        </p:nvGrpSpPr>
        <p:grpSpPr>
          <a:xfrm>
            <a:off x="5759084" y="3130765"/>
            <a:ext cx="4306388" cy="554044"/>
            <a:chOff x="5759084" y="3130765"/>
            <a:chExt cx="4306388" cy="554044"/>
          </a:xfrm>
        </p:grpSpPr>
        <p:pic>
          <p:nvPicPr>
            <p:cNvPr id="18" name="Picture 17" descr="Icon&#10;&#10;Description automatically generated">
              <a:extLst>
                <a:ext uri="{FF2B5EF4-FFF2-40B4-BE49-F238E27FC236}">
                  <a16:creationId xmlns:a16="http://schemas.microsoft.com/office/drawing/2014/main" id="{DC919100-C91D-9801-0A51-DC792BA78997}"/>
                </a:ext>
              </a:extLst>
            </p:cNvPr>
            <p:cNvPicPr>
              <a:picLocks noChangeAspect="1"/>
            </p:cNvPicPr>
            <p:nvPr/>
          </p:nvPicPr>
          <p:blipFill>
            <a:blip r:embed="rId6"/>
            <a:stretch>
              <a:fillRect/>
            </a:stretch>
          </p:blipFill>
          <p:spPr>
            <a:xfrm>
              <a:off x="8135264" y="3173192"/>
              <a:ext cx="535413" cy="511617"/>
            </a:xfrm>
            <a:prstGeom prst="rect">
              <a:avLst/>
            </a:prstGeom>
          </p:spPr>
        </p:pic>
        <p:sp>
          <p:nvSpPr>
            <p:cNvPr id="19" name="TextBox 18">
              <a:extLst>
                <a:ext uri="{FF2B5EF4-FFF2-40B4-BE49-F238E27FC236}">
                  <a16:creationId xmlns:a16="http://schemas.microsoft.com/office/drawing/2014/main" id="{4ED08046-9D62-9CCA-CC34-FD48EA6E3618}"/>
                </a:ext>
              </a:extLst>
            </p:cNvPr>
            <p:cNvSpPr txBox="1"/>
            <p:nvPr/>
          </p:nvSpPr>
          <p:spPr>
            <a:xfrm>
              <a:off x="5946661" y="3130765"/>
              <a:ext cx="2085938" cy="215444"/>
            </a:xfrm>
            <a:prstGeom prst="rect">
              <a:avLst/>
            </a:prstGeom>
            <a:noFill/>
          </p:spPr>
          <p:txBody>
            <a:bodyPr wrap="square" rtlCol="0">
              <a:spAutoFit/>
            </a:bodyPr>
            <a:lstStyle/>
            <a:p>
              <a:pPr algn="ctr"/>
              <a:r>
                <a:rPr lang="en-US" sz="800" b="1" dirty="0"/>
                <a:t>What is the IP for </a:t>
              </a:r>
              <a:r>
                <a:rPr lang="en-US" sz="800" b="1" dirty="0" err="1"/>
                <a:t>www.example.com</a:t>
              </a:r>
              <a:r>
                <a:rPr lang="en-US" sz="800" b="1" dirty="0"/>
                <a:t>?</a:t>
              </a:r>
            </a:p>
          </p:txBody>
        </p:sp>
        <p:cxnSp>
          <p:nvCxnSpPr>
            <p:cNvPr id="20" name="Straight Arrow Connector 19">
              <a:extLst>
                <a:ext uri="{FF2B5EF4-FFF2-40B4-BE49-F238E27FC236}">
                  <a16:creationId xmlns:a16="http://schemas.microsoft.com/office/drawing/2014/main" id="{709F021E-0B78-189E-71FF-8DACC90CB81A}"/>
                </a:ext>
              </a:extLst>
            </p:cNvPr>
            <p:cNvCxnSpPr/>
            <p:nvPr/>
          </p:nvCxnSpPr>
          <p:spPr>
            <a:xfrm>
              <a:off x="5759084" y="3335256"/>
              <a:ext cx="2352339"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8D38E2E-B5EF-1EA9-3784-814E917F2207}"/>
                </a:ext>
              </a:extLst>
            </p:cNvPr>
            <p:cNvSpPr txBox="1"/>
            <p:nvPr/>
          </p:nvSpPr>
          <p:spPr>
            <a:xfrm>
              <a:off x="8456882" y="3316427"/>
              <a:ext cx="1608590" cy="215444"/>
            </a:xfrm>
            <a:prstGeom prst="rect">
              <a:avLst/>
            </a:prstGeom>
            <a:noFill/>
          </p:spPr>
          <p:txBody>
            <a:bodyPr wrap="square" rtlCol="0">
              <a:spAutoFit/>
            </a:bodyPr>
            <a:lstStyle/>
            <a:p>
              <a:pPr algn="ctr"/>
              <a:r>
                <a:rPr lang="en-US" sz="800" b="1" dirty="0"/>
                <a:t>TLD Servers for com.</a:t>
              </a:r>
            </a:p>
          </p:txBody>
        </p:sp>
        <p:sp>
          <p:nvSpPr>
            <p:cNvPr id="22" name="Oval 21">
              <a:extLst>
                <a:ext uri="{FF2B5EF4-FFF2-40B4-BE49-F238E27FC236}">
                  <a16:creationId xmlns:a16="http://schemas.microsoft.com/office/drawing/2014/main" id="{6F097B27-BC71-252E-DD68-3A381F2127B8}"/>
                </a:ext>
              </a:extLst>
            </p:cNvPr>
            <p:cNvSpPr/>
            <p:nvPr/>
          </p:nvSpPr>
          <p:spPr>
            <a:xfrm>
              <a:off x="5851285" y="3190973"/>
              <a:ext cx="208722" cy="21172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23" name="Group 22">
            <a:extLst>
              <a:ext uri="{FF2B5EF4-FFF2-40B4-BE49-F238E27FC236}">
                <a16:creationId xmlns:a16="http://schemas.microsoft.com/office/drawing/2014/main" id="{1413CF27-3ACA-5208-BBB5-1DA1A3963938}"/>
              </a:ext>
            </a:extLst>
          </p:cNvPr>
          <p:cNvGrpSpPr/>
          <p:nvPr/>
        </p:nvGrpSpPr>
        <p:grpSpPr>
          <a:xfrm>
            <a:off x="5776696" y="3424149"/>
            <a:ext cx="2476708" cy="258833"/>
            <a:chOff x="5776696" y="3424149"/>
            <a:chExt cx="2476708" cy="258833"/>
          </a:xfrm>
        </p:grpSpPr>
        <p:cxnSp>
          <p:nvCxnSpPr>
            <p:cNvPr id="24" name="Straight Arrow Connector 23">
              <a:extLst>
                <a:ext uri="{FF2B5EF4-FFF2-40B4-BE49-F238E27FC236}">
                  <a16:creationId xmlns:a16="http://schemas.microsoft.com/office/drawing/2014/main" id="{B0397ADD-B004-3186-6F1B-016B6E2F4042}"/>
                </a:ext>
              </a:extLst>
            </p:cNvPr>
            <p:cNvCxnSpPr/>
            <p:nvPr/>
          </p:nvCxnSpPr>
          <p:spPr>
            <a:xfrm>
              <a:off x="5776696" y="3449564"/>
              <a:ext cx="2352339" cy="0"/>
            </a:xfrm>
            <a:prstGeom prst="straightConnector1">
              <a:avLst/>
            </a:prstGeom>
            <a:ln w="1905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25ECD7A-B39D-8310-7492-EF47D953A910}"/>
                </a:ext>
              </a:extLst>
            </p:cNvPr>
            <p:cNvSpPr txBox="1"/>
            <p:nvPr/>
          </p:nvSpPr>
          <p:spPr>
            <a:xfrm>
              <a:off x="6167466" y="3467538"/>
              <a:ext cx="2085938" cy="215444"/>
            </a:xfrm>
            <a:prstGeom prst="rect">
              <a:avLst/>
            </a:prstGeom>
            <a:noFill/>
          </p:spPr>
          <p:txBody>
            <a:bodyPr wrap="square" rtlCol="0">
              <a:spAutoFit/>
            </a:bodyPr>
            <a:lstStyle/>
            <a:p>
              <a:pPr algn="ctr"/>
              <a:r>
                <a:rPr lang="en-US" sz="800" b="1" dirty="0"/>
                <a:t>Ask </a:t>
              </a:r>
              <a:r>
                <a:rPr lang="en-US" sz="800" b="1" dirty="0" err="1"/>
                <a:t>example.com</a:t>
              </a:r>
              <a:r>
                <a:rPr lang="en-US" sz="800" b="1" dirty="0"/>
                <a:t>.</a:t>
              </a:r>
            </a:p>
          </p:txBody>
        </p:sp>
        <p:sp>
          <p:nvSpPr>
            <p:cNvPr id="26" name="Oval 25">
              <a:extLst>
                <a:ext uri="{FF2B5EF4-FFF2-40B4-BE49-F238E27FC236}">
                  <a16:creationId xmlns:a16="http://schemas.microsoft.com/office/drawing/2014/main" id="{28E4EB21-383B-39AB-8CC1-98C9924374FB}"/>
                </a:ext>
              </a:extLst>
            </p:cNvPr>
            <p:cNvSpPr/>
            <p:nvPr/>
          </p:nvSpPr>
          <p:spPr>
            <a:xfrm>
              <a:off x="7923035" y="3424149"/>
              <a:ext cx="208722" cy="21172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grpSp>
        <p:nvGrpSpPr>
          <p:cNvPr id="27" name="Group 26">
            <a:extLst>
              <a:ext uri="{FF2B5EF4-FFF2-40B4-BE49-F238E27FC236}">
                <a16:creationId xmlns:a16="http://schemas.microsoft.com/office/drawing/2014/main" id="{CAFEB8B0-BF33-A20A-A971-23E84DEAAA9F}"/>
              </a:ext>
            </a:extLst>
          </p:cNvPr>
          <p:cNvGrpSpPr/>
          <p:nvPr/>
        </p:nvGrpSpPr>
        <p:grpSpPr>
          <a:xfrm>
            <a:off x="5721459" y="3506996"/>
            <a:ext cx="4086993" cy="1653030"/>
            <a:chOff x="5721459" y="3506996"/>
            <a:chExt cx="4086993" cy="1653030"/>
          </a:xfrm>
        </p:grpSpPr>
        <p:pic>
          <p:nvPicPr>
            <p:cNvPr id="28" name="Picture 27" descr="Icon&#10;&#10;Description automatically generated">
              <a:extLst>
                <a:ext uri="{FF2B5EF4-FFF2-40B4-BE49-F238E27FC236}">
                  <a16:creationId xmlns:a16="http://schemas.microsoft.com/office/drawing/2014/main" id="{8DAE04B5-9AFC-BEF0-3FF7-2A67B532DA73}"/>
                </a:ext>
              </a:extLst>
            </p:cNvPr>
            <p:cNvPicPr>
              <a:picLocks noChangeAspect="1"/>
            </p:cNvPicPr>
            <p:nvPr/>
          </p:nvPicPr>
          <p:blipFill>
            <a:blip r:embed="rId6"/>
            <a:stretch>
              <a:fillRect/>
            </a:stretch>
          </p:blipFill>
          <p:spPr>
            <a:xfrm>
              <a:off x="7976240" y="4648409"/>
              <a:ext cx="535413" cy="511617"/>
            </a:xfrm>
            <a:prstGeom prst="rect">
              <a:avLst/>
            </a:prstGeom>
          </p:spPr>
        </p:pic>
        <p:cxnSp>
          <p:nvCxnSpPr>
            <p:cNvPr id="29" name="Straight Arrow Connector 28">
              <a:extLst>
                <a:ext uri="{FF2B5EF4-FFF2-40B4-BE49-F238E27FC236}">
                  <a16:creationId xmlns:a16="http://schemas.microsoft.com/office/drawing/2014/main" id="{1C2E209C-6762-2C3A-C0C5-0D16FC3C8628}"/>
                </a:ext>
              </a:extLst>
            </p:cNvPr>
            <p:cNvCxnSpPr>
              <a:cxnSpLocks/>
            </p:cNvCxnSpPr>
            <p:nvPr/>
          </p:nvCxnSpPr>
          <p:spPr>
            <a:xfrm>
              <a:off x="5721459" y="3610510"/>
              <a:ext cx="2160310" cy="1108874"/>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63D573B-0497-ECEF-8F7C-CFA2282D254D}"/>
                </a:ext>
              </a:extLst>
            </p:cNvPr>
            <p:cNvSpPr txBox="1"/>
            <p:nvPr/>
          </p:nvSpPr>
          <p:spPr>
            <a:xfrm rot="1680000">
              <a:off x="5825607" y="3936126"/>
              <a:ext cx="2085938" cy="215444"/>
            </a:xfrm>
            <a:prstGeom prst="rect">
              <a:avLst/>
            </a:prstGeom>
            <a:noFill/>
          </p:spPr>
          <p:txBody>
            <a:bodyPr wrap="square" rtlCol="0">
              <a:spAutoFit/>
            </a:bodyPr>
            <a:lstStyle/>
            <a:p>
              <a:pPr algn="ctr"/>
              <a:r>
                <a:rPr lang="en-US" sz="800" b="1" dirty="0"/>
                <a:t>What is the IP for </a:t>
              </a:r>
              <a:r>
                <a:rPr lang="en-US" sz="800" b="1" dirty="0" err="1"/>
                <a:t>www.example.com</a:t>
              </a:r>
              <a:r>
                <a:rPr lang="en-US" sz="800" b="1" dirty="0"/>
                <a:t>?</a:t>
              </a:r>
            </a:p>
          </p:txBody>
        </p:sp>
        <p:sp>
          <p:nvSpPr>
            <p:cNvPr id="31" name="TextBox 30">
              <a:extLst>
                <a:ext uri="{FF2B5EF4-FFF2-40B4-BE49-F238E27FC236}">
                  <a16:creationId xmlns:a16="http://schemas.microsoft.com/office/drawing/2014/main" id="{514D4A94-9A47-B8CC-B2C8-EB1740ED7242}"/>
                </a:ext>
              </a:extLst>
            </p:cNvPr>
            <p:cNvSpPr txBox="1"/>
            <p:nvPr/>
          </p:nvSpPr>
          <p:spPr>
            <a:xfrm>
              <a:off x="8456882" y="4786793"/>
              <a:ext cx="1351570" cy="215444"/>
            </a:xfrm>
            <a:prstGeom prst="rect">
              <a:avLst/>
            </a:prstGeom>
            <a:noFill/>
          </p:spPr>
          <p:txBody>
            <a:bodyPr wrap="square" rtlCol="0">
              <a:spAutoFit/>
            </a:bodyPr>
            <a:lstStyle/>
            <a:p>
              <a:pPr algn="ctr"/>
              <a:r>
                <a:rPr lang="en-US" sz="800" b="1" dirty="0"/>
                <a:t>Customer DNS Servers</a:t>
              </a:r>
            </a:p>
          </p:txBody>
        </p:sp>
        <p:sp>
          <p:nvSpPr>
            <p:cNvPr id="32" name="Oval 31">
              <a:extLst>
                <a:ext uri="{FF2B5EF4-FFF2-40B4-BE49-F238E27FC236}">
                  <a16:creationId xmlns:a16="http://schemas.microsoft.com/office/drawing/2014/main" id="{48DEB91E-227D-5F9E-9AAF-426FCA152367}"/>
                </a:ext>
              </a:extLst>
            </p:cNvPr>
            <p:cNvSpPr/>
            <p:nvPr/>
          </p:nvSpPr>
          <p:spPr>
            <a:xfrm>
              <a:off x="5780702" y="3506996"/>
              <a:ext cx="208722" cy="21172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grpSp>
      <p:grpSp>
        <p:nvGrpSpPr>
          <p:cNvPr id="33" name="Group 32">
            <a:extLst>
              <a:ext uri="{FF2B5EF4-FFF2-40B4-BE49-F238E27FC236}">
                <a16:creationId xmlns:a16="http://schemas.microsoft.com/office/drawing/2014/main" id="{2252FB13-DDF3-BEF9-62F6-CD30BA877A18}"/>
              </a:ext>
            </a:extLst>
          </p:cNvPr>
          <p:cNvGrpSpPr/>
          <p:nvPr/>
        </p:nvGrpSpPr>
        <p:grpSpPr>
          <a:xfrm>
            <a:off x="5647932" y="3696045"/>
            <a:ext cx="2200917" cy="1214735"/>
            <a:chOff x="5647932" y="3696045"/>
            <a:chExt cx="2200917" cy="1214735"/>
          </a:xfrm>
        </p:grpSpPr>
        <p:cxnSp>
          <p:nvCxnSpPr>
            <p:cNvPr id="34" name="Straight Arrow Connector 33">
              <a:extLst>
                <a:ext uri="{FF2B5EF4-FFF2-40B4-BE49-F238E27FC236}">
                  <a16:creationId xmlns:a16="http://schemas.microsoft.com/office/drawing/2014/main" id="{B7F235F7-E466-0ACE-F2A4-DD098760A6D8}"/>
                </a:ext>
              </a:extLst>
            </p:cNvPr>
            <p:cNvCxnSpPr>
              <a:cxnSpLocks/>
            </p:cNvCxnSpPr>
            <p:nvPr/>
          </p:nvCxnSpPr>
          <p:spPr>
            <a:xfrm>
              <a:off x="5688539" y="3696045"/>
              <a:ext cx="2160310" cy="1108874"/>
            </a:xfrm>
            <a:prstGeom prst="straightConnector1">
              <a:avLst/>
            </a:prstGeom>
            <a:ln w="1905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0D945AB-CD0A-4E2A-CFA3-3A4B8E44C59E}"/>
                </a:ext>
              </a:extLst>
            </p:cNvPr>
            <p:cNvSpPr txBox="1"/>
            <p:nvPr/>
          </p:nvSpPr>
          <p:spPr>
            <a:xfrm rot="1680000">
              <a:off x="5647932" y="4238626"/>
              <a:ext cx="2085938" cy="215444"/>
            </a:xfrm>
            <a:prstGeom prst="rect">
              <a:avLst/>
            </a:prstGeom>
            <a:noFill/>
          </p:spPr>
          <p:txBody>
            <a:bodyPr wrap="square" rtlCol="0">
              <a:spAutoFit/>
            </a:bodyPr>
            <a:lstStyle/>
            <a:p>
              <a:pPr algn="ctr"/>
              <a:r>
                <a:rPr lang="en-US" sz="800" b="1" dirty="0" err="1"/>
                <a:t>www.example.com</a:t>
              </a:r>
              <a:r>
                <a:rPr lang="en-US" sz="800" b="1" dirty="0"/>
                <a:t>. is 10.1.1.10</a:t>
              </a:r>
            </a:p>
          </p:txBody>
        </p:sp>
        <p:sp>
          <p:nvSpPr>
            <p:cNvPr id="36" name="Oval 35">
              <a:extLst>
                <a:ext uri="{FF2B5EF4-FFF2-40B4-BE49-F238E27FC236}">
                  <a16:creationId xmlns:a16="http://schemas.microsoft.com/office/drawing/2014/main" id="{E5FDA71C-67C5-A37C-6B0C-BBBD6BD0001B}"/>
                </a:ext>
              </a:extLst>
            </p:cNvPr>
            <p:cNvSpPr/>
            <p:nvPr/>
          </p:nvSpPr>
          <p:spPr>
            <a:xfrm>
              <a:off x="7602449" y="4699058"/>
              <a:ext cx="208722" cy="21172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a:t>
              </a:r>
            </a:p>
          </p:txBody>
        </p:sp>
      </p:grpSp>
      <p:grpSp>
        <p:nvGrpSpPr>
          <p:cNvPr id="37" name="Group 36">
            <a:extLst>
              <a:ext uri="{FF2B5EF4-FFF2-40B4-BE49-F238E27FC236}">
                <a16:creationId xmlns:a16="http://schemas.microsoft.com/office/drawing/2014/main" id="{5FCD0F35-561A-A907-984E-E092995315F8}"/>
              </a:ext>
            </a:extLst>
          </p:cNvPr>
          <p:cNvGrpSpPr/>
          <p:nvPr/>
        </p:nvGrpSpPr>
        <p:grpSpPr>
          <a:xfrm>
            <a:off x="2814786" y="3443090"/>
            <a:ext cx="2352339" cy="255264"/>
            <a:chOff x="2814786" y="3443090"/>
            <a:chExt cx="2352339" cy="255264"/>
          </a:xfrm>
        </p:grpSpPr>
        <p:sp>
          <p:nvSpPr>
            <p:cNvPr id="38" name="TextBox 37">
              <a:extLst>
                <a:ext uri="{FF2B5EF4-FFF2-40B4-BE49-F238E27FC236}">
                  <a16:creationId xmlns:a16="http://schemas.microsoft.com/office/drawing/2014/main" id="{1FB64E31-15A9-7AEF-91E3-AB8B539AAAFC}"/>
                </a:ext>
              </a:extLst>
            </p:cNvPr>
            <p:cNvSpPr txBox="1"/>
            <p:nvPr/>
          </p:nvSpPr>
          <p:spPr>
            <a:xfrm>
              <a:off x="2954804" y="3482910"/>
              <a:ext cx="2085938" cy="215444"/>
            </a:xfrm>
            <a:prstGeom prst="rect">
              <a:avLst/>
            </a:prstGeom>
            <a:noFill/>
          </p:spPr>
          <p:txBody>
            <a:bodyPr wrap="square" rtlCol="0">
              <a:spAutoFit/>
            </a:bodyPr>
            <a:lstStyle/>
            <a:p>
              <a:pPr algn="ctr"/>
              <a:r>
                <a:rPr lang="en-US" sz="800" b="1" dirty="0" err="1"/>
                <a:t>www.example.com</a:t>
              </a:r>
              <a:r>
                <a:rPr lang="en-US" sz="800" b="1" dirty="0"/>
                <a:t>. is 10.1.1.10</a:t>
              </a:r>
            </a:p>
          </p:txBody>
        </p:sp>
        <p:cxnSp>
          <p:nvCxnSpPr>
            <p:cNvPr id="39" name="Straight Arrow Connector 38">
              <a:extLst>
                <a:ext uri="{FF2B5EF4-FFF2-40B4-BE49-F238E27FC236}">
                  <a16:creationId xmlns:a16="http://schemas.microsoft.com/office/drawing/2014/main" id="{7BBD2C68-7646-C950-6CCF-FF0E4F1B879E}"/>
                </a:ext>
              </a:extLst>
            </p:cNvPr>
            <p:cNvCxnSpPr/>
            <p:nvPr/>
          </p:nvCxnSpPr>
          <p:spPr>
            <a:xfrm>
              <a:off x="2814786" y="3462391"/>
              <a:ext cx="2352339" cy="0"/>
            </a:xfrm>
            <a:prstGeom prst="straightConnector1">
              <a:avLst/>
            </a:prstGeom>
            <a:ln w="1905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1798469-7B4D-EC5D-51D4-C137489DD8AF}"/>
                </a:ext>
              </a:extLst>
            </p:cNvPr>
            <p:cNvSpPr/>
            <p:nvPr/>
          </p:nvSpPr>
          <p:spPr>
            <a:xfrm>
              <a:off x="4918447" y="3443090"/>
              <a:ext cx="208722" cy="21172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grpSp>
      <p:sp>
        <p:nvSpPr>
          <p:cNvPr id="41" name="TextBox 40">
            <a:extLst>
              <a:ext uri="{FF2B5EF4-FFF2-40B4-BE49-F238E27FC236}">
                <a16:creationId xmlns:a16="http://schemas.microsoft.com/office/drawing/2014/main" id="{66AE4CCA-2270-A9F5-73A5-A632B7608FE9}"/>
              </a:ext>
            </a:extLst>
          </p:cNvPr>
          <p:cNvSpPr txBox="1"/>
          <p:nvPr/>
        </p:nvSpPr>
        <p:spPr>
          <a:xfrm>
            <a:off x="2904424" y="2871673"/>
            <a:ext cx="2179678" cy="215444"/>
          </a:xfrm>
          <a:prstGeom prst="rect">
            <a:avLst/>
          </a:prstGeom>
          <a:noFill/>
        </p:spPr>
        <p:txBody>
          <a:bodyPr wrap="square" rtlCol="0">
            <a:spAutoFit/>
          </a:bodyPr>
          <a:lstStyle/>
          <a:p>
            <a:pPr algn="ctr"/>
            <a:r>
              <a:rPr lang="en-US" sz="800" dirty="0"/>
              <a:t>(And if you don’t know, go figure it out)</a:t>
            </a:r>
          </a:p>
        </p:txBody>
      </p:sp>
      <p:grpSp>
        <p:nvGrpSpPr>
          <p:cNvPr id="42" name="Group 41">
            <a:extLst>
              <a:ext uri="{FF2B5EF4-FFF2-40B4-BE49-F238E27FC236}">
                <a16:creationId xmlns:a16="http://schemas.microsoft.com/office/drawing/2014/main" id="{FC9243C6-997E-B18B-13AA-FD7CBCA8C73D}"/>
              </a:ext>
            </a:extLst>
          </p:cNvPr>
          <p:cNvGrpSpPr/>
          <p:nvPr/>
        </p:nvGrpSpPr>
        <p:grpSpPr>
          <a:xfrm>
            <a:off x="5665616" y="1697975"/>
            <a:ext cx="4034974" cy="1450178"/>
            <a:chOff x="5665616" y="1697975"/>
            <a:chExt cx="4034974" cy="1450178"/>
          </a:xfrm>
        </p:grpSpPr>
        <p:grpSp>
          <p:nvGrpSpPr>
            <p:cNvPr id="43" name="Group 42">
              <a:extLst>
                <a:ext uri="{FF2B5EF4-FFF2-40B4-BE49-F238E27FC236}">
                  <a16:creationId xmlns:a16="http://schemas.microsoft.com/office/drawing/2014/main" id="{E73A1A8D-8FCC-E3CE-FAB3-3BDD9C78E768}"/>
                </a:ext>
              </a:extLst>
            </p:cNvPr>
            <p:cNvGrpSpPr/>
            <p:nvPr/>
          </p:nvGrpSpPr>
          <p:grpSpPr>
            <a:xfrm>
              <a:off x="5665616" y="1697975"/>
              <a:ext cx="2846037" cy="1450178"/>
              <a:chOff x="5665616" y="1697975"/>
              <a:chExt cx="2846037" cy="1450178"/>
            </a:xfrm>
          </p:grpSpPr>
          <p:pic>
            <p:nvPicPr>
              <p:cNvPr id="45" name="Picture 44" descr="Icon&#10;&#10;Description automatically generated">
                <a:extLst>
                  <a:ext uri="{FF2B5EF4-FFF2-40B4-BE49-F238E27FC236}">
                    <a16:creationId xmlns:a16="http://schemas.microsoft.com/office/drawing/2014/main" id="{85F568EB-2369-661E-1DC3-0F9FD0D72B5B}"/>
                  </a:ext>
                </a:extLst>
              </p:cNvPr>
              <p:cNvPicPr>
                <a:picLocks noChangeAspect="1"/>
              </p:cNvPicPr>
              <p:nvPr/>
            </p:nvPicPr>
            <p:blipFill>
              <a:blip r:embed="rId6"/>
              <a:stretch>
                <a:fillRect/>
              </a:stretch>
            </p:blipFill>
            <p:spPr>
              <a:xfrm>
                <a:off x="7976240" y="1697975"/>
                <a:ext cx="535413" cy="511617"/>
              </a:xfrm>
              <a:prstGeom prst="rect">
                <a:avLst/>
              </a:prstGeom>
            </p:spPr>
          </p:pic>
          <p:sp>
            <p:nvSpPr>
              <p:cNvPr id="46" name="TextBox 45">
                <a:extLst>
                  <a:ext uri="{FF2B5EF4-FFF2-40B4-BE49-F238E27FC236}">
                    <a16:creationId xmlns:a16="http://schemas.microsoft.com/office/drawing/2014/main" id="{FA74FF93-068C-903E-4BE4-34B2E37A0208}"/>
                  </a:ext>
                </a:extLst>
              </p:cNvPr>
              <p:cNvSpPr txBox="1"/>
              <p:nvPr/>
            </p:nvSpPr>
            <p:spPr>
              <a:xfrm rot="19982409">
                <a:off x="5683779" y="2366905"/>
                <a:ext cx="2085938" cy="215444"/>
              </a:xfrm>
              <a:prstGeom prst="rect">
                <a:avLst/>
              </a:prstGeom>
              <a:noFill/>
            </p:spPr>
            <p:txBody>
              <a:bodyPr wrap="square" rtlCol="0">
                <a:spAutoFit/>
              </a:bodyPr>
              <a:lstStyle/>
              <a:p>
                <a:pPr algn="ctr"/>
                <a:r>
                  <a:rPr lang="en-US" sz="800" b="1" dirty="0"/>
                  <a:t>What is the IP for </a:t>
                </a:r>
                <a:r>
                  <a:rPr lang="en-US" sz="800" b="1" dirty="0" err="1"/>
                  <a:t>www.example.com</a:t>
                </a:r>
                <a:r>
                  <a:rPr lang="en-US" sz="800" b="1" dirty="0"/>
                  <a:t>?</a:t>
                </a:r>
              </a:p>
            </p:txBody>
          </p:sp>
          <p:cxnSp>
            <p:nvCxnSpPr>
              <p:cNvPr id="47" name="Straight Arrow Connector 46">
                <a:extLst>
                  <a:ext uri="{FF2B5EF4-FFF2-40B4-BE49-F238E27FC236}">
                    <a16:creationId xmlns:a16="http://schemas.microsoft.com/office/drawing/2014/main" id="{2502DA24-CAF9-B601-37DB-221A94CB74DE}"/>
                  </a:ext>
                </a:extLst>
              </p:cNvPr>
              <p:cNvCxnSpPr>
                <a:cxnSpLocks/>
              </p:cNvCxnSpPr>
              <p:nvPr/>
            </p:nvCxnSpPr>
            <p:spPr>
              <a:xfrm flipV="1">
                <a:off x="5730480" y="2029209"/>
                <a:ext cx="2160310" cy="1108874"/>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2152B7FB-9269-9E95-D251-58452207981B}"/>
                  </a:ext>
                </a:extLst>
              </p:cNvPr>
              <p:cNvSpPr/>
              <p:nvPr/>
            </p:nvSpPr>
            <p:spPr>
              <a:xfrm>
                <a:off x="5665616" y="2936431"/>
                <a:ext cx="208722" cy="21172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grpSp>
        <p:sp>
          <p:nvSpPr>
            <p:cNvPr id="44" name="TextBox 43">
              <a:extLst>
                <a:ext uri="{FF2B5EF4-FFF2-40B4-BE49-F238E27FC236}">
                  <a16:creationId xmlns:a16="http://schemas.microsoft.com/office/drawing/2014/main" id="{563A3244-0459-E63F-7273-B36C6CA6A40E}"/>
                </a:ext>
              </a:extLst>
            </p:cNvPr>
            <p:cNvSpPr txBox="1"/>
            <p:nvPr/>
          </p:nvSpPr>
          <p:spPr>
            <a:xfrm>
              <a:off x="8303425" y="1846060"/>
              <a:ext cx="1397165" cy="215444"/>
            </a:xfrm>
            <a:prstGeom prst="rect">
              <a:avLst/>
            </a:prstGeom>
            <a:noFill/>
          </p:spPr>
          <p:txBody>
            <a:bodyPr wrap="square" rtlCol="0">
              <a:spAutoFit/>
            </a:bodyPr>
            <a:lstStyle/>
            <a:p>
              <a:pPr algn="ctr"/>
              <a:r>
                <a:rPr lang="en-US" sz="800" b="1" dirty="0"/>
                <a:t>Root Servers (“.”)</a:t>
              </a:r>
            </a:p>
          </p:txBody>
        </p:sp>
      </p:grpSp>
    </p:spTree>
    <p:extLst>
      <p:ext uri="{BB962C8B-B14F-4D97-AF65-F5344CB8AC3E}">
        <p14:creationId xmlns:p14="http://schemas.microsoft.com/office/powerpoint/2010/main" val="235294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2EA648A-86C5-4D75-B596-F2A05E529327}"/>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663C1FB-4B42-47F2-8A75-81C947FFE263}"/>
              </a:ext>
            </a:extLst>
          </p:cNvPr>
          <p:cNvSpPr>
            <a:spLocks noGrp="1"/>
          </p:cNvSpPr>
          <p:nvPr>
            <p:ph type="sldNum" sz="quarter" idx="4"/>
          </p:nvPr>
        </p:nvSpPr>
        <p:spPr/>
        <p:txBody>
          <a:bodyPr/>
          <a:lstStyle/>
          <a:p>
            <a:fld id="{345D60D9-5372-5F40-9443-0F9AE5BDC3C8}" type="slidenum">
              <a:rPr lang="en-US" smtClean="0"/>
              <a:pPr/>
              <a:t>69</a:t>
            </a:fld>
            <a:endParaRPr lang="en-US" dirty="0"/>
          </a:p>
        </p:txBody>
      </p:sp>
      <p:sp>
        <p:nvSpPr>
          <p:cNvPr id="3" name="Title 1">
            <a:extLst>
              <a:ext uri="{FF2B5EF4-FFF2-40B4-BE49-F238E27FC236}">
                <a16:creationId xmlns:a16="http://schemas.microsoft.com/office/drawing/2014/main" id="{2CCA4247-069A-CB83-CAC3-89A59BFA684D}"/>
              </a:ext>
            </a:extLst>
          </p:cNvPr>
          <p:cNvSpPr txBox="1"/>
          <p:nvPr>
            <p:custDataLst>
              <p:tags r:id="rId2"/>
            </p:custDataLst>
          </p:nvPr>
        </p:nvSpPr>
        <p:spPr>
          <a:xfrm>
            <a:off x="768874" y="504825"/>
            <a:ext cx="42010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DNS Introduction</a:t>
            </a:r>
          </a:p>
        </p:txBody>
      </p:sp>
      <p:pic>
        <p:nvPicPr>
          <p:cNvPr id="5" name="Picture 4" descr="Icon&#10;&#10;Description automatically generated">
            <a:extLst>
              <a:ext uri="{FF2B5EF4-FFF2-40B4-BE49-F238E27FC236}">
                <a16:creationId xmlns:a16="http://schemas.microsoft.com/office/drawing/2014/main" id="{D628D2BA-05B9-0A98-F134-5FF5D1D9F122}"/>
              </a:ext>
            </a:extLst>
          </p:cNvPr>
          <p:cNvPicPr>
            <a:picLocks noChangeAspect="1"/>
          </p:cNvPicPr>
          <p:nvPr/>
        </p:nvPicPr>
        <p:blipFill>
          <a:blip r:embed="rId5"/>
          <a:stretch>
            <a:fillRect/>
          </a:stretch>
        </p:blipFill>
        <p:spPr>
          <a:xfrm>
            <a:off x="2197005" y="3181686"/>
            <a:ext cx="547306" cy="547306"/>
          </a:xfrm>
          <a:prstGeom prst="rect">
            <a:avLst/>
          </a:prstGeom>
        </p:spPr>
      </p:pic>
      <p:pic>
        <p:nvPicPr>
          <p:cNvPr id="7" name="Picture 6" descr="Icon&#10;&#10;Description automatically generated">
            <a:extLst>
              <a:ext uri="{FF2B5EF4-FFF2-40B4-BE49-F238E27FC236}">
                <a16:creationId xmlns:a16="http://schemas.microsoft.com/office/drawing/2014/main" id="{5CEE6924-C67C-AEC5-46CE-F1C915653615}"/>
              </a:ext>
            </a:extLst>
          </p:cNvPr>
          <p:cNvPicPr>
            <a:picLocks noChangeAspect="1"/>
          </p:cNvPicPr>
          <p:nvPr/>
        </p:nvPicPr>
        <p:blipFill>
          <a:blip r:embed="rId6"/>
          <a:stretch>
            <a:fillRect/>
          </a:stretch>
        </p:blipFill>
        <p:spPr>
          <a:xfrm>
            <a:off x="5243549" y="3181686"/>
            <a:ext cx="535413" cy="511617"/>
          </a:xfrm>
          <a:prstGeom prst="rect">
            <a:avLst/>
          </a:prstGeom>
        </p:spPr>
      </p:pic>
      <p:sp>
        <p:nvSpPr>
          <p:cNvPr id="8" name="TextBox 7">
            <a:extLst>
              <a:ext uri="{FF2B5EF4-FFF2-40B4-BE49-F238E27FC236}">
                <a16:creationId xmlns:a16="http://schemas.microsoft.com/office/drawing/2014/main" id="{74C50072-7AF4-81C6-B61E-A43286C2039E}"/>
              </a:ext>
            </a:extLst>
          </p:cNvPr>
          <p:cNvSpPr txBox="1"/>
          <p:nvPr/>
        </p:nvSpPr>
        <p:spPr>
          <a:xfrm>
            <a:off x="2126529" y="3728992"/>
            <a:ext cx="688258" cy="338554"/>
          </a:xfrm>
          <a:prstGeom prst="rect">
            <a:avLst/>
          </a:prstGeom>
          <a:noFill/>
        </p:spPr>
        <p:txBody>
          <a:bodyPr wrap="square" rtlCol="0">
            <a:spAutoFit/>
          </a:bodyPr>
          <a:lstStyle/>
          <a:p>
            <a:pPr algn="ctr"/>
            <a:r>
              <a:rPr lang="en-US" sz="800" b="1" dirty="0"/>
              <a:t>Compute Instance</a:t>
            </a:r>
          </a:p>
        </p:txBody>
      </p:sp>
      <p:sp>
        <p:nvSpPr>
          <p:cNvPr id="9" name="TextBox 8">
            <a:extLst>
              <a:ext uri="{FF2B5EF4-FFF2-40B4-BE49-F238E27FC236}">
                <a16:creationId xmlns:a16="http://schemas.microsoft.com/office/drawing/2014/main" id="{3E8C625D-9A2B-5653-B35D-14A8A76E1D20}"/>
              </a:ext>
            </a:extLst>
          </p:cNvPr>
          <p:cNvSpPr txBox="1"/>
          <p:nvPr/>
        </p:nvSpPr>
        <p:spPr>
          <a:xfrm>
            <a:off x="5167126" y="3693303"/>
            <a:ext cx="688258" cy="338554"/>
          </a:xfrm>
          <a:prstGeom prst="rect">
            <a:avLst/>
          </a:prstGeom>
          <a:noFill/>
        </p:spPr>
        <p:txBody>
          <a:bodyPr wrap="square" rtlCol="0">
            <a:spAutoFit/>
          </a:bodyPr>
          <a:lstStyle/>
          <a:p>
            <a:pPr algn="ctr"/>
            <a:r>
              <a:rPr lang="en-US" sz="800" b="1" dirty="0"/>
              <a:t>DNS Server</a:t>
            </a:r>
          </a:p>
        </p:txBody>
      </p:sp>
      <p:sp>
        <p:nvSpPr>
          <p:cNvPr id="10" name="TextBox 9">
            <a:extLst>
              <a:ext uri="{FF2B5EF4-FFF2-40B4-BE49-F238E27FC236}">
                <a16:creationId xmlns:a16="http://schemas.microsoft.com/office/drawing/2014/main" id="{F711A703-93F6-1A3A-0FDA-29D8D1D9CC25}"/>
              </a:ext>
            </a:extLst>
          </p:cNvPr>
          <p:cNvSpPr txBox="1"/>
          <p:nvPr/>
        </p:nvSpPr>
        <p:spPr>
          <a:xfrm>
            <a:off x="2954804" y="3108189"/>
            <a:ext cx="2085938" cy="215444"/>
          </a:xfrm>
          <a:prstGeom prst="rect">
            <a:avLst/>
          </a:prstGeom>
          <a:noFill/>
        </p:spPr>
        <p:txBody>
          <a:bodyPr wrap="square" rtlCol="0">
            <a:spAutoFit/>
          </a:bodyPr>
          <a:lstStyle/>
          <a:p>
            <a:pPr algn="ctr"/>
            <a:r>
              <a:rPr lang="en-US" sz="800" b="1" dirty="0"/>
              <a:t>What is the IP for </a:t>
            </a:r>
            <a:r>
              <a:rPr lang="en-US" sz="800" b="1" dirty="0" err="1"/>
              <a:t>www.example.com</a:t>
            </a:r>
            <a:r>
              <a:rPr lang="en-US" sz="800" b="1" dirty="0"/>
              <a:t>?</a:t>
            </a:r>
          </a:p>
        </p:txBody>
      </p:sp>
      <p:sp>
        <p:nvSpPr>
          <p:cNvPr id="11" name="TextBox 10">
            <a:extLst>
              <a:ext uri="{FF2B5EF4-FFF2-40B4-BE49-F238E27FC236}">
                <a16:creationId xmlns:a16="http://schemas.microsoft.com/office/drawing/2014/main" id="{08C738B9-FFA1-4D51-E3CB-8B739A251596}"/>
              </a:ext>
            </a:extLst>
          </p:cNvPr>
          <p:cNvSpPr txBox="1"/>
          <p:nvPr/>
        </p:nvSpPr>
        <p:spPr>
          <a:xfrm>
            <a:off x="2954804" y="3482910"/>
            <a:ext cx="2085938" cy="215444"/>
          </a:xfrm>
          <a:prstGeom prst="rect">
            <a:avLst/>
          </a:prstGeom>
          <a:noFill/>
        </p:spPr>
        <p:txBody>
          <a:bodyPr wrap="square" rtlCol="0">
            <a:spAutoFit/>
          </a:bodyPr>
          <a:lstStyle/>
          <a:p>
            <a:pPr algn="ctr"/>
            <a:r>
              <a:rPr lang="en-US" sz="800" b="1" dirty="0" err="1"/>
              <a:t>www.example.com</a:t>
            </a:r>
            <a:r>
              <a:rPr lang="en-US" sz="800" b="1" dirty="0"/>
              <a:t>. is 10.1.1.10</a:t>
            </a:r>
          </a:p>
        </p:txBody>
      </p:sp>
      <p:cxnSp>
        <p:nvCxnSpPr>
          <p:cNvPr id="12" name="Straight Arrow Connector 11">
            <a:extLst>
              <a:ext uri="{FF2B5EF4-FFF2-40B4-BE49-F238E27FC236}">
                <a16:creationId xmlns:a16="http://schemas.microsoft.com/office/drawing/2014/main" id="{836EC65F-84D4-BD14-70D3-5031D87DE2D6}"/>
              </a:ext>
            </a:extLst>
          </p:cNvPr>
          <p:cNvCxnSpPr/>
          <p:nvPr/>
        </p:nvCxnSpPr>
        <p:spPr>
          <a:xfrm>
            <a:off x="2814787" y="3355134"/>
            <a:ext cx="2352339"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7E6273-CC70-D35E-2327-0CE8FF6A58F1}"/>
              </a:ext>
            </a:extLst>
          </p:cNvPr>
          <p:cNvCxnSpPr/>
          <p:nvPr/>
        </p:nvCxnSpPr>
        <p:spPr>
          <a:xfrm>
            <a:off x="2814786" y="3462391"/>
            <a:ext cx="2352339" cy="0"/>
          </a:xfrm>
          <a:prstGeom prst="straightConnector1">
            <a:avLst/>
          </a:prstGeom>
          <a:ln w="1905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3F0A7E9-4849-B1BF-9725-B6DB5AA305A7}"/>
              </a:ext>
            </a:extLst>
          </p:cNvPr>
          <p:cNvSpPr/>
          <p:nvPr/>
        </p:nvSpPr>
        <p:spPr>
          <a:xfrm>
            <a:off x="2816346" y="3149418"/>
            <a:ext cx="208722" cy="211722"/>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grpSp>
        <p:nvGrpSpPr>
          <p:cNvPr id="15" name="Group 14">
            <a:extLst>
              <a:ext uri="{FF2B5EF4-FFF2-40B4-BE49-F238E27FC236}">
                <a16:creationId xmlns:a16="http://schemas.microsoft.com/office/drawing/2014/main" id="{D420BB44-B843-F98C-B70C-DBFEE075C43C}"/>
              </a:ext>
            </a:extLst>
          </p:cNvPr>
          <p:cNvGrpSpPr/>
          <p:nvPr/>
        </p:nvGrpSpPr>
        <p:grpSpPr>
          <a:xfrm>
            <a:off x="5665616" y="1697975"/>
            <a:ext cx="4034974" cy="1450178"/>
            <a:chOff x="5665616" y="1697975"/>
            <a:chExt cx="4034974" cy="1450178"/>
          </a:xfrm>
        </p:grpSpPr>
        <p:pic>
          <p:nvPicPr>
            <p:cNvPr id="16" name="Picture 15" descr="Icon&#10;&#10;Description automatically generated">
              <a:extLst>
                <a:ext uri="{FF2B5EF4-FFF2-40B4-BE49-F238E27FC236}">
                  <a16:creationId xmlns:a16="http://schemas.microsoft.com/office/drawing/2014/main" id="{EEDF7017-2599-5AFA-8865-34634E708067}"/>
                </a:ext>
              </a:extLst>
            </p:cNvPr>
            <p:cNvPicPr>
              <a:picLocks noChangeAspect="1"/>
            </p:cNvPicPr>
            <p:nvPr/>
          </p:nvPicPr>
          <p:blipFill>
            <a:blip r:embed="rId6"/>
            <a:stretch>
              <a:fillRect/>
            </a:stretch>
          </p:blipFill>
          <p:spPr>
            <a:xfrm>
              <a:off x="7976240" y="1697975"/>
              <a:ext cx="535413" cy="511617"/>
            </a:xfrm>
            <a:prstGeom prst="rect">
              <a:avLst/>
            </a:prstGeom>
          </p:spPr>
        </p:pic>
        <p:sp>
          <p:nvSpPr>
            <p:cNvPr id="17" name="TextBox 16">
              <a:extLst>
                <a:ext uri="{FF2B5EF4-FFF2-40B4-BE49-F238E27FC236}">
                  <a16:creationId xmlns:a16="http://schemas.microsoft.com/office/drawing/2014/main" id="{F68BFDEF-7DE1-415D-6166-8FC0A9653CDC}"/>
                </a:ext>
              </a:extLst>
            </p:cNvPr>
            <p:cNvSpPr txBox="1"/>
            <p:nvPr/>
          </p:nvSpPr>
          <p:spPr>
            <a:xfrm rot="19982409">
              <a:off x="5683779" y="2366905"/>
              <a:ext cx="2085938" cy="215444"/>
            </a:xfrm>
            <a:prstGeom prst="rect">
              <a:avLst/>
            </a:prstGeom>
            <a:noFill/>
          </p:spPr>
          <p:txBody>
            <a:bodyPr wrap="square" rtlCol="0">
              <a:spAutoFit/>
            </a:bodyPr>
            <a:lstStyle/>
            <a:p>
              <a:pPr algn="ctr"/>
              <a:r>
                <a:rPr lang="en-US" sz="800" b="1" dirty="0"/>
                <a:t>What is the IP for </a:t>
              </a:r>
              <a:r>
                <a:rPr lang="en-US" sz="800" b="1" dirty="0" err="1"/>
                <a:t>www.example.com</a:t>
              </a:r>
              <a:r>
                <a:rPr lang="en-US" sz="800" b="1" dirty="0"/>
                <a:t>?</a:t>
              </a:r>
            </a:p>
          </p:txBody>
        </p:sp>
        <p:cxnSp>
          <p:nvCxnSpPr>
            <p:cNvPr id="18" name="Straight Arrow Connector 17">
              <a:extLst>
                <a:ext uri="{FF2B5EF4-FFF2-40B4-BE49-F238E27FC236}">
                  <a16:creationId xmlns:a16="http://schemas.microsoft.com/office/drawing/2014/main" id="{B80B2CD7-3A1C-8232-694C-76BFCDC673CF}"/>
                </a:ext>
              </a:extLst>
            </p:cNvPr>
            <p:cNvCxnSpPr>
              <a:cxnSpLocks/>
            </p:cNvCxnSpPr>
            <p:nvPr/>
          </p:nvCxnSpPr>
          <p:spPr>
            <a:xfrm flipV="1">
              <a:off x="5730480" y="2029209"/>
              <a:ext cx="2160310" cy="1108874"/>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48AF153-867A-7028-AA92-E5A571436D76}"/>
                </a:ext>
              </a:extLst>
            </p:cNvPr>
            <p:cNvSpPr txBox="1"/>
            <p:nvPr/>
          </p:nvSpPr>
          <p:spPr>
            <a:xfrm>
              <a:off x="8303425" y="1846060"/>
              <a:ext cx="1397165" cy="215444"/>
            </a:xfrm>
            <a:prstGeom prst="rect">
              <a:avLst/>
            </a:prstGeom>
            <a:noFill/>
          </p:spPr>
          <p:txBody>
            <a:bodyPr wrap="square" rtlCol="0">
              <a:spAutoFit/>
            </a:bodyPr>
            <a:lstStyle/>
            <a:p>
              <a:pPr algn="ctr"/>
              <a:r>
                <a:rPr lang="en-US" sz="800" b="1" dirty="0"/>
                <a:t>Root Servers (“.”)</a:t>
              </a:r>
            </a:p>
          </p:txBody>
        </p:sp>
        <p:sp>
          <p:nvSpPr>
            <p:cNvPr id="20" name="Oval 19">
              <a:extLst>
                <a:ext uri="{FF2B5EF4-FFF2-40B4-BE49-F238E27FC236}">
                  <a16:creationId xmlns:a16="http://schemas.microsoft.com/office/drawing/2014/main" id="{0B7F3731-BA26-4D8F-35D1-8C734B6E6A83}"/>
                </a:ext>
              </a:extLst>
            </p:cNvPr>
            <p:cNvSpPr/>
            <p:nvPr/>
          </p:nvSpPr>
          <p:spPr>
            <a:xfrm>
              <a:off x="5665616" y="2936431"/>
              <a:ext cx="208722" cy="21172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grpSp>
      <p:grpSp>
        <p:nvGrpSpPr>
          <p:cNvPr id="21" name="Group 20">
            <a:extLst>
              <a:ext uri="{FF2B5EF4-FFF2-40B4-BE49-F238E27FC236}">
                <a16:creationId xmlns:a16="http://schemas.microsoft.com/office/drawing/2014/main" id="{4B4F7817-AEFA-6008-BE0C-7CD98481AF44}"/>
              </a:ext>
            </a:extLst>
          </p:cNvPr>
          <p:cNvGrpSpPr/>
          <p:nvPr/>
        </p:nvGrpSpPr>
        <p:grpSpPr>
          <a:xfrm>
            <a:off x="5802803" y="2098875"/>
            <a:ext cx="2479945" cy="1108874"/>
            <a:chOff x="5802803" y="2098875"/>
            <a:chExt cx="2479945" cy="1108874"/>
          </a:xfrm>
        </p:grpSpPr>
        <p:sp>
          <p:nvSpPr>
            <p:cNvPr id="22" name="TextBox 21">
              <a:extLst>
                <a:ext uri="{FF2B5EF4-FFF2-40B4-BE49-F238E27FC236}">
                  <a16:creationId xmlns:a16="http://schemas.microsoft.com/office/drawing/2014/main" id="{BC374530-DF8C-D0A7-1D78-6AEBA76F9410}"/>
                </a:ext>
              </a:extLst>
            </p:cNvPr>
            <p:cNvSpPr txBox="1"/>
            <p:nvPr/>
          </p:nvSpPr>
          <p:spPr>
            <a:xfrm rot="19980000">
              <a:off x="6196810" y="2493573"/>
              <a:ext cx="2085938" cy="215444"/>
            </a:xfrm>
            <a:prstGeom prst="rect">
              <a:avLst/>
            </a:prstGeom>
            <a:noFill/>
          </p:spPr>
          <p:txBody>
            <a:bodyPr wrap="square" rtlCol="0">
              <a:spAutoFit/>
            </a:bodyPr>
            <a:lstStyle/>
            <a:p>
              <a:pPr algn="ctr"/>
              <a:r>
                <a:rPr lang="en-US" sz="800" b="1" dirty="0"/>
                <a:t>Ask com.</a:t>
              </a:r>
            </a:p>
          </p:txBody>
        </p:sp>
        <p:cxnSp>
          <p:nvCxnSpPr>
            <p:cNvPr id="23" name="Straight Arrow Connector 22">
              <a:extLst>
                <a:ext uri="{FF2B5EF4-FFF2-40B4-BE49-F238E27FC236}">
                  <a16:creationId xmlns:a16="http://schemas.microsoft.com/office/drawing/2014/main" id="{83D8089D-9B16-A723-F38F-5DCC9CB7FF7C}"/>
                </a:ext>
              </a:extLst>
            </p:cNvPr>
            <p:cNvCxnSpPr>
              <a:cxnSpLocks/>
            </p:cNvCxnSpPr>
            <p:nvPr/>
          </p:nvCxnSpPr>
          <p:spPr>
            <a:xfrm flipV="1">
              <a:off x="5802803" y="2098875"/>
              <a:ext cx="2160310" cy="1108874"/>
            </a:xfrm>
            <a:prstGeom prst="straightConnector1">
              <a:avLst/>
            </a:prstGeom>
            <a:ln w="1905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6E266AE-46E7-71FC-D1CF-D42A3EC5D232}"/>
                </a:ext>
              </a:extLst>
            </p:cNvPr>
            <p:cNvSpPr/>
            <p:nvPr/>
          </p:nvSpPr>
          <p:spPr>
            <a:xfrm>
              <a:off x="7774858" y="2152623"/>
              <a:ext cx="208722" cy="21172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grpSp>
      <p:grpSp>
        <p:nvGrpSpPr>
          <p:cNvPr id="25" name="Group 24">
            <a:extLst>
              <a:ext uri="{FF2B5EF4-FFF2-40B4-BE49-F238E27FC236}">
                <a16:creationId xmlns:a16="http://schemas.microsoft.com/office/drawing/2014/main" id="{556119CF-340F-7EFF-41DB-C7C00E5608A2}"/>
              </a:ext>
            </a:extLst>
          </p:cNvPr>
          <p:cNvGrpSpPr/>
          <p:nvPr/>
        </p:nvGrpSpPr>
        <p:grpSpPr>
          <a:xfrm>
            <a:off x="5759084" y="3130765"/>
            <a:ext cx="4306388" cy="554044"/>
            <a:chOff x="5759084" y="3130765"/>
            <a:chExt cx="4306388" cy="554044"/>
          </a:xfrm>
        </p:grpSpPr>
        <p:pic>
          <p:nvPicPr>
            <p:cNvPr id="26" name="Picture 25" descr="Icon&#10;&#10;Description automatically generated">
              <a:extLst>
                <a:ext uri="{FF2B5EF4-FFF2-40B4-BE49-F238E27FC236}">
                  <a16:creationId xmlns:a16="http://schemas.microsoft.com/office/drawing/2014/main" id="{3CE5362F-8A06-21AD-71A4-D79F0C907603}"/>
                </a:ext>
              </a:extLst>
            </p:cNvPr>
            <p:cNvPicPr>
              <a:picLocks noChangeAspect="1"/>
            </p:cNvPicPr>
            <p:nvPr/>
          </p:nvPicPr>
          <p:blipFill>
            <a:blip r:embed="rId6"/>
            <a:stretch>
              <a:fillRect/>
            </a:stretch>
          </p:blipFill>
          <p:spPr>
            <a:xfrm>
              <a:off x="8135264" y="3173192"/>
              <a:ext cx="535413" cy="511617"/>
            </a:xfrm>
            <a:prstGeom prst="rect">
              <a:avLst/>
            </a:prstGeom>
          </p:spPr>
        </p:pic>
        <p:sp>
          <p:nvSpPr>
            <p:cNvPr id="27" name="TextBox 26">
              <a:extLst>
                <a:ext uri="{FF2B5EF4-FFF2-40B4-BE49-F238E27FC236}">
                  <a16:creationId xmlns:a16="http://schemas.microsoft.com/office/drawing/2014/main" id="{529E448B-F2A9-E37B-0A38-28CAA2502884}"/>
                </a:ext>
              </a:extLst>
            </p:cNvPr>
            <p:cNvSpPr txBox="1"/>
            <p:nvPr/>
          </p:nvSpPr>
          <p:spPr>
            <a:xfrm>
              <a:off x="5946661" y="3130765"/>
              <a:ext cx="2085938" cy="215444"/>
            </a:xfrm>
            <a:prstGeom prst="rect">
              <a:avLst/>
            </a:prstGeom>
            <a:noFill/>
          </p:spPr>
          <p:txBody>
            <a:bodyPr wrap="square" rtlCol="0">
              <a:spAutoFit/>
            </a:bodyPr>
            <a:lstStyle/>
            <a:p>
              <a:pPr algn="ctr"/>
              <a:r>
                <a:rPr lang="en-US" sz="800" b="1" dirty="0"/>
                <a:t>What is the IP for </a:t>
              </a:r>
              <a:r>
                <a:rPr lang="en-US" sz="800" b="1" dirty="0" err="1"/>
                <a:t>www.example.com</a:t>
              </a:r>
              <a:r>
                <a:rPr lang="en-US" sz="800" b="1" dirty="0"/>
                <a:t>?</a:t>
              </a:r>
            </a:p>
          </p:txBody>
        </p:sp>
        <p:cxnSp>
          <p:nvCxnSpPr>
            <p:cNvPr id="28" name="Straight Arrow Connector 27">
              <a:extLst>
                <a:ext uri="{FF2B5EF4-FFF2-40B4-BE49-F238E27FC236}">
                  <a16:creationId xmlns:a16="http://schemas.microsoft.com/office/drawing/2014/main" id="{81E24526-5D9C-3149-2598-71A6BA2DD9BD}"/>
                </a:ext>
              </a:extLst>
            </p:cNvPr>
            <p:cNvCxnSpPr/>
            <p:nvPr/>
          </p:nvCxnSpPr>
          <p:spPr>
            <a:xfrm>
              <a:off x="5759084" y="3335256"/>
              <a:ext cx="2352339"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09ADE81-2DFD-1FEC-1A2B-A39640B092EA}"/>
                </a:ext>
              </a:extLst>
            </p:cNvPr>
            <p:cNvSpPr txBox="1"/>
            <p:nvPr/>
          </p:nvSpPr>
          <p:spPr>
            <a:xfrm>
              <a:off x="8456882" y="3316427"/>
              <a:ext cx="1608590" cy="215444"/>
            </a:xfrm>
            <a:prstGeom prst="rect">
              <a:avLst/>
            </a:prstGeom>
            <a:noFill/>
          </p:spPr>
          <p:txBody>
            <a:bodyPr wrap="square" rtlCol="0">
              <a:spAutoFit/>
            </a:bodyPr>
            <a:lstStyle/>
            <a:p>
              <a:pPr algn="ctr"/>
              <a:r>
                <a:rPr lang="en-US" sz="800" b="1" dirty="0"/>
                <a:t>TLD Servers for com.</a:t>
              </a:r>
            </a:p>
          </p:txBody>
        </p:sp>
        <p:sp>
          <p:nvSpPr>
            <p:cNvPr id="30" name="Oval 29">
              <a:extLst>
                <a:ext uri="{FF2B5EF4-FFF2-40B4-BE49-F238E27FC236}">
                  <a16:creationId xmlns:a16="http://schemas.microsoft.com/office/drawing/2014/main" id="{AC80FBA0-D59F-B1A0-F89B-35201B3A3C31}"/>
                </a:ext>
              </a:extLst>
            </p:cNvPr>
            <p:cNvSpPr/>
            <p:nvPr/>
          </p:nvSpPr>
          <p:spPr>
            <a:xfrm>
              <a:off x="5851285" y="3190973"/>
              <a:ext cx="208722" cy="21172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31" name="Group 30">
            <a:extLst>
              <a:ext uri="{FF2B5EF4-FFF2-40B4-BE49-F238E27FC236}">
                <a16:creationId xmlns:a16="http://schemas.microsoft.com/office/drawing/2014/main" id="{05327479-AFDE-26FA-B19C-ED8253E00135}"/>
              </a:ext>
            </a:extLst>
          </p:cNvPr>
          <p:cNvGrpSpPr/>
          <p:nvPr/>
        </p:nvGrpSpPr>
        <p:grpSpPr>
          <a:xfrm>
            <a:off x="5776696" y="3424149"/>
            <a:ext cx="2476708" cy="258833"/>
            <a:chOff x="5776696" y="3424149"/>
            <a:chExt cx="2476708" cy="258833"/>
          </a:xfrm>
        </p:grpSpPr>
        <p:cxnSp>
          <p:nvCxnSpPr>
            <p:cNvPr id="32" name="Straight Arrow Connector 31">
              <a:extLst>
                <a:ext uri="{FF2B5EF4-FFF2-40B4-BE49-F238E27FC236}">
                  <a16:creationId xmlns:a16="http://schemas.microsoft.com/office/drawing/2014/main" id="{A3BDCD71-A365-04DC-EC48-3CE93FC409D9}"/>
                </a:ext>
              </a:extLst>
            </p:cNvPr>
            <p:cNvCxnSpPr/>
            <p:nvPr/>
          </p:nvCxnSpPr>
          <p:spPr>
            <a:xfrm>
              <a:off x="5776696" y="3449564"/>
              <a:ext cx="2352339" cy="0"/>
            </a:xfrm>
            <a:prstGeom prst="straightConnector1">
              <a:avLst/>
            </a:prstGeom>
            <a:ln w="1905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FC4166C-0FD6-85D9-FE45-2B51D5238204}"/>
                </a:ext>
              </a:extLst>
            </p:cNvPr>
            <p:cNvSpPr txBox="1"/>
            <p:nvPr/>
          </p:nvSpPr>
          <p:spPr>
            <a:xfrm>
              <a:off x="6167466" y="3467538"/>
              <a:ext cx="2085938" cy="215444"/>
            </a:xfrm>
            <a:prstGeom prst="rect">
              <a:avLst/>
            </a:prstGeom>
            <a:noFill/>
          </p:spPr>
          <p:txBody>
            <a:bodyPr wrap="square" rtlCol="0">
              <a:spAutoFit/>
            </a:bodyPr>
            <a:lstStyle/>
            <a:p>
              <a:pPr algn="ctr"/>
              <a:r>
                <a:rPr lang="en-US" sz="800" b="1" dirty="0"/>
                <a:t>Ask </a:t>
              </a:r>
              <a:r>
                <a:rPr lang="en-US" sz="800" b="1" dirty="0" err="1"/>
                <a:t>example.com</a:t>
              </a:r>
              <a:r>
                <a:rPr lang="en-US" sz="800" b="1" dirty="0"/>
                <a:t>.</a:t>
              </a:r>
            </a:p>
          </p:txBody>
        </p:sp>
        <p:sp>
          <p:nvSpPr>
            <p:cNvPr id="34" name="Oval 33">
              <a:extLst>
                <a:ext uri="{FF2B5EF4-FFF2-40B4-BE49-F238E27FC236}">
                  <a16:creationId xmlns:a16="http://schemas.microsoft.com/office/drawing/2014/main" id="{92F8783A-F676-FD10-D422-572DC1A7961C}"/>
                </a:ext>
              </a:extLst>
            </p:cNvPr>
            <p:cNvSpPr/>
            <p:nvPr/>
          </p:nvSpPr>
          <p:spPr>
            <a:xfrm>
              <a:off x="7923035" y="3424149"/>
              <a:ext cx="208722" cy="21172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a:t>
              </a:r>
            </a:p>
          </p:txBody>
        </p:sp>
      </p:grpSp>
      <p:grpSp>
        <p:nvGrpSpPr>
          <p:cNvPr id="35" name="Group 34">
            <a:extLst>
              <a:ext uri="{FF2B5EF4-FFF2-40B4-BE49-F238E27FC236}">
                <a16:creationId xmlns:a16="http://schemas.microsoft.com/office/drawing/2014/main" id="{BAD5E70F-0C39-C0E2-ABCF-0F5EBC2468AD}"/>
              </a:ext>
            </a:extLst>
          </p:cNvPr>
          <p:cNvGrpSpPr/>
          <p:nvPr/>
        </p:nvGrpSpPr>
        <p:grpSpPr>
          <a:xfrm>
            <a:off x="5721459" y="3506996"/>
            <a:ext cx="4086993" cy="1653030"/>
            <a:chOff x="5721459" y="3506996"/>
            <a:chExt cx="4086993" cy="1653030"/>
          </a:xfrm>
        </p:grpSpPr>
        <p:pic>
          <p:nvPicPr>
            <p:cNvPr id="36" name="Picture 35" descr="Icon&#10;&#10;Description automatically generated">
              <a:extLst>
                <a:ext uri="{FF2B5EF4-FFF2-40B4-BE49-F238E27FC236}">
                  <a16:creationId xmlns:a16="http://schemas.microsoft.com/office/drawing/2014/main" id="{93B2BAE5-FEC0-56A0-B795-AE99D0146B57}"/>
                </a:ext>
              </a:extLst>
            </p:cNvPr>
            <p:cNvPicPr>
              <a:picLocks noChangeAspect="1"/>
            </p:cNvPicPr>
            <p:nvPr/>
          </p:nvPicPr>
          <p:blipFill>
            <a:blip r:embed="rId6"/>
            <a:stretch>
              <a:fillRect/>
            </a:stretch>
          </p:blipFill>
          <p:spPr>
            <a:xfrm>
              <a:off x="7976240" y="4648409"/>
              <a:ext cx="535413" cy="511617"/>
            </a:xfrm>
            <a:prstGeom prst="rect">
              <a:avLst/>
            </a:prstGeom>
          </p:spPr>
        </p:pic>
        <p:cxnSp>
          <p:nvCxnSpPr>
            <p:cNvPr id="37" name="Straight Arrow Connector 36">
              <a:extLst>
                <a:ext uri="{FF2B5EF4-FFF2-40B4-BE49-F238E27FC236}">
                  <a16:creationId xmlns:a16="http://schemas.microsoft.com/office/drawing/2014/main" id="{480CE5B7-7E4B-DE46-1CBA-C27D9A5F119D}"/>
                </a:ext>
              </a:extLst>
            </p:cNvPr>
            <p:cNvCxnSpPr>
              <a:cxnSpLocks/>
            </p:cNvCxnSpPr>
            <p:nvPr/>
          </p:nvCxnSpPr>
          <p:spPr>
            <a:xfrm>
              <a:off x="5721459" y="3610510"/>
              <a:ext cx="2160310" cy="1108874"/>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E0E2E91-AE5B-0163-3D5F-80E4E56D77FE}"/>
                </a:ext>
              </a:extLst>
            </p:cNvPr>
            <p:cNvSpPr txBox="1"/>
            <p:nvPr/>
          </p:nvSpPr>
          <p:spPr>
            <a:xfrm rot="1680000">
              <a:off x="5825607" y="3936126"/>
              <a:ext cx="2085938" cy="215444"/>
            </a:xfrm>
            <a:prstGeom prst="rect">
              <a:avLst/>
            </a:prstGeom>
            <a:noFill/>
          </p:spPr>
          <p:txBody>
            <a:bodyPr wrap="square" rtlCol="0">
              <a:spAutoFit/>
            </a:bodyPr>
            <a:lstStyle/>
            <a:p>
              <a:pPr algn="ctr"/>
              <a:r>
                <a:rPr lang="en-US" sz="800" b="1" dirty="0"/>
                <a:t>What is the IP for </a:t>
              </a:r>
              <a:r>
                <a:rPr lang="en-US" sz="800" b="1" dirty="0" err="1"/>
                <a:t>www.example.com</a:t>
              </a:r>
              <a:r>
                <a:rPr lang="en-US" sz="800" b="1" dirty="0"/>
                <a:t>?</a:t>
              </a:r>
            </a:p>
          </p:txBody>
        </p:sp>
        <p:sp>
          <p:nvSpPr>
            <p:cNvPr id="39" name="TextBox 38">
              <a:extLst>
                <a:ext uri="{FF2B5EF4-FFF2-40B4-BE49-F238E27FC236}">
                  <a16:creationId xmlns:a16="http://schemas.microsoft.com/office/drawing/2014/main" id="{C3455FF4-25CC-6EFB-2767-2D9BD3E335E0}"/>
                </a:ext>
              </a:extLst>
            </p:cNvPr>
            <p:cNvSpPr txBox="1"/>
            <p:nvPr/>
          </p:nvSpPr>
          <p:spPr>
            <a:xfrm>
              <a:off x="8456882" y="4786793"/>
              <a:ext cx="1351570" cy="215444"/>
            </a:xfrm>
            <a:prstGeom prst="rect">
              <a:avLst/>
            </a:prstGeom>
            <a:noFill/>
          </p:spPr>
          <p:txBody>
            <a:bodyPr wrap="square" rtlCol="0">
              <a:spAutoFit/>
            </a:bodyPr>
            <a:lstStyle/>
            <a:p>
              <a:pPr algn="ctr"/>
              <a:r>
                <a:rPr lang="en-US" sz="800" b="1" dirty="0"/>
                <a:t>Customer DNS Servers</a:t>
              </a:r>
            </a:p>
          </p:txBody>
        </p:sp>
        <p:sp>
          <p:nvSpPr>
            <p:cNvPr id="40" name="Oval 39">
              <a:extLst>
                <a:ext uri="{FF2B5EF4-FFF2-40B4-BE49-F238E27FC236}">
                  <a16:creationId xmlns:a16="http://schemas.microsoft.com/office/drawing/2014/main" id="{EE56DFFD-B447-44FE-9AE1-5F4F38166BD5}"/>
                </a:ext>
              </a:extLst>
            </p:cNvPr>
            <p:cNvSpPr/>
            <p:nvPr/>
          </p:nvSpPr>
          <p:spPr>
            <a:xfrm>
              <a:off x="5780702" y="3506996"/>
              <a:ext cx="208722" cy="21172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a:t>
              </a:r>
            </a:p>
          </p:txBody>
        </p:sp>
      </p:grpSp>
      <p:grpSp>
        <p:nvGrpSpPr>
          <p:cNvPr id="41" name="Group 40">
            <a:extLst>
              <a:ext uri="{FF2B5EF4-FFF2-40B4-BE49-F238E27FC236}">
                <a16:creationId xmlns:a16="http://schemas.microsoft.com/office/drawing/2014/main" id="{C0D3FFE3-9F9E-60C4-67B1-80470903DB62}"/>
              </a:ext>
            </a:extLst>
          </p:cNvPr>
          <p:cNvGrpSpPr/>
          <p:nvPr/>
        </p:nvGrpSpPr>
        <p:grpSpPr>
          <a:xfrm>
            <a:off x="5647932" y="3696045"/>
            <a:ext cx="2200917" cy="1214735"/>
            <a:chOff x="5647932" y="3696045"/>
            <a:chExt cx="2200917" cy="1214735"/>
          </a:xfrm>
        </p:grpSpPr>
        <p:cxnSp>
          <p:nvCxnSpPr>
            <p:cNvPr id="42" name="Straight Arrow Connector 41">
              <a:extLst>
                <a:ext uri="{FF2B5EF4-FFF2-40B4-BE49-F238E27FC236}">
                  <a16:creationId xmlns:a16="http://schemas.microsoft.com/office/drawing/2014/main" id="{0C9981E4-16D4-5C11-3C20-5EA710EA17E3}"/>
                </a:ext>
              </a:extLst>
            </p:cNvPr>
            <p:cNvCxnSpPr>
              <a:cxnSpLocks/>
            </p:cNvCxnSpPr>
            <p:nvPr/>
          </p:nvCxnSpPr>
          <p:spPr>
            <a:xfrm>
              <a:off x="5688539" y="3696045"/>
              <a:ext cx="2160310" cy="1108874"/>
            </a:xfrm>
            <a:prstGeom prst="straightConnector1">
              <a:avLst/>
            </a:prstGeom>
            <a:ln w="1905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FAA7B5B-73D3-B080-B858-0E354E790FA9}"/>
                </a:ext>
              </a:extLst>
            </p:cNvPr>
            <p:cNvSpPr txBox="1"/>
            <p:nvPr/>
          </p:nvSpPr>
          <p:spPr>
            <a:xfrm rot="1680000">
              <a:off x="5647932" y="4238626"/>
              <a:ext cx="2085938" cy="215444"/>
            </a:xfrm>
            <a:prstGeom prst="rect">
              <a:avLst/>
            </a:prstGeom>
            <a:noFill/>
          </p:spPr>
          <p:txBody>
            <a:bodyPr wrap="square" rtlCol="0">
              <a:spAutoFit/>
            </a:bodyPr>
            <a:lstStyle/>
            <a:p>
              <a:pPr algn="ctr"/>
              <a:r>
                <a:rPr lang="en-US" sz="800" b="1" dirty="0" err="1"/>
                <a:t>www.example.com</a:t>
              </a:r>
              <a:r>
                <a:rPr lang="en-US" sz="800" b="1" dirty="0"/>
                <a:t>. is 10.1.1.10</a:t>
              </a:r>
            </a:p>
          </p:txBody>
        </p:sp>
        <p:sp>
          <p:nvSpPr>
            <p:cNvPr id="44" name="Oval 43">
              <a:extLst>
                <a:ext uri="{FF2B5EF4-FFF2-40B4-BE49-F238E27FC236}">
                  <a16:creationId xmlns:a16="http://schemas.microsoft.com/office/drawing/2014/main" id="{D914D9E8-4994-B463-A75A-619DAE7CF3BB}"/>
                </a:ext>
              </a:extLst>
            </p:cNvPr>
            <p:cNvSpPr/>
            <p:nvPr/>
          </p:nvSpPr>
          <p:spPr>
            <a:xfrm>
              <a:off x="7602449" y="4699058"/>
              <a:ext cx="208722" cy="21172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7</a:t>
              </a:r>
            </a:p>
          </p:txBody>
        </p:sp>
      </p:grpSp>
      <p:sp>
        <p:nvSpPr>
          <p:cNvPr id="45" name="Oval 44">
            <a:extLst>
              <a:ext uri="{FF2B5EF4-FFF2-40B4-BE49-F238E27FC236}">
                <a16:creationId xmlns:a16="http://schemas.microsoft.com/office/drawing/2014/main" id="{76C496FB-90F5-40CC-C80C-A820E4FE1E87}"/>
              </a:ext>
            </a:extLst>
          </p:cNvPr>
          <p:cNvSpPr/>
          <p:nvPr/>
        </p:nvSpPr>
        <p:spPr>
          <a:xfrm>
            <a:off x="4918447" y="3443090"/>
            <a:ext cx="208722" cy="21172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8</a:t>
            </a:r>
          </a:p>
        </p:txBody>
      </p:sp>
      <p:sp>
        <p:nvSpPr>
          <p:cNvPr id="46" name="TextBox 45">
            <a:extLst>
              <a:ext uri="{FF2B5EF4-FFF2-40B4-BE49-F238E27FC236}">
                <a16:creationId xmlns:a16="http://schemas.microsoft.com/office/drawing/2014/main" id="{99D4F27E-348F-A253-18F5-0018AB509F2B}"/>
              </a:ext>
            </a:extLst>
          </p:cNvPr>
          <p:cNvSpPr txBox="1"/>
          <p:nvPr/>
        </p:nvSpPr>
        <p:spPr>
          <a:xfrm>
            <a:off x="5095249" y="4903009"/>
            <a:ext cx="817972" cy="246221"/>
          </a:xfrm>
          <a:prstGeom prst="rect">
            <a:avLst/>
          </a:prstGeom>
          <a:noFill/>
        </p:spPr>
        <p:txBody>
          <a:bodyPr wrap="square" rtlCol="0">
            <a:spAutoFit/>
          </a:bodyPr>
          <a:lstStyle/>
          <a:p>
            <a:pPr algn="ctr"/>
            <a:r>
              <a:rPr lang="en-US" sz="1000" b="1" dirty="0">
                <a:solidFill>
                  <a:srgbClr val="C00000"/>
                </a:solidFill>
              </a:rPr>
              <a:t>Recursive</a:t>
            </a:r>
          </a:p>
        </p:txBody>
      </p:sp>
      <p:cxnSp>
        <p:nvCxnSpPr>
          <p:cNvPr id="47" name="Straight Arrow Connector 46">
            <a:extLst>
              <a:ext uri="{FF2B5EF4-FFF2-40B4-BE49-F238E27FC236}">
                <a16:creationId xmlns:a16="http://schemas.microsoft.com/office/drawing/2014/main" id="{275740C9-11A0-DEAF-1BB6-EA3DD19297BA}"/>
              </a:ext>
            </a:extLst>
          </p:cNvPr>
          <p:cNvCxnSpPr>
            <a:cxnSpLocks/>
          </p:cNvCxnSpPr>
          <p:nvPr/>
        </p:nvCxnSpPr>
        <p:spPr>
          <a:xfrm flipV="1">
            <a:off x="5505642" y="4033349"/>
            <a:ext cx="0" cy="87743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B6EF927-EF80-0D6A-5986-52462EF9F021}"/>
              </a:ext>
            </a:extLst>
          </p:cNvPr>
          <p:cNvCxnSpPr>
            <a:cxnSpLocks/>
          </p:cNvCxnSpPr>
          <p:nvPr/>
        </p:nvCxnSpPr>
        <p:spPr>
          <a:xfrm flipH="1" flipV="1">
            <a:off x="8532897" y="2107347"/>
            <a:ext cx="1803799" cy="71207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9EB2E17-47DD-79D4-FCA0-19D092B094DE}"/>
              </a:ext>
            </a:extLst>
          </p:cNvPr>
          <p:cNvSpPr txBox="1"/>
          <p:nvPr/>
        </p:nvSpPr>
        <p:spPr>
          <a:xfrm>
            <a:off x="10388901" y="3047664"/>
            <a:ext cx="1143373" cy="246221"/>
          </a:xfrm>
          <a:prstGeom prst="rect">
            <a:avLst/>
          </a:prstGeom>
          <a:noFill/>
        </p:spPr>
        <p:txBody>
          <a:bodyPr wrap="square" rtlCol="0">
            <a:spAutoFit/>
          </a:bodyPr>
          <a:lstStyle/>
          <a:p>
            <a:pPr algn="ctr"/>
            <a:r>
              <a:rPr lang="en-US" sz="1000" b="1" dirty="0">
                <a:solidFill>
                  <a:srgbClr val="7030A0"/>
                </a:solidFill>
              </a:rPr>
              <a:t>Authoritative</a:t>
            </a:r>
          </a:p>
        </p:txBody>
      </p:sp>
      <p:cxnSp>
        <p:nvCxnSpPr>
          <p:cNvPr id="50" name="Straight Arrow Connector 49">
            <a:extLst>
              <a:ext uri="{FF2B5EF4-FFF2-40B4-BE49-F238E27FC236}">
                <a16:creationId xmlns:a16="http://schemas.microsoft.com/office/drawing/2014/main" id="{FBE6034D-BCE7-19C0-8AC7-41E22560E832}"/>
              </a:ext>
            </a:extLst>
          </p:cNvPr>
          <p:cNvCxnSpPr>
            <a:cxnSpLocks/>
          </p:cNvCxnSpPr>
          <p:nvPr/>
        </p:nvCxnSpPr>
        <p:spPr>
          <a:xfrm flipH="1">
            <a:off x="8532897" y="3682982"/>
            <a:ext cx="1864580" cy="965427"/>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C56CEC9-8E55-4811-6BDF-6B2DC65B62BB}"/>
              </a:ext>
            </a:extLst>
          </p:cNvPr>
          <p:cNvCxnSpPr>
            <a:cxnSpLocks/>
          </p:cNvCxnSpPr>
          <p:nvPr/>
        </p:nvCxnSpPr>
        <p:spPr>
          <a:xfrm flipH="1">
            <a:off x="8729136" y="3199904"/>
            <a:ext cx="1650624" cy="7845"/>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C5EEFBE-ACCE-437F-A68B-718A6159E577}"/>
              </a:ext>
            </a:extLst>
          </p:cNvPr>
          <p:cNvSpPr txBox="1"/>
          <p:nvPr/>
        </p:nvSpPr>
        <p:spPr>
          <a:xfrm>
            <a:off x="2904424" y="2871673"/>
            <a:ext cx="2179678" cy="215444"/>
          </a:xfrm>
          <a:prstGeom prst="rect">
            <a:avLst/>
          </a:prstGeom>
          <a:noFill/>
        </p:spPr>
        <p:txBody>
          <a:bodyPr wrap="square" rtlCol="0">
            <a:spAutoFit/>
          </a:bodyPr>
          <a:lstStyle/>
          <a:p>
            <a:pPr algn="ctr"/>
            <a:r>
              <a:rPr lang="en-US" sz="800" dirty="0"/>
              <a:t>(And if you don’t know, go figure it out)</a:t>
            </a:r>
          </a:p>
        </p:txBody>
      </p:sp>
    </p:spTree>
    <p:extLst>
      <p:ext uri="{BB962C8B-B14F-4D97-AF65-F5344CB8AC3E}">
        <p14:creationId xmlns:p14="http://schemas.microsoft.com/office/powerpoint/2010/main" val="380928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5868993"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Subnet</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7</a:t>
            </a:fld>
            <a:endParaRPr lang="en-US" dirty="0"/>
          </a:p>
        </p:txBody>
      </p:sp>
      <p:sp>
        <p:nvSpPr>
          <p:cNvPr id="24" name="Rectangle 23">
            <a:extLst>
              <a:ext uri="{FF2B5EF4-FFF2-40B4-BE49-F238E27FC236}">
                <a16:creationId xmlns:a16="http://schemas.microsoft.com/office/drawing/2014/main" id="{23D70B27-EF4B-708D-E16A-2AD0F73521EE}"/>
              </a:ext>
            </a:extLst>
          </p:cNvPr>
          <p:cNvSpPr/>
          <p:nvPr/>
        </p:nvSpPr>
        <p:spPr>
          <a:xfrm>
            <a:off x="6582145" y="509652"/>
            <a:ext cx="5503232" cy="6124754"/>
          </a:xfrm>
          <a:prstGeom prst="rect">
            <a:avLst/>
          </a:prstGeom>
        </p:spPr>
        <p:txBody>
          <a:bodyPr wrap="square">
            <a:spAutoFit/>
          </a:bodyPr>
          <a:lstStyle/>
          <a:p>
            <a:pPr marL="285750" indent="-285750">
              <a:buFont typeface="Arial" panose="020B0604020202020204" pitchFamily="34" charset="0"/>
              <a:buChar char="•"/>
            </a:pPr>
            <a:r>
              <a:rPr lang="en-US" sz="1600" dirty="0"/>
              <a:t>Each VCN network is subdivided into subnets.</a:t>
            </a:r>
          </a:p>
          <a:p>
            <a:pPr marL="285750" indent="-285750">
              <a:spcBef>
                <a:spcPts val="600"/>
              </a:spcBef>
              <a:spcAft>
                <a:spcPts val="600"/>
              </a:spcAft>
              <a:buFont typeface="Arial" panose="020B0604020202020204" pitchFamily="34" charset="0"/>
              <a:buChar char="•"/>
            </a:pPr>
            <a:r>
              <a:rPr lang="en-US" sz="1600" dirty="0"/>
              <a:t>Each subnet can be AD-specific or </a:t>
            </a:r>
            <a:r>
              <a:rPr lang="en-US" sz="1600" b="1" dirty="0"/>
              <a:t>Regional (recommended)</a:t>
            </a:r>
          </a:p>
          <a:p>
            <a:pPr marL="515938" lvl="1" indent="-233363">
              <a:spcBef>
                <a:spcPts val="600"/>
              </a:spcBef>
              <a:spcAft>
                <a:spcPts val="0"/>
              </a:spcAft>
              <a:buFont typeface="Arial" panose="020B0604020202020204" pitchFamily="34" charset="0"/>
              <a:buChar char="•"/>
            </a:pPr>
            <a:r>
              <a:rPr lang="en-US" sz="1400" dirty="0"/>
              <a:t>AD specific subnet is contained within a single AD in a multi-AD region.</a:t>
            </a:r>
          </a:p>
          <a:p>
            <a:pPr marL="515938" lvl="1" indent="-233363">
              <a:spcBef>
                <a:spcPts val="600"/>
              </a:spcBef>
              <a:spcAft>
                <a:spcPts val="0"/>
              </a:spcAft>
              <a:buFont typeface="Arial" panose="020B0604020202020204" pitchFamily="34" charset="0"/>
              <a:buChar char="•"/>
            </a:pPr>
            <a:r>
              <a:rPr lang="en-US" sz="1400" dirty="0"/>
              <a:t>Regional subnet spans all three ADs in a multi-AD region.</a:t>
            </a:r>
          </a:p>
          <a:p>
            <a:pPr marL="280988" indent="-280988">
              <a:spcBef>
                <a:spcPts val="600"/>
              </a:spcBef>
              <a:spcAft>
                <a:spcPts val="0"/>
              </a:spcAft>
              <a:buFont typeface="Arial" panose="020B0604020202020204" pitchFamily="34" charset="0"/>
              <a:buChar char="•"/>
            </a:pPr>
            <a:r>
              <a:rPr lang="en-US" sz="1600" dirty="0"/>
              <a:t>Each subnet has a contiguous range of IPs, described in CIDR notation. Subnet IP ranges cannot overlap .</a:t>
            </a:r>
          </a:p>
          <a:p>
            <a:pPr marL="285750" indent="-285750">
              <a:spcBef>
                <a:spcPts val="600"/>
              </a:spcBef>
              <a:spcAft>
                <a:spcPts val="600"/>
              </a:spcAft>
              <a:buFont typeface="Arial" panose="020B0604020202020204" pitchFamily="34" charset="0"/>
              <a:buChar char="•"/>
            </a:pPr>
            <a:r>
              <a:rPr lang="en-US" sz="1600" dirty="0"/>
              <a:t>Instances are placed in subnets and draw their internal IP address and network configuration from their subnet.</a:t>
            </a:r>
          </a:p>
          <a:p>
            <a:pPr marL="285750" indent="-285750">
              <a:spcBef>
                <a:spcPts val="600"/>
              </a:spcBef>
              <a:spcAft>
                <a:spcPts val="600"/>
              </a:spcAft>
              <a:buFont typeface="Arial" panose="020B0604020202020204" pitchFamily="34" charset="0"/>
              <a:buChar char="•"/>
            </a:pPr>
            <a:r>
              <a:rPr lang="en-US" sz="1600" dirty="0"/>
              <a:t>Subnets can be designated as either </a:t>
            </a:r>
          </a:p>
          <a:p>
            <a:pPr marL="515938" lvl="1" indent="-233363">
              <a:spcBef>
                <a:spcPts val="600"/>
              </a:spcBef>
              <a:spcAft>
                <a:spcPts val="0"/>
              </a:spcAft>
              <a:buFont typeface="Arial" panose="020B0604020202020204" pitchFamily="34" charset="0"/>
              <a:buChar char="•"/>
            </a:pPr>
            <a:r>
              <a:rPr lang="en-US" sz="1400" b="1" dirty="0"/>
              <a:t>Private</a:t>
            </a:r>
            <a:r>
              <a:rPr lang="en-US" sz="1400" dirty="0"/>
              <a:t> (instances contain private IP addresses assigned to VNICs).</a:t>
            </a:r>
          </a:p>
          <a:p>
            <a:pPr marL="515938" lvl="1" indent="-233363">
              <a:spcBef>
                <a:spcPts val="600"/>
              </a:spcBef>
              <a:spcAft>
                <a:spcPts val="0"/>
              </a:spcAft>
              <a:buFont typeface="Arial" panose="020B0604020202020204" pitchFamily="34" charset="0"/>
              <a:buChar char="•"/>
            </a:pPr>
            <a:r>
              <a:rPr lang="en-US" sz="1400" b="1" dirty="0"/>
              <a:t>Public</a:t>
            </a:r>
            <a:r>
              <a:rPr lang="en-US" sz="1400" dirty="0"/>
              <a:t> (contain both private and public IP addresses assigned to VNICs).</a:t>
            </a:r>
          </a:p>
          <a:p>
            <a:pPr marL="285750" lvl="1" indent="-285750">
              <a:spcBef>
                <a:spcPts val="600"/>
              </a:spcBef>
              <a:spcAft>
                <a:spcPts val="600"/>
              </a:spcAft>
              <a:buFont typeface="Arial" panose="020B0604020202020204" pitchFamily="34" charset="0"/>
              <a:buChar char="•"/>
            </a:pPr>
            <a:r>
              <a:rPr lang="en-US" sz="1600" dirty="0"/>
              <a:t>VNIC is a component that enables a compute instance to connect to a VCN. The VNIC determines how the instance connects with endpoints inside and outside the VCN.</a:t>
            </a:r>
          </a:p>
          <a:p>
            <a:pPr marL="280988" indent="-280988">
              <a:spcBef>
                <a:spcPts val="600"/>
              </a:spcBef>
              <a:spcAft>
                <a:spcPts val="0"/>
              </a:spcAft>
              <a:buFont typeface="Arial" panose="020B0604020202020204" pitchFamily="34" charset="0"/>
              <a:buChar char="•"/>
            </a:pPr>
            <a:endParaRPr lang="en-US" sz="1600" dirty="0"/>
          </a:p>
        </p:txBody>
      </p:sp>
      <p:pic>
        <p:nvPicPr>
          <p:cNvPr id="1030" name="Picture 6">
            <a:extLst>
              <a:ext uri="{FF2B5EF4-FFF2-40B4-BE49-F238E27FC236}">
                <a16:creationId xmlns:a16="http://schemas.microsoft.com/office/drawing/2014/main" id="{5C5DFBAB-619D-7477-31FE-9C57F957FF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83230"/>
            <a:ext cx="6581199" cy="3691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68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2EA648A-86C5-4D75-B596-F2A05E529327}"/>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663C1FB-4B42-47F2-8A75-81C947FFE263}"/>
              </a:ext>
            </a:extLst>
          </p:cNvPr>
          <p:cNvSpPr>
            <a:spLocks noGrp="1"/>
          </p:cNvSpPr>
          <p:nvPr>
            <p:ph type="sldNum" sz="quarter" idx="4"/>
          </p:nvPr>
        </p:nvSpPr>
        <p:spPr/>
        <p:txBody>
          <a:bodyPr/>
          <a:lstStyle/>
          <a:p>
            <a:fld id="{345D60D9-5372-5F40-9443-0F9AE5BDC3C8}" type="slidenum">
              <a:rPr lang="en-US" smtClean="0"/>
              <a:pPr/>
              <a:t>70</a:t>
            </a:fld>
            <a:endParaRPr lang="en-US" dirty="0"/>
          </a:p>
        </p:txBody>
      </p:sp>
      <p:sp>
        <p:nvSpPr>
          <p:cNvPr id="3" name="Title 1">
            <a:extLst>
              <a:ext uri="{FF2B5EF4-FFF2-40B4-BE49-F238E27FC236}">
                <a16:creationId xmlns:a16="http://schemas.microsoft.com/office/drawing/2014/main" id="{6F56CFC1-9EBA-FE02-4236-2C474AB88C32}"/>
              </a:ext>
            </a:extLst>
          </p:cNvPr>
          <p:cNvSpPr txBox="1"/>
          <p:nvPr>
            <p:custDataLst>
              <p:tags r:id="rId2"/>
            </p:custDataLst>
          </p:nvPr>
        </p:nvSpPr>
        <p:spPr>
          <a:xfrm>
            <a:off x="768873" y="504825"/>
            <a:ext cx="77570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rPr>
              <a:t>DNS Introduction – Common Resource Record Types</a:t>
            </a:r>
          </a:p>
        </p:txBody>
      </p:sp>
      <p:sp>
        <p:nvSpPr>
          <p:cNvPr id="5" name="Text Placeholder 6">
            <a:extLst>
              <a:ext uri="{FF2B5EF4-FFF2-40B4-BE49-F238E27FC236}">
                <a16:creationId xmlns:a16="http://schemas.microsoft.com/office/drawing/2014/main" id="{3294A689-7485-BB8C-8D68-50B27A14019F}"/>
              </a:ext>
            </a:extLst>
          </p:cNvPr>
          <p:cNvSpPr txBox="1">
            <a:spLocks/>
          </p:cNvSpPr>
          <p:nvPr/>
        </p:nvSpPr>
        <p:spPr>
          <a:xfrm>
            <a:off x="758952" y="1837944"/>
            <a:ext cx="10671048" cy="3258987"/>
          </a:xfrm>
          <a:prstGeom prst="rect">
            <a:avLst/>
          </a:prstGeom>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b="1" dirty="0"/>
              <a:t>A</a:t>
            </a:r>
            <a:r>
              <a:rPr lang="en-US" dirty="0"/>
              <a:t> – An address record.</a:t>
            </a:r>
          </a:p>
          <a:p>
            <a:pPr marL="285750" indent="-285750">
              <a:buFont typeface="Arial" panose="020B0604020202020204" pitchFamily="34" charset="0"/>
              <a:buChar char="•"/>
            </a:pPr>
            <a:r>
              <a:rPr lang="en-US" b="1" dirty="0"/>
              <a:t>AAAA</a:t>
            </a:r>
            <a:r>
              <a:rPr lang="en-US" dirty="0"/>
              <a:t> – An IPv6 address record.</a:t>
            </a:r>
          </a:p>
          <a:p>
            <a:pPr marL="285750" indent="-285750">
              <a:buFont typeface="Arial" panose="020B0604020202020204" pitchFamily="34" charset="0"/>
              <a:buChar char="•"/>
            </a:pPr>
            <a:r>
              <a:rPr lang="en-US" b="1" dirty="0"/>
              <a:t>ALIAS</a:t>
            </a:r>
            <a:r>
              <a:rPr lang="en-US" dirty="0"/>
              <a:t> – Non-standard, used to redirect requests.</a:t>
            </a:r>
          </a:p>
          <a:p>
            <a:pPr marL="285750" indent="-285750">
              <a:buFont typeface="Arial" panose="020B0604020202020204" pitchFamily="34" charset="0"/>
              <a:buChar char="•"/>
            </a:pPr>
            <a:r>
              <a:rPr lang="en-US" b="1" dirty="0"/>
              <a:t>CNAME</a:t>
            </a:r>
            <a:r>
              <a:rPr lang="en-US" dirty="0"/>
              <a:t> – Canonical Name, refers client to use to another name.</a:t>
            </a:r>
          </a:p>
          <a:p>
            <a:pPr marL="285750" indent="-285750">
              <a:buFont typeface="Arial" panose="020B0604020202020204" pitchFamily="34" charset="0"/>
              <a:buChar char="•"/>
            </a:pPr>
            <a:r>
              <a:rPr lang="en-US" b="1" dirty="0"/>
              <a:t>MX</a:t>
            </a:r>
            <a:r>
              <a:rPr lang="en-US" dirty="0"/>
              <a:t> – Mail Exchanger, the mail servers for a domain.</a:t>
            </a:r>
          </a:p>
          <a:p>
            <a:pPr marL="285750" indent="-285750">
              <a:buFont typeface="Arial" panose="020B0604020202020204" pitchFamily="34" charset="0"/>
              <a:buChar char="•"/>
            </a:pPr>
            <a:r>
              <a:rPr lang="en-US" b="1" dirty="0"/>
              <a:t>NS</a:t>
            </a:r>
            <a:r>
              <a:rPr lang="en-US" dirty="0"/>
              <a:t> – Name servers, the name servers for domain or subdomain.</a:t>
            </a:r>
          </a:p>
          <a:p>
            <a:pPr marL="285750" indent="-285750">
              <a:buFont typeface="Arial" panose="020B0604020202020204" pitchFamily="34" charset="0"/>
              <a:buChar char="•"/>
            </a:pPr>
            <a:r>
              <a:rPr lang="en-US" b="1" dirty="0"/>
              <a:t>PTR</a:t>
            </a:r>
            <a:r>
              <a:rPr lang="en-US" dirty="0"/>
              <a:t> – Pointer, enables (reverse) resolution of IP addresses to names.</a:t>
            </a:r>
          </a:p>
          <a:p>
            <a:pPr marL="285750" indent="-285750">
              <a:buFont typeface="Arial" panose="020B0604020202020204" pitchFamily="34" charset="0"/>
              <a:buChar char="•"/>
            </a:pPr>
            <a:r>
              <a:rPr lang="en-US" b="1" dirty="0"/>
              <a:t>SOA</a:t>
            </a:r>
            <a:r>
              <a:rPr lang="en-US" dirty="0"/>
              <a:t> – Start of Authority, contains primary name server, responsible contacts, serial number.</a:t>
            </a:r>
          </a:p>
          <a:p>
            <a:pPr marL="285750" indent="-285750">
              <a:buFont typeface="Arial" panose="020B0604020202020204" pitchFamily="34" charset="0"/>
              <a:buChar char="•"/>
            </a:pPr>
            <a:r>
              <a:rPr lang="en-US" b="1" dirty="0"/>
              <a:t>TXT</a:t>
            </a:r>
            <a:r>
              <a:rPr lang="en-US" dirty="0"/>
              <a:t> – Contains text information, various uses including domain validation.</a:t>
            </a:r>
          </a:p>
        </p:txBody>
      </p:sp>
    </p:spTree>
    <p:extLst>
      <p:ext uri="{BB962C8B-B14F-4D97-AF65-F5344CB8AC3E}">
        <p14:creationId xmlns:p14="http://schemas.microsoft.com/office/powerpoint/2010/main" val="302967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3" y="504825"/>
            <a:ext cx="81126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OCI Public &amp; Private DNS</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71</a:t>
            </a:fld>
            <a:endParaRPr lang="en-US" dirty="0"/>
          </a:p>
        </p:txBody>
      </p:sp>
      <p:sp>
        <p:nvSpPr>
          <p:cNvPr id="4" name="Content Placeholder 2">
            <a:extLst>
              <a:ext uri="{FF2B5EF4-FFF2-40B4-BE49-F238E27FC236}">
                <a16:creationId xmlns:a16="http://schemas.microsoft.com/office/drawing/2014/main" id="{DDCB673E-CB51-4FFA-FF08-97548B56D62C}"/>
              </a:ext>
            </a:extLst>
          </p:cNvPr>
          <p:cNvSpPr txBox="1">
            <a:spLocks/>
          </p:cNvSpPr>
          <p:nvPr/>
        </p:nvSpPr>
        <p:spPr>
          <a:xfrm>
            <a:off x="549667" y="1478144"/>
            <a:ext cx="5393933" cy="3979951"/>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600" b="1" dirty="0"/>
              <a:t>Public DNS Zones</a:t>
            </a:r>
            <a:r>
              <a:rPr lang="en-GB" sz="1600" dirty="0"/>
              <a:t> hold the trusted DNS records that will reside on Oracle Cloud Infrastructure's nameservers. You can create public zones with publicly available domain names – reachable on internet (need to register with a DNS registrar).</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b="1" dirty="0"/>
              <a:t>Private DNS zones</a:t>
            </a:r>
            <a:r>
              <a:rPr lang="en-GB" sz="1600" dirty="0"/>
              <a:t> contain domain names that resolve DNS queries for private IP addresses within a VCN.</a:t>
            </a:r>
            <a:br>
              <a:rPr lang="en-GB" sz="1600" dirty="0"/>
            </a:br>
            <a:endParaRPr lang="en-GB" sz="1600" dirty="0"/>
          </a:p>
          <a:p>
            <a:pPr marL="285750" indent="-285750">
              <a:buFont typeface="Arial" panose="020B0604020202020204" pitchFamily="34" charset="0"/>
              <a:buChar char="•"/>
            </a:pPr>
            <a:r>
              <a:rPr lang="en-GB" sz="1600" dirty="0"/>
              <a:t>You can create private zones to define your own domain name for private address resolution.</a:t>
            </a:r>
            <a:br>
              <a:rPr lang="en-GB" sz="1600" dirty="0"/>
            </a:br>
            <a:endParaRPr lang="en-GB" sz="1600" dirty="0"/>
          </a:p>
          <a:p>
            <a:pPr marL="285750" indent="-285750">
              <a:buFont typeface="Arial" panose="020B0604020202020204" pitchFamily="34" charset="0"/>
              <a:buChar char="•"/>
            </a:pPr>
            <a:r>
              <a:rPr lang="en-GB" sz="1600" dirty="0"/>
              <a:t>Can also combine VCNs for private DNS resolution over several VCNs.</a:t>
            </a:r>
            <a:endParaRPr lang="en-US" sz="1600" dirty="0"/>
          </a:p>
        </p:txBody>
      </p:sp>
      <p:pic>
        <p:nvPicPr>
          <p:cNvPr id="5" name="Picture 4">
            <a:extLst>
              <a:ext uri="{FF2B5EF4-FFF2-40B4-BE49-F238E27FC236}">
                <a16:creationId xmlns:a16="http://schemas.microsoft.com/office/drawing/2014/main" id="{6F53BEC1-2C50-4948-B51A-9EB0A4B19D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6764" y="1478144"/>
            <a:ext cx="5014548" cy="2955382"/>
          </a:xfrm>
          <a:prstGeom prst="rect">
            <a:avLst/>
          </a:prstGeom>
        </p:spPr>
      </p:pic>
      <p:sp>
        <p:nvSpPr>
          <p:cNvPr id="7" name="TextBox 6">
            <a:extLst>
              <a:ext uri="{FF2B5EF4-FFF2-40B4-BE49-F238E27FC236}">
                <a16:creationId xmlns:a16="http://schemas.microsoft.com/office/drawing/2014/main" id="{5B5F70C4-6BB7-656B-2EE1-8A0B4FDD81A3}"/>
              </a:ext>
            </a:extLst>
          </p:cNvPr>
          <p:cNvSpPr txBox="1"/>
          <p:nvPr/>
        </p:nvSpPr>
        <p:spPr>
          <a:xfrm>
            <a:off x="6866764" y="4509080"/>
            <a:ext cx="4418647" cy="307777"/>
          </a:xfrm>
          <a:prstGeom prst="rect">
            <a:avLst/>
          </a:prstGeom>
          <a:noFill/>
        </p:spPr>
        <p:txBody>
          <a:bodyPr wrap="square" rtlCol="0">
            <a:spAutoFit/>
          </a:bodyPr>
          <a:lstStyle/>
          <a:p>
            <a:r>
              <a:rPr lang="en-SE" sz="1400" i="1" dirty="0"/>
              <a:t>Private DNS for name resolution </a:t>
            </a:r>
            <a:r>
              <a:rPr lang="en-GB" sz="1400" i="1" dirty="0"/>
              <a:t>w</a:t>
            </a:r>
            <a:r>
              <a:rPr lang="en-SE" sz="1400" i="1" dirty="0"/>
              <a:t>ithin OCI</a:t>
            </a:r>
          </a:p>
        </p:txBody>
      </p:sp>
    </p:spTree>
    <p:extLst>
      <p:ext uri="{BB962C8B-B14F-4D97-AF65-F5344CB8AC3E}">
        <p14:creationId xmlns:p14="http://schemas.microsoft.com/office/powerpoint/2010/main" val="352300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2CC070-6200-43A9-80F6-0FC60D4593AC}"/>
              </a:ext>
            </a:extLst>
          </p:cNvPr>
          <p:cNvSpPr>
            <a:spLocks noGrp="1"/>
          </p:cNvSpPr>
          <p:nvPr>
            <p:ph type="ftr" sz="quarter" idx="11"/>
          </p:nvPr>
        </p:nvSpPr>
        <p:spPr/>
        <p:txBody>
          <a:bodyPr/>
          <a:lstStyle/>
          <a:p>
            <a:r>
              <a:rPr lang="en-US"/>
              <a:t>Copyright © 2025, Oracle and/or its affiliates.</a:t>
            </a:r>
          </a:p>
        </p:txBody>
      </p:sp>
      <p:sp>
        <p:nvSpPr>
          <p:cNvPr id="3" name="Slide Number Placeholder 2">
            <a:extLst>
              <a:ext uri="{FF2B5EF4-FFF2-40B4-BE49-F238E27FC236}">
                <a16:creationId xmlns:a16="http://schemas.microsoft.com/office/drawing/2014/main" id="{7A06F596-B512-4AFE-9722-81D7AB6541CD}"/>
              </a:ext>
            </a:extLst>
          </p:cNvPr>
          <p:cNvSpPr>
            <a:spLocks noGrp="1"/>
          </p:cNvSpPr>
          <p:nvPr>
            <p:ph type="sldNum" sz="quarter" idx="12"/>
          </p:nvPr>
        </p:nvSpPr>
        <p:spPr/>
        <p:txBody>
          <a:bodyPr/>
          <a:lstStyle/>
          <a:p>
            <a:fld id="{345D60D9-5372-5F40-9443-0F9AE5BDC3C8}" type="slidenum">
              <a:rPr lang="en-US" smtClean="0"/>
              <a:t>72</a:t>
            </a:fld>
            <a:endParaRPr lang="en-US"/>
          </a:p>
        </p:txBody>
      </p:sp>
      <p:sp>
        <p:nvSpPr>
          <p:cNvPr id="4" name="Title 3">
            <a:extLst>
              <a:ext uri="{FF2B5EF4-FFF2-40B4-BE49-F238E27FC236}">
                <a16:creationId xmlns:a16="http://schemas.microsoft.com/office/drawing/2014/main" id="{945B38E0-BFB2-41E7-9728-12A1978AFC5F}"/>
              </a:ext>
            </a:extLst>
          </p:cNvPr>
          <p:cNvSpPr>
            <a:spLocks noGrp="1"/>
          </p:cNvSpPr>
          <p:nvPr>
            <p:ph type="title"/>
          </p:nvPr>
        </p:nvSpPr>
        <p:spPr/>
        <p:txBody>
          <a:bodyPr/>
          <a:lstStyle/>
          <a:p>
            <a:r>
              <a:rPr lang="en-US" dirty="0"/>
              <a:t>Domain Name System (DNS)</a:t>
            </a:r>
          </a:p>
        </p:txBody>
      </p:sp>
      <p:sp>
        <p:nvSpPr>
          <p:cNvPr id="5" name="Title 3">
            <a:extLst>
              <a:ext uri="{FF2B5EF4-FFF2-40B4-BE49-F238E27FC236}">
                <a16:creationId xmlns:a16="http://schemas.microsoft.com/office/drawing/2014/main" id="{FD9E7267-26C5-DCB2-686B-86CF7F8ED850}"/>
              </a:ext>
            </a:extLst>
          </p:cNvPr>
          <p:cNvSpPr txBox="1">
            <a:spLocks/>
          </p:cNvSpPr>
          <p:nvPr/>
        </p:nvSpPr>
        <p:spPr>
          <a:xfrm>
            <a:off x="768871" y="3897298"/>
            <a:ext cx="2310200" cy="546130"/>
          </a:xfrm>
          <a:prstGeom prst="rect">
            <a:avLst/>
          </a:prstGeom>
          <a:noFill/>
        </p:spPr>
        <p:txBody>
          <a:bodyPr vert="horz" wrap="square" lIns="0" tIns="0" rIns="0" bIns="0" rtlCol="0" anchor="b">
            <a:noAutofit/>
          </a:bodyPr>
          <a:lstStyle>
            <a:lvl1pPr algn="l" defTabSz="914400" rtl="0" eaLnBrk="1" latinLnBrk="0" hangingPunct="1">
              <a:lnSpc>
                <a:spcPct val="95000"/>
              </a:lnSpc>
              <a:spcBef>
                <a:spcPct val="0"/>
              </a:spcBef>
              <a:buNone/>
              <a:defRPr lang="en-US" sz="4000" b="0" kern="1200">
                <a:solidFill>
                  <a:schemeClr val="tx1"/>
                </a:solidFill>
                <a:latin typeface="+mj-lt"/>
                <a:ea typeface="+mj-ea"/>
                <a:cs typeface="+mj-cs"/>
              </a:defRPr>
            </a:lvl1pPr>
          </a:lstStyle>
          <a:p>
            <a:r>
              <a:rPr lang="en-US" sz="2000" dirty="0"/>
              <a:t>1.  Private DNS</a:t>
            </a:r>
          </a:p>
        </p:txBody>
      </p:sp>
    </p:spTree>
    <p:extLst>
      <p:ext uri="{BB962C8B-B14F-4D97-AF65-F5344CB8AC3E}">
        <p14:creationId xmlns:p14="http://schemas.microsoft.com/office/powerpoint/2010/main" val="353419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2EA648A-86C5-4D75-B596-F2A05E529327}"/>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663C1FB-4B42-47F2-8A75-81C947FFE263}"/>
              </a:ext>
            </a:extLst>
          </p:cNvPr>
          <p:cNvSpPr>
            <a:spLocks noGrp="1"/>
          </p:cNvSpPr>
          <p:nvPr>
            <p:ph type="sldNum" sz="quarter" idx="4"/>
          </p:nvPr>
        </p:nvSpPr>
        <p:spPr/>
        <p:txBody>
          <a:bodyPr/>
          <a:lstStyle/>
          <a:p>
            <a:fld id="{345D60D9-5372-5F40-9443-0F9AE5BDC3C8}" type="slidenum">
              <a:rPr lang="en-US" smtClean="0"/>
              <a:pPr/>
              <a:t>73</a:t>
            </a:fld>
            <a:endParaRPr lang="en-US" dirty="0"/>
          </a:p>
        </p:txBody>
      </p:sp>
      <p:sp>
        <p:nvSpPr>
          <p:cNvPr id="3" name="Title 1">
            <a:extLst>
              <a:ext uri="{FF2B5EF4-FFF2-40B4-BE49-F238E27FC236}">
                <a16:creationId xmlns:a16="http://schemas.microsoft.com/office/drawing/2014/main" id="{6F56CFC1-9EBA-FE02-4236-2C474AB88C32}"/>
              </a:ext>
            </a:extLst>
          </p:cNvPr>
          <p:cNvSpPr txBox="1"/>
          <p:nvPr>
            <p:custDataLst>
              <p:tags r:id="rId2"/>
            </p:custDataLst>
          </p:nvPr>
        </p:nvSpPr>
        <p:spPr>
          <a:xfrm>
            <a:off x="768874" y="504825"/>
            <a:ext cx="48614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Virtual Cloud Network DNS</a:t>
            </a:r>
          </a:p>
        </p:txBody>
      </p:sp>
      <p:sp>
        <p:nvSpPr>
          <p:cNvPr id="5" name="Text Placeholder 6">
            <a:extLst>
              <a:ext uri="{FF2B5EF4-FFF2-40B4-BE49-F238E27FC236}">
                <a16:creationId xmlns:a16="http://schemas.microsoft.com/office/drawing/2014/main" id="{D6FC7D5A-0816-DFF7-93D6-53D9A8612150}"/>
              </a:ext>
            </a:extLst>
          </p:cNvPr>
          <p:cNvSpPr txBox="1">
            <a:spLocks/>
          </p:cNvSpPr>
          <p:nvPr/>
        </p:nvSpPr>
        <p:spPr>
          <a:xfrm>
            <a:off x="4282785" y="2080802"/>
            <a:ext cx="7216132" cy="2975708"/>
          </a:xfrm>
          <a:prstGeom prst="rect">
            <a:avLst/>
          </a:prstGeom>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Each VCN has one DNS Resolver.</a:t>
            </a:r>
          </a:p>
          <a:p>
            <a:pPr marL="651400" lvl="1" indent="-285750"/>
            <a:r>
              <a:rPr lang="en-US" i="1" dirty="0"/>
              <a:t>It is possible to create VCNs with DNS disabled.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Available at 169.254.169.254</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Resolves oraclevcn.com names </a:t>
            </a:r>
            <a:r>
              <a:rPr lang="en-US" b="1" dirty="0"/>
              <a:t>within</a:t>
            </a:r>
            <a:r>
              <a:rPr lang="en-US" dirty="0"/>
              <a:t> a VCN.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Resolves DNS names </a:t>
            </a:r>
            <a:r>
              <a:rPr lang="en-US" b="1" dirty="0"/>
              <a:t>on the Internet.</a:t>
            </a:r>
          </a:p>
        </p:txBody>
      </p:sp>
      <p:sp>
        <p:nvSpPr>
          <p:cNvPr id="7" name="Rectangle 6">
            <a:extLst>
              <a:ext uri="{FF2B5EF4-FFF2-40B4-BE49-F238E27FC236}">
                <a16:creationId xmlns:a16="http://schemas.microsoft.com/office/drawing/2014/main" id="{56E457A0-BB22-1346-19F4-F5DE2B0F9E38}"/>
              </a:ext>
            </a:extLst>
          </p:cNvPr>
          <p:cNvSpPr/>
          <p:nvPr/>
        </p:nvSpPr>
        <p:spPr>
          <a:xfrm>
            <a:off x="1445946" y="2087999"/>
            <a:ext cx="2085938" cy="29757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Icon&#10;&#10;Description automatically generated">
            <a:extLst>
              <a:ext uri="{FF2B5EF4-FFF2-40B4-BE49-F238E27FC236}">
                <a16:creationId xmlns:a16="http://schemas.microsoft.com/office/drawing/2014/main" id="{7DF100E8-2944-B8CD-2D12-300CD9D76402}"/>
              </a:ext>
            </a:extLst>
          </p:cNvPr>
          <p:cNvPicPr>
            <a:picLocks noChangeAspect="1"/>
          </p:cNvPicPr>
          <p:nvPr/>
        </p:nvPicPr>
        <p:blipFill>
          <a:blip r:embed="rId5"/>
          <a:stretch>
            <a:fillRect/>
          </a:stretch>
        </p:blipFill>
        <p:spPr>
          <a:xfrm>
            <a:off x="1571279" y="3909669"/>
            <a:ext cx="547306" cy="547306"/>
          </a:xfrm>
          <a:prstGeom prst="rect">
            <a:avLst/>
          </a:prstGeom>
        </p:spPr>
      </p:pic>
      <p:pic>
        <p:nvPicPr>
          <p:cNvPr id="9" name="Picture 8" descr="Icon&#10;&#10;Description automatically generated">
            <a:extLst>
              <a:ext uri="{FF2B5EF4-FFF2-40B4-BE49-F238E27FC236}">
                <a16:creationId xmlns:a16="http://schemas.microsoft.com/office/drawing/2014/main" id="{30575D5D-3371-EEFE-D060-CC192503C79E}"/>
              </a:ext>
            </a:extLst>
          </p:cNvPr>
          <p:cNvPicPr>
            <a:picLocks noChangeAspect="1"/>
          </p:cNvPicPr>
          <p:nvPr/>
        </p:nvPicPr>
        <p:blipFill>
          <a:blip r:embed="rId6"/>
          <a:stretch>
            <a:fillRect/>
          </a:stretch>
        </p:blipFill>
        <p:spPr>
          <a:xfrm>
            <a:off x="1215706" y="1807752"/>
            <a:ext cx="558800" cy="546100"/>
          </a:xfrm>
          <a:prstGeom prst="rect">
            <a:avLst/>
          </a:prstGeom>
        </p:spPr>
      </p:pic>
      <p:pic>
        <p:nvPicPr>
          <p:cNvPr id="10" name="Picture 9" descr="Icon&#10;&#10;Description automatically generated">
            <a:extLst>
              <a:ext uri="{FF2B5EF4-FFF2-40B4-BE49-F238E27FC236}">
                <a16:creationId xmlns:a16="http://schemas.microsoft.com/office/drawing/2014/main" id="{26B534AB-5CFF-1DA5-7184-A56FE0323848}"/>
              </a:ext>
            </a:extLst>
          </p:cNvPr>
          <p:cNvPicPr>
            <a:picLocks noChangeAspect="1"/>
          </p:cNvPicPr>
          <p:nvPr/>
        </p:nvPicPr>
        <p:blipFill>
          <a:blip r:embed="rId7"/>
          <a:stretch>
            <a:fillRect/>
          </a:stretch>
        </p:blipFill>
        <p:spPr>
          <a:xfrm>
            <a:off x="2622279" y="2665634"/>
            <a:ext cx="535413" cy="511617"/>
          </a:xfrm>
          <a:prstGeom prst="rect">
            <a:avLst/>
          </a:prstGeom>
        </p:spPr>
      </p:pic>
      <p:pic>
        <p:nvPicPr>
          <p:cNvPr id="11" name="Picture 10" descr="Icon&#10;&#10;Description automatically generated">
            <a:extLst>
              <a:ext uri="{FF2B5EF4-FFF2-40B4-BE49-F238E27FC236}">
                <a16:creationId xmlns:a16="http://schemas.microsoft.com/office/drawing/2014/main" id="{7A7197A5-2432-7AAF-D0AE-851B657D1C85}"/>
              </a:ext>
            </a:extLst>
          </p:cNvPr>
          <p:cNvPicPr>
            <a:picLocks noChangeAspect="1"/>
          </p:cNvPicPr>
          <p:nvPr/>
        </p:nvPicPr>
        <p:blipFill>
          <a:blip r:embed="rId8"/>
          <a:stretch>
            <a:fillRect/>
          </a:stretch>
        </p:blipFill>
        <p:spPr>
          <a:xfrm>
            <a:off x="2221208" y="1820292"/>
            <a:ext cx="535414" cy="535414"/>
          </a:xfrm>
          <a:prstGeom prst="rect">
            <a:avLst/>
          </a:prstGeom>
        </p:spPr>
      </p:pic>
      <p:pic>
        <p:nvPicPr>
          <p:cNvPr id="12" name="Picture 11" descr="Icon&#10;&#10;Description automatically generated">
            <a:extLst>
              <a:ext uri="{FF2B5EF4-FFF2-40B4-BE49-F238E27FC236}">
                <a16:creationId xmlns:a16="http://schemas.microsoft.com/office/drawing/2014/main" id="{1D012542-3C26-0B66-336E-39B14C398720}"/>
              </a:ext>
            </a:extLst>
          </p:cNvPr>
          <p:cNvPicPr>
            <a:picLocks noChangeAspect="1"/>
          </p:cNvPicPr>
          <p:nvPr/>
        </p:nvPicPr>
        <p:blipFill>
          <a:blip r:embed="rId5"/>
          <a:stretch>
            <a:fillRect/>
          </a:stretch>
        </p:blipFill>
        <p:spPr>
          <a:xfrm>
            <a:off x="2232791" y="3914396"/>
            <a:ext cx="547306" cy="547306"/>
          </a:xfrm>
          <a:prstGeom prst="rect">
            <a:avLst/>
          </a:prstGeom>
        </p:spPr>
      </p:pic>
      <p:pic>
        <p:nvPicPr>
          <p:cNvPr id="14" name="Picture 13" descr="Icon&#10;&#10;Description automatically generated">
            <a:extLst>
              <a:ext uri="{FF2B5EF4-FFF2-40B4-BE49-F238E27FC236}">
                <a16:creationId xmlns:a16="http://schemas.microsoft.com/office/drawing/2014/main" id="{A2AB7A27-B477-7BBA-645A-DF52BC32C6D9}"/>
              </a:ext>
            </a:extLst>
          </p:cNvPr>
          <p:cNvPicPr>
            <a:picLocks noChangeAspect="1"/>
          </p:cNvPicPr>
          <p:nvPr/>
        </p:nvPicPr>
        <p:blipFill>
          <a:blip r:embed="rId5"/>
          <a:stretch>
            <a:fillRect/>
          </a:stretch>
        </p:blipFill>
        <p:spPr>
          <a:xfrm>
            <a:off x="2894302" y="3909669"/>
            <a:ext cx="547306" cy="547306"/>
          </a:xfrm>
          <a:prstGeom prst="rect">
            <a:avLst/>
          </a:prstGeom>
        </p:spPr>
      </p:pic>
      <p:sp>
        <p:nvSpPr>
          <p:cNvPr id="15" name="Rectangle 14">
            <a:extLst>
              <a:ext uri="{FF2B5EF4-FFF2-40B4-BE49-F238E27FC236}">
                <a16:creationId xmlns:a16="http://schemas.microsoft.com/office/drawing/2014/main" id="{01A3E1D4-80AA-2F7F-841F-9D4749A1A14A}"/>
              </a:ext>
            </a:extLst>
          </p:cNvPr>
          <p:cNvSpPr/>
          <p:nvPr/>
        </p:nvSpPr>
        <p:spPr>
          <a:xfrm>
            <a:off x="1544057" y="3680749"/>
            <a:ext cx="1274145" cy="1235894"/>
          </a:xfrm>
          <a:prstGeom prst="rect">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CCBD4CD-FAF0-BCC6-729D-C9C7D1BA6943}"/>
              </a:ext>
            </a:extLst>
          </p:cNvPr>
          <p:cNvSpPr/>
          <p:nvPr/>
        </p:nvSpPr>
        <p:spPr>
          <a:xfrm>
            <a:off x="2866689" y="3680749"/>
            <a:ext cx="582007" cy="1235894"/>
          </a:xfrm>
          <a:prstGeom prst="rect">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7F7AC4D-147A-6BEC-303A-24209E5AAE8E}"/>
              </a:ext>
            </a:extLst>
          </p:cNvPr>
          <p:cNvSpPr txBox="1"/>
          <p:nvPr/>
        </p:nvSpPr>
        <p:spPr>
          <a:xfrm>
            <a:off x="1544056" y="4705833"/>
            <a:ext cx="1274145" cy="215444"/>
          </a:xfrm>
          <a:prstGeom prst="rect">
            <a:avLst/>
          </a:prstGeom>
          <a:noFill/>
        </p:spPr>
        <p:txBody>
          <a:bodyPr wrap="square" rtlCol="0">
            <a:spAutoFit/>
          </a:bodyPr>
          <a:lstStyle/>
          <a:p>
            <a:pPr algn="ctr"/>
            <a:r>
              <a:rPr lang="en-US" sz="800" b="1" dirty="0"/>
              <a:t>Subnet: Web</a:t>
            </a:r>
          </a:p>
        </p:txBody>
      </p:sp>
      <p:sp>
        <p:nvSpPr>
          <p:cNvPr id="19" name="TextBox 18">
            <a:extLst>
              <a:ext uri="{FF2B5EF4-FFF2-40B4-BE49-F238E27FC236}">
                <a16:creationId xmlns:a16="http://schemas.microsoft.com/office/drawing/2014/main" id="{2E0E0FB0-18A8-72BB-AAF1-D05354B30ABE}"/>
              </a:ext>
            </a:extLst>
          </p:cNvPr>
          <p:cNvSpPr txBox="1"/>
          <p:nvPr/>
        </p:nvSpPr>
        <p:spPr>
          <a:xfrm>
            <a:off x="2894302" y="4586051"/>
            <a:ext cx="554394" cy="338554"/>
          </a:xfrm>
          <a:prstGeom prst="rect">
            <a:avLst/>
          </a:prstGeom>
          <a:noFill/>
        </p:spPr>
        <p:txBody>
          <a:bodyPr wrap="square" rtlCol="0">
            <a:spAutoFit/>
          </a:bodyPr>
          <a:lstStyle/>
          <a:p>
            <a:pPr algn="ctr"/>
            <a:r>
              <a:rPr lang="en-US" sz="800" b="1" dirty="0"/>
              <a:t>Subnet: App</a:t>
            </a:r>
          </a:p>
        </p:txBody>
      </p:sp>
      <p:sp>
        <p:nvSpPr>
          <p:cNvPr id="20" name="TextBox 19">
            <a:extLst>
              <a:ext uri="{FF2B5EF4-FFF2-40B4-BE49-F238E27FC236}">
                <a16:creationId xmlns:a16="http://schemas.microsoft.com/office/drawing/2014/main" id="{1A9E7796-03A2-0C28-69C2-9E6B75A1B3D1}"/>
              </a:ext>
            </a:extLst>
          </p:cNvPr>
          <p:cNvSpPr txBox="1"/>
          <p:nvPr/>
        </p:nvSpPr>
        <p:spPr>
          <a:xfrm>
            <a:off x="1684178" y="3146775"/>
            <a:ext cx="1274145" cy="200055"/>
          </a:xfrm>
          <a:prstGeom prst="rect">
            <a:avLst/>
          </a:prstGeom>
          <a:noFill/>
        </p:spPr>
        <p:txBody>
          <a:bodyPr wrap="square" rtlCol="0">
            <a:spAutoFit/>
          </a:bodyPr>
          <a:lstStyle/>
          <a:p>
            <a:pPr algn="ctr"/>
            <a:r>
              <a:rPr lang="en-US" sz="700" b="1" dirty="0">
                <a:solidFill>
                  <a:srgbClr val="0070C0"/>
                </a:solidFill>
              </a:rPr>
              <a:t>169.254.169.254</a:t>
            </a:r>
          </a:p>
        </p:txBody>
      </p:sp>
      <p:sp>
        <p:nvSpPr>
          <p:cNvPr id="21" name="Oval 20">
            <a:extLst>
              <a:ext uri="{FF2B5EF4-FFF2-40B4-BE49-F238E27FC236}">
                <a16:creationId xmlns:a16="http://schemas.microsoft.com/office/drawing/2014/main" id="{B9BDF52F-BF06-4807-5A87-6D1BE74534A8}"/>
              </a:ext>
            </a:extLst>
          </p:cNvPr>
          <p:cNvSpPr/>
          <p:nvPr/>
        </p:nvSpPr>
        <p:spPr>
          <a:xfrm>
            <a:off x="2681273" y="3060705"/>
            <a:ext cx="137652" cy="14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951A56D-F7F7-EAC4-392B-2BB97BA4B099}"/>
              </a:ext>
            </a:extLst>
          </p:cNvPr>
          <p:cNvSpPr txBox="1"/>
          <p:nvPr/>
        </p:nvSpPr>
        <p:spPr>
          <a:xfrm>
            <a:off x="2716604" y="3131133"/>
            <a:ext cx="688258" cy="338554"/>
          </a:xfrm>
          <a:prstGeom prst="rect">
            <a:avLst/>
          </a:prstGeom>
          <a:noFill/>
        </p:spPr>
        <p:txBody>
          <a:bodyPr wrap="square" rtlCol="0">
            <a:spAutoFit/>
          </a:bodyPr>
          <a:lstStyle/>
          <a:p>
            <a:pPr algn="ctr"/>
            <a:r>
              <a:rPr lang="en-US" sz="800" b="1" dirty="0"/>
              <a:t>DNS Resolver</a:t>
            </a:r>
          </a:p>
        </p:txBody>
      </p:sp>
      <p:sp>
        <p:nvSpPr>
          <p:cNvPr id="23" name="TextBox 22">
            <a:extLst>
              <a:ext uri="{FF2B5EF4-FFF2-40B4-BE49-F238E27FC236}">
                <a16:creationId xmlns:a16="http://schemas.microsoft.com/office/drawing/2014/main" id="{83512C15-4D80-9679-FCC6-C16E55B85BF3}"/>
              </a:ext>
            </a:extLst>
          </p:cNvPr>
          <p:cNvSpPr txBox="1"/>
          <p:nvPr/>
        </p:nvSpPr>
        <p:spPr>
          <a:xfrm>
            <a:off x="1443086" y="5134163"/>
            <a:ext cx="2085938" cy="215444"/>
          </a:xfrm>
          <a:prstGeom prst="rect">
            <a:avLst/>
          </a:prstGeom>
          <a:noFill/>
        </p:spPr>
        <p:txBody>
          <a:bodyPr wrap="square" rtlCol="0">
            <a:spAutoFit/>
          </a:bodyPr>
          <a:lstStyle/>
          <a:p>
            <a:pPr algn="ctr"/>
            <a:r>
              <a:rPr lang="en-US" sz="800" b="1" dirty="0"/>
              <a:t>instance1.web.prod.oraclevcn.com</a:t>
            </a:r>
          </a:p>
        </p:txBody>
      </p:sp>
      <p:sp>
        <p:nvSpPr>
          <p:cNvPr id="24" name="TextBox 23">
            <a:extLst>
              <a:ext uri="{FF2B5EF4-FFF2-40B4-BE49-F238E27FC236}">
                <a16:creationId xmlns:a16="http://schemas.microsoft.com/office/drawing/2014/main" id="{CB1BC3B6-3682-8F1D-4BC3-3A3A7D152670}"/>
              </a:ext>
            </a:extLst>
          </p:cNvPr>
          <p:cNvSpPr txBox="1"/>
          <p:nvPr/>
        </p:nvSpPr>
        <p:spPr>
          <a:xfrm>
            <a:off x="1525598" y="3743648"/>
            <a:ext cx="638667" cy="200055"/>
          </a:xfrm>
          <a:prstGeom prst="rect">
            <a:avLst/>
          </a:prstGeom>
          <a:noFill/>
        </p:spPr>
        <p:txBody>
          <a:bodyPr wrap="square" rtlCol="0">
            <a:spAutoFit/>
          </a:bodyPr>
          <a:lstStyle/>
          <a:p>
            <a:pPr algn="ctr"/>
            <a:r>
              <a:rPr lang="en-US" sz="700" b="1" dirty="0"/>
              <a:t>instance1</a:t>
            </a:r>
          </a:p>
        </p:txBody>
      </p:sp>
      <p:sp>
        <p:nvSpPr>
          <p:cNvPr id="25" name="TextBox 24">
            <a:extLst>
              <a:ext uri="{FF2B5EF4-FFF2-40B4-BE49-F238E27FC236}">
                <a16:creationId xmlns:a16="http://schemas.microsoft.com/office/drawing/2014/main" id="{A8F253E5-5A2D-4675-771D-708528EDE76D}"/>
              </a:ext>
            </a:extLst>
          </p:cNvPr>
          <p:cNvSpPr txBox="1"/>
          <p:nvPr/>
        </p:nvSpPr>
        <p:spPr>
          <a:xfrm>
            <a:off x="2191487" y="3743648"/>
            <a:ext cx="638667" cy="200055"/>
          </a:xfrm>
          <a:prstGeom prst="rect">
            <a:avLst/>
          </a:prstGeom>
          <a:noFill/>
        </p:spPr>
        <p:txBody>
          <a:bodyPr wrap="square" rtlCol="0">
            <a:spAutoFit/>
          </a:bodyPr>
          <a:lstStyle/>
          <a:p>
            <a:pPr algn="ctr"/>
            <a:r>
              <a:rPr lang="en-US" sz="700" b="1" dirty="0"/>
              <a:t>instance2</a:t>
            </a:r>
          </a:p>
        </p:txBody>
      </p:sp>
      <p:sp>
        <p:nvSpPr>
          <p:cNvPr id="26" name="TextBox 25">
            <a:extLst>
              <a:ext uri="{FF2B5EF4-FFF2-40B4-BE49-F238E27FC236}">
                <a16:creationId xmlns:a16="http://schemas.microsoft.com/office/drawing/2014/main" id="{CA007625-8492-3667-B4E1-E7E2BF122691}"/>
              </a:ext>
            </a:extLst>
          </p:cNvPr>
          <p:cNvSpPr txBox="1"/>
          <p:nvPr/>
        </p:nvSpPr>
        <p:spPr>
          <a:xfrm>
            <a:off x="2856594" y="3743648"/>
            <a:ext cx="638667" cy="200055"/>
          </a:xfrm>
          <a:prstGeom prst="rect">
            <a:avLst/>
          </a:prstGeom>
          <a:noFill/>
        </p:spPr>
        <p:txBody>
          <a:bodyPr wrap="square" rtlCol="0">
            <a:spAutoFit/>
          </a:bodyPr>
          <a:lstStyle/>
          <a:p>
            <a:pPr algn="ctr"/>
            <a:r>
              <a:rPr lang="en-US" sz="700" b="1" dirty="0"/>
              <a:t>instance3</a:t>
            </a:r>
          </a:p>
        </p:txBody>
      </p:sp>
      <p:sp>
        <p:nvSpPr>
          <p:cNvPr id="27" name="Oval 26">
            <a:extLst>
              <a:ext uri="{FF2B5EF4-FFF2-40B4-BE49-F238E27FC236}">
                <a16:creationId xmlns:a16="http://schemas.microsoft.com/office/drawing/2014/main" id="{34B47713-ECC8-927C-DABA-C9A3A4D938F2}"/>
              </a:ext>
            </a:extLst>
          </p:cNvPr>
          <p:cNvSpPr/>
          <p:nvPr/>
        </p:nvSpPr>
        <p:spPr>
          <a:xfrm>
            <a:off x="1634360" y="5624633"/>
            <a:ext cx="137652" cy="14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912751B-CC6E-3C37-0CFE-DCF31C62728B}"/>
              </a:ext>
            </a:extLst>
          </p:cNvPr>
          <p:cNvSpPr txBox="1"/>
          <p:nvPr/>
        </p:nvSpPr>
        <p:spPr>
          <a:xfrm>
            <a:off x="1747821" y="5595243"/>
            <a:ext cx="1274145" cy="200055"/>
          </a:xfrm>
          <a:prstGeom prst="rect">
            <a:avLst/>
          </a:prstGeom>
          <a:noFill/>
        </p:spPr>
        <p:txBody>
          <a:bodyPr wrap="square" rtlCol="0">
            <a:spAutoFit/>
          </a:bodyPr>
          <a:lstStyle/>
          <a:p>
            <a:r>
              <a:rPr lang="en-US" sz="700" b="1" dirty="0">
                <a:solidFill>
                  <a:srgbClr val="0070C0"/>
                </a:solidFill>
              </a:rPr>
              <a:t>Default Endpoint</a:t>
            </a:r>
          </a:p>
        </p:txBody>
      </p:sp>
      <p:sp>
        <p:nvSpPr>
          <p:cNvPr id="29" name="TextBox 28">
            <a:extLst>
              <a:ext uri="{FF2B5EF4-FFF2-40B4-BE49-F238E27FC236}">
                <a16:creationId xmlns:a16="http://schemas.microsoft.com/office/drawing/2014/main" id="{4EC6FB2F-EA2A-1317-C5BA-DC504ECF7F7F}"/>
              </a:ext>
            </a:extLst>
          </p:cNvPr>
          <p:cNvSpPr txBox="1"/>
          <p:nvPr/>
        </p:nvSpPr>
        <p:spPr>
          <a:xfrm>
            <a:off x="686957" y="5134163"/>
            <a:ext cx="891901" cy="215444"/>
          </a:xfrm>
          <a:prstGeom prst="rect">
            <a:avLst/>
          </a:prstGeom>
          <a:noFill/>
        </p:spPr>
        <p:txBody>
          <a:bodyPr wrap="square" rtlCol="0">
            <a:spAutoFit/>
          </a:bodyPr>
          <a:lstStyle/>
          <a:p>
            <a:pPr algn="r"/>
            <a:r>
              <a:rPr lang="en-US" sz="800" b="1" dirty="0"/>
              <a:t>Example: </a:t>
            </a:r>
          </a:p>
        </p:txBody>
      </p:sp>
      <p:sp>
        <p:nvSpPr>
          <p:cNvPr id="30" name="TextBox 29">
            <a:extLst>
              <a:ext uri="{FF2B5EF4-FFF2-40B4-BE49-F238E27FC236}">
                <a16:creationId xmlns:a16="http://schemas.microsoft.com/office/drawing/2014/main" id="{DFABA395-5AA2-7403-3571-4362BE78613A}"/>
              </a:ext>
            </a:extLst>
          </p:cNvPr>
          <p:cNvSpPr txBox="1"/>
          <p:nvPr/>
        </p:nvSpPr>
        <p:spPr>
          <a:xfrm rot="16200000">
            <a:off x="322827" y="3461259"/>
            <a:ext cx="2714952" cy="500137"/>
          </a:xfrm>
          <a:prstGeom prst="rect">
            <a:avLst/>
          </a:prstGeom>
          <a:noFill/>
        </p:spPr>
        <p:txBody>
          <a:bodyPr wrap="square" rtlCol="0">
            <a:spAutoFit/>
          </a:bodyPr>
          <a:lstStyle/>
          <a:p>
            <a:pPr algn="r"/>
            <a:r>
              <a:rPr lang="en-US" sz="1600" dirty="0">
                <a:solidFill>
                  <a:schemeClr val="accent1"/>
                </a:solidFill>
              </a:rPr>
              <a:t>VCN: Prod</a:t>
            </a:r>
          </a:p>
          <a:p>
            <a:pPr algn="r"/>
            <a:r>
              <a:rPr lang="en-US" sz="1000" dirty="0">
                <a:solidFill>
                  <a:schemeClr val="accent1"/>
                </a:solidFill>
              </a:rPr>
              <a:t>(10.0.1/24)</a:t>
            </a:r>
          </a:p>
        </p:txBody>
      </p:sp>
    </p:spTree>
    <p:extLst>
      <p:ext uri="{BB962C8B-B14F-4D97-AF65-F5344CB8AC3E}">
        <p14:creationId xmlns:p14="http://schemas.microsoft.com/office/powerpoint/2010/main" val="412957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2EA648A-86C5-4D75-B596-F2A05E529327}"/>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663C1FB-4B42-47F2-8A75-81C947FFE263}"/>
              </a:ext>
            </a:extLst>
          </p:cNvPr>
          <p:cNvSpPr>
            <a:spLocks noGrp="1"/>
          </p:cNvSpPr>
          <p:nvPr>
            <p:ph type="sldNum" sz="quarter" idx="4"/>
          </p:nvPr>
        </p:nvSpPr>
        <p:spPr/>
        <p:txBody>
          <a:bodyPr/>
          <a:lstStyle/>
          <a:p>
            <a:fld id="{345D60D9-5372-5F40-9443-0F9AE5BDC3C8}" type="slidenum">
              <a:rPr lang="en-US" smtClean="0"/>
              <a:pPr/>
              <a:t>74</a:t>
            </a:fld>
            <a:endParaRPr lang="en-US" dirty="0"/>
          </a:p>
        </p:txBody>
      </p:sp>
      <p:sp>
        <p:nvSpPr>
          <p:cNvPr id="3" name="Title 1">
            <a:extLst>
              <a:ext uri="{FF2B5EF4-FFF2-40B4-BE49-F238E27FC236}">
                <a16:creationId xmlns:a16="http://schemas.microsoft.com/office/drawing/2014/main" id="{6F56CFC1-9EBA-FE02-4236-2C474AB88C32}"/>
              </a:ext>
            </a:extLst>
          </p:cNvPr>
          <p:cNvSpPr txBox="1"/>
          <p:nvPr>
            <p:custDataLst>
              <p:tags r:id="rId2"/>
            </p:custDataLst>
          </p:nvPr>
        </p:nvSpPr>
        <p:spPr>
          <a:xfrm>
            <a:off x="768874" y="504825"/>
            <a:ext cx="2388818"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Private DNS</a:t>
            </a:r>
          </a:p>
        </p:txBody>
      </p:sp>
      <p:sp>
        <p:nvSpPr>
          <p:cNvPr id="7" name="Rectangle 6">
            <a:extLst>
              <a:ext uri="{FF2B5EF4-FFF2-40B4-BE49-F238E27FC236}">
                <a16:creationId xmlns:a16="http://schemas.microsoft.com/office/drawing/2014/main" id="{56E457A0-BB22-1346-19F4-F5DE2B0F9E38}"/>
              </a:ext>
            </a:extLst>
          </p:cNvPr>
          <p:cNvSpPr/>
          <p:nvPr/>
        </p:nvSpPr>
        <p:spPr>
          <a:xfrm>
            <a:off x="1445946" y="2087999"/>
            <a:ext cx="2085938" cy="29757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Icon&#10;&#10;Description automatically generated">
            <a:extLst>
              <a:ext uri="{FF2B5EF4-FFF2-40B4-BE49-F238E27FC236}">
                <a16:creationId xmlns:a16="http://schemas.microsoft.com/office/drawing/2014/main" id="{7DF100E8-2944-B8CD-2D12-300CD9D76402}"/>
              </a:ext>
            </a:extLst>
          </p:cNvPr>
          <p:cNvPicPr>
            <a:picLocks noChangeAspect="1"/>
          </p:cNvPicPr>
          <p:nvPr/>
        </p:nvPicPr>
        <p:blipFill>
          <a:blip r:embed="rId5"/>
          <a:stretch>
            <a:fillRect/>
          </a:stretch>
        </p:blipFill>
        <p:spPr>
          <a:xfrm>
            <a:off x="1571279" y="3909669"/>
            <a:ext cx="547306" cy="547306"/>
          </a:xfrm>
          <a:prstGeom prst="rect">
            <a:avLst/>
          </a:prstGeom>
        </p:spPr>
      </p:pic>
      <p:pic>
        <p:nvPicPr>
          <p:cNvPr id="9" name="Picture 8" descr="Icon&#10;&#10;Description automatically generated">
            <a:extLst>
              <a:ext uri="{FF2B5EF4-FFF2-40B4-BE49-F238E27FC236}">
                <a16:creationId xmlns:a16="http://schemas.microsoft.com/office/drawing/2014/main" id="{30575D5D-3371-EEFE-D060-CC192503C79E}"/>
              </a:ext>
            </a:extLst>
          </p:cNvPr>
          <p:cNvPicPr>
            <a:picLocks noChangeAspect="1"/>
          </p:cNvPicPr>
          <p:nvPr/>
        </p:nvPicPr>
        <p:blipFill>
          <a:blip r:embed="rId6"/>
          <a:stretch>
            <a:fillRect/>
          </a:stretch>
        </p:blipFill>
        <p:spPr>
          <a:xfrm>
            <a:off x="1215706" y="1807752"/>
            <a:ext cx="558800" cy="546100"/>
          </a:xfrm>
          <a:prstGeom prst="rect">
            <a:avLst/>
          </a:prstGeom>
        </p:spPr>
      </p:pic>
      <p:pic>
        <p:nvPicPr>
          <p:cNvPr id="10" name="Picture 9" descr="Icon&#10;&#10;Description automatically generated">
            <a:extLst>
              <a:ext uri="{FF2B5EF4-FFF2-40B4-BE49-F238E27FC236}">
                <a16:creationId xmlns:a16="http://schemas.microsoft.com/office/drawing/2014/main" id="{26B534AB-5CFF-1DA5-7184-A56FE0323848}"/>
              </a:ext>
            </a:extLst>
          </p:cNvPr>
          <p:cNvPicPr>
            <a:picLocks noChangeAspect="1"/>
          </p:cNvPicPr>
          <p:nvPr/>
        </p:nvPicPr>
        <p:blipFill>
          <a:blip r:embed="rId7"/>
          <a:stretch>
            <a:fillRect/>
          </a:stretch>
        </p:blipFill>
        <p:spPr>
          <a:xfrm>
            <a:off x="2622279" y="2665634"/>
            <a:ext cx="535413" cy="511617"/>
          </a:xfrm>
          <a:prstGeom prst="rect">
            <a:avLst/>
          </a:prstGeom>
        </p:spPr>
      </p:pic>
      <p:pic>
        <p:nvPicPr>
          <p:cNvPr id="11" name="Picture 10" descr="Icon&#10;&#10;Description automatically generated">
            <a:extLst>
              <a:ext uri="{FF2B5EF4-FFF2-40B4-BE49-F238E27FC236}">
                <a16:creationId xmlns:a16="http://schemas.microsoft.com/office/drawing/2014/main" id="{7A7197A5-2432-7AAF-D0AE-851B657D1C85}"/>
              </a:ext>
            </a:extLst>
          </p:cNvPr>
          <p:cNvPicPr>
            <a:picLocks noChangeAspect="1"/>
          </p:cNvPicPr>
          <p:nvPr/>
        </p:nvPicPr>
        <p:blipFill>
          <a:blip r:embed="rId8"/>
          <a:stretch>
            <a:fillRect/>
          </a:stretch>
        </p:blipFill>
        <p:spPr>
          <a:xfrm>
            <a:off x="2221208" y="1820292"/>
            <a:ext cx="535414" cy="535414"/>
          </a:xfrm>
          <a:prstGeom prst="rect">
            <a:avLst/>
          </a:prstGeom>
        </p:spPr>
      </p:pic>
      <p:pic>
        <p:nvPicPr>
          <p:cNvPr id="12" name="Picture 11" descr="Icon&#10;&#10;Description automatically generated">
            <a:extLst>
              <a:ext uri="{FF2B5EF4-FFF2-40B4-BE49-F238E27FC236}">
                <a16:creationId xmlns:a16="http://schemas.microsoft.com/office/drawing/2014/main" id="{1D012542-3C26-0B66-336E-39B14C398720}"/>
              </a:ext>
            </a:extLst>
          </p:cNvPr>
          <p:cNvPicPr>
            <a:picLocks noChangeAspect="1"/>
          </p:cNvPicPr>
          <p:nvPr/>
        </p:nvPicPr>
        <p:blipFill>
          <a:blip r:embed="rId5"/>
          <a:stretch>
            <a:fillRect/>
          </a:stretch>
        </p:blipFill>
        <p:spPr>
          <a:xfrm>
            <a:off x="2232791" y="3914396"/>
            <a:ext cx="547306" cy="547306"/>
          </a:xfrm>
          <a:prstGeom prst="rect">
            <a:avLst/>
          </a:prstGeom>
        </p:spPr>
      </p:pic>
      <p:pic>
        <p:nvPicPr>
          <p:cNvPr id="14" name="Picture 13" descr="Icon&#10;&#10;Description automatically generated">
            <a:extLst>
              <a:ext uri="{FF2B5EF4-FFF2-40B4-BE49-F238E27FC236}">
                <a16:creationId xmlns:a16="http://schemas.microsoft.com/office/drawing/2014/main" id="{A2AB7A27-B477-7BBA-645A-DF52BC32C6D9}"/>
              </a:ext>
            </a:extLst>
          </p:cNvPr>
          <p:cNvPicPr>
            <a:picLocks noChangeAspect="1"/>
          </p:cNvPicPr>
          <p:nvPr/>
        </p:nvPicPr>
        <p:blipFill>
          <a:blip r:embed="rId5"/>
          <a:stretch>
            <a:fillRect/>
          </a:stretch>
        </p:blipFill>
        <p:spPr>
          <a:xfrm>
            <a:off x="2894302" y="3909669"/>
            <a:ext cx="547306" cy="547306"/>
          </a:xfrm>
          <a:prstGeom prst="rect">
            <a:avLst/>
          </a:prstGeom>
        </p:spPr>
      </p:pic>
      <p:sp>
        <p:nvSpPr>
          <p:cNvPr id="15" name="Rectangle 14">
            <a:extLst>
              <a:ext uri="{FF2B5EF4-FFF2-40B4-BE49-F238E27FC236}">
                <a16:creationId xmlns:a16="http://schemas.microsoft.com/office/drawing/2014/main" id="{01A3E1D4-80AA-2F7F-841F-9D4749A1A14A}"/>
              </a:ext>
            </a:extLst>
          </p:cNvPr>
          <p:cNvSpPr/>
          <p:nvPr/>
        </p:nvSpPr>
        <p:spPr>
          <a:xfrm>
            <a:off x="1544057" y="3680749"/>
            <a:ext cx="1274145" cy="1235894"/>
          </a:xfrm>
          <a:prstGeom prst="rect">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CCBD4CD-FAF0-BCC6-729D-C9C7D1BA6943}"/>
              </a:ext>
            </a:extLst>
          </p:cNvPr>
          <p:cNvSpPr/>
          <p:nvPr/>
        </p:nvSpPr>
        <p:spPr>
          <a:xfrm>
            <a:off x="2866689" y="3680749"/>
            <a:ext cx="582007" cy="1235894"/>
          </a:xfrm>
          <a:prstGeom prst="rect">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7F7AC4D-147A-6BEC-303A-24209E5AAE8E}"/>
              </a:ext>
            </a:extLst>
          </p:cNvPr>
          <p:cNvSpPr txBox="1"/>
          <p:nvPr/>
        </p:nvSpPr>
        <p:spPr>
          <a:xfrm>
            <a:off x="1544056" y="4705833"/>
            <a:ext cx="1274145" cy="215444"/>
          </a:xfrm>
          <a:prstGeom prst="rect">
            <a:avLst/>
          </a:prstGeom>
          <a:noFill/>
        </p:spPr>
        <p:txBody>
          <a:bodyPr wrap="square" rtlCol="0">
            <a:spAutoFit/>
          </a:bodyPr>
          <a:lstStyle/>
          <a:p>
            <a:pPr algn="ctr"/>
            <a:r>
              <a:rPr lang="en-US" sz="800" b="1" dirty="0"/>
              <a:t>Subnet: Web</a:t>
            </a:r>
          </a:p>
        </p:txBody>
      </p:sp>
      <p:sp>
        <p:nvSpPr>
          <p:cNvPr id="19" name="TextBox 18">
            <a:extLst>
              <a:ext uri="{FF2B5EF4-FFF2-40B4-BE49-F238E27FC236}">
                <a16:creationId xmlns:a16="http://schemas.microsoft.com/office/drawing/2014/main" id="{2E0E0FB0-18A8-72BB-AAF1-D05354B30ABE}"/>
              </a:ext>
            </a:extLst>
          </p:cNvPr>
          <p:cNvSpPr txBox="1"/>
          <p:nvPr/>
        </p:nvSpPr>
        <p:spPr>
          <a:xfrm>
            <a:off x="2894302" y="4586051"/>
            <a:ext cx="554394" cy="338554"/>
          </a:xfrm>
          <a:prstGeom prst="rect">
            <a:avLst/>
          </a:prstGeom>
          <a:noFill/>
        </p:spPr>
        <p:txBody>
          <a:bodyPr wrap="square" rtlCol="0">
            <a:spAutoFit/>
          </a:bodyPr>
          <a:lstStyle/>
          <a:p>
            <a:pPr algn="ctr"/>
            <a:r>
              <a:rPr lang="en-US" sz="800" b="1" dirty="0"/>
              <a:t>Subnet: App</a:t>
            </a:r>
          </a:p>
        </p:txBody>
      </p:sp>
      <p:sp>
        <p:nvSpPr>
          <p:cNvPr id="20" name="TextBox 19">
            <a:extLst>
              <a:ext uri="{FF2B5EF4-FFF2-40B4-BE49-F238E27FC236}">
                <a16:creationId xmlns:a16="http://schemas.microsoft.com/office/drawing/2014/main" id="{1A9E7796-03A2-0C28-69C2-9E6B75A1B3D1}"/>
              </a:ext>
            </a:extLst>
          </p:cNvPr>
          <p:cNvSpPr txBox="1"/>
          <p:nvPr/>
        </p:nvSpPr>
        <p:spPr>
          <a:xfrm>
            <a:off x="1684178" y="3146775"/>
            <a:ext cx="1274145" cy="200055"/>
          </a:xfrm>
          <a:prstGeom prst="rect">
            <a:avLst/>
          </a:prstGeom>
          <a:noFill/>
        </p:spPr>
        <p:txBody>
          <a:bodyPr wrap="square" rtlCol="0">
            <a:spAutoFit/>
          </a:bodyPr>
          <a:lstStyle/>
          <a:p>
            <a:pPr algn="ctr"/>
            <a:r>
              <a:rPr lang="en-US" sz="700" b="1" dirty="0">
                <a:solidFill>
                  <a:srgbClr val="0070C0"/>
                </a:solidFill>
              </a:rPr>
              <a:t>169.254.169.254</a:t>
            </a:r>
          </a:p>
        </p:txBody>
      </p:sp>
      <p:sp>
        <p:nvSpPr>
          <p:cNvPr id="21" name="Oval 20">
            <a:extLst>
              <a:ext uri="{FF2B5EF4-FFF2-40B4-BE49-F238E27FC236}">
                <a16:creationId xmlns:a16="http://schemas.microsoft.com/office/drawing/2014/main" id="{B9BDF52F-BF06-4807-5A87-6D1BE74534A8}"/>
              </a:ext>
            </a:extLst>
          </p:cNvPr>
          <p:cNvSpPr/>
          <p:nvPr/>
        </p:nvSpPr>
        <p:spPr>
          <a:xfrm>
            <a:off x="2681273" y="3060705"/>
            <a:ext cx="137652" cy="14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951A56D-F7F7-EAC4-392B-2BB97BA4B099}"/>
              </a:ext>
            </a:extLst>
          </p:cNvPr>
          <p:cNvSpPr txBox="1"/>
          <p:nvPr/>
        </p:nvSpPr>
        <p:spPr>
          <a:xfrm>
            <a:off x="2716604" y="3131133"/>
            <a:ext cx="688258" cy="338554"/>
          </a:xfrm>
          <a:prstGeom prst="rect">
            <a:avLst/>
          </a:prstGeom>
          <a:noFill/>
        </p:spPr>
        <p:txBody>
          <a:bodyPr wrap="square" rtlCol="0">
            <a:spAutoFit/>
          </a:bodyPr>
          <a:lstStyle/>
          <a:p>
            <a:pPr algn="ctr"/>
            <a:r>
              <a:rPr lang="en-US" sz="800" b="1" dirty="0"/>
              <a:t>DNS Resolver</a:t>
            </a:r>
          </a:p>
        </p:txBody>
      </p:sp>
      <p:sp>
        <p:nvSpPr>
          <p:cNvPr id="23" name="TextBox 22">
            <a:extLst>
              <a:ext uri="{FF2B5EF4-FFF2-40B4-BE49-F238E27FC236}">
                <a16:creationId xmlns:a16="http://schemas.microsoft.com/office/drawing/2014/main" id="{83512C15-4D80-9679-FCC6-C16E55B85BF3}"/>
              </a:ext>
            </a:extLst>
          </p:cNvPr>
          <p:cNvSpPr txBox="1"/>
          <p:nvPr/>
        </p:nvSpPr>
        <p:spPr>
          <a:xfrm>
            <a:off x="1443086" y="5134163"/>
            <a:ext cx="2085938" cy="215444"/>
          </a:xfrm>
          <a:prstGeom prst="rect">
            <a:avLst/>
          </a:prstGeom>
          <a:noFill/>
        </p:spPr>
        <p:txBody>
          <a:bodyPr wrap="square" rtlCol="0">
            <a:spAutoFit/>
          </a:bodyPr>
          <a:lstStyle/>
          <a:p>
            <a:pPr algn="ctr"/>
            <a:r>
              <a:rPr lang="en-US" sz="800" b="1" dirty="0"/>
              <a:t>instance1.web.prod.oraclevcn.com</a:t>
            </a:r>
          </a:p>
        </p:txBody>
      </p:sp>
      <p:sp>
        <p:nvSpPr>
          <p:cNvPr id="24" name="TextBox 23">
            <a:extLst>
              <a:ext uri="{FF2B5EF4-FFF2-40B4-BE49-F238E27FC236}">
                <a16:creationId xmlns:a16="http://schemas.microsoft.com/office/drawing/2014/main" id="{CB1BC3B6-3682-8F1D-4BC3-3A3A7D152670}"/>
              </a:ext>
            </a:extLst>
          </p:cNvPr>
          <p:cNvSpPr txBox="1"/>
          <p:nvPr/>
        </p:nvSpPr>
        <p:spPr>
          <a:xfrm>
            <a:off x="1525598" y="3743648"/>
            <a:ext cx="638667" cy="200055"/>
          </a:xfrm>
          <a:prstGeom prst="rect">
            <a:avLst/>
          </a:prstGeom>
          <a:noFill/>
        </p:spPr>
        <p:txBody>
          <a:bodyPr wrap="square" rtlCol="0">
            <a:spAutoFit/>
          </a:bodyPr>
          <a:lstStyle/>
          <a:p>
            <a:pPr algn="ctr"/>
            <a:r>
              <a:rPr lang="en-US" sz="700" b="1" dirty="0"/>
              <a:t>instance1</a:t>
            </a:r>
          </a:p>
        </p:txBody>
      </p:sp>
      <p:sp>
        <p:nvSpPr>
          <p:cNvPr id="25" name="TextBox 24">
            <a:extLst>
              <a:ext uri="{FF2B5EF4-FFF2-40B4-BE49-F238E27FC236}">
                <a16:creationId xmlns:a16="http://schemas.microsoft.com/office/drawing/2014/main" id="{A8F253E5-5A2D-4675-771D-708528EDE76D}"/>
              </a:ext>
            </a:extLst>
          </p:cNvPr>
          <p:cNvSpPr txBox="1"/>
          <p:nvPr/>
        </p:nvSpPr>
        <p:spPr>
          <a:xfrm>
            <a:off x="2191487" y="3743648"/>
            <a:ext cx="638667" cy="200055"/>
          </a:xfrm>
          <a:prstGeom prst="rect">
            <a:avLst/>
          </a:prstGeom>
          <a:noFill/>
        </p:spPr>
        <p:txBody>
          <a:bodyPr wrap="square" rtlCol="0">
            <a:spAutoFit/>
          </a:bodyPr>
          <a:lstStyle/>
          <a:p>
            <a:pPr algn="ctr"/>
            <a:r>
              <a:rPr lang="en-US" sz="700" b="1" dirty="0"/>
              <a:t>instance2</a:t>
            </a:r>
          </a:p>
        </p:txBody>
      </p:sp>
      <p:sp>
        <p:nvSpPr>
          <p:cNvPr id="26" name="TextBox 25">
            <a:extLst>
              <a:ext uri="{FF2B5EF4-FFF2-40B4-BE49-F238E27FC236}">
                <a16:creationId xmlns:a16="http://schemas.microsoft.com/office/drawing/2014/main" id="{CA007625-8492-3667-B4E1-E7E2BF122691}"/>
              </a:ext>
            </a:extLst>
          </p:cNvPr>
          <p:cNvSpPr txBox="1"/>
          <p:nvPr/>
        </p:nvSpPr>
        <p:spPr>
          <a:xfrm>
            <a:off x="2856594" y="3743648"/>
            <a:ext cx="638667" cy="200055"/>
          </a:xfrm>
          <a:prstGeom prst="rect">
            <a:avLst/>
          </a:prstGeom>
          <a:noFill/>
        </p:spPr>
        <p:txBody>
          <a:bodyPr wrap="square" rtlCol="0">
            <a:spAutoFit/>
          </a:bodyPr>
          <a:lstStyle/>
          <a:p>
            <a:pPr algn="ctr"/>
            <a:r>
              <a:rPr lang="en-US" sz="700" b="1" dirty="0"/>
              <a:t>instance3</a:t>
            </a:r>
          </a:p>
        </p:txBody>
      </p:sp>
      <p:sp>
        <p:nvSpPr>
          <p:cNvPr id="27" name="Oval 26">
            <a:extLst>
              <a:ext uri="{FF2B5EF4-FFF2-40B4-BE49-F238E27FC236}">
                <a16:creationId xmlns:a16="http://schemas.microsoft.com/office/drawing/2014/main" id="{34B47713-ECC8-927C-DABA-C9A3A4D938F2}"/>
              </a:ext>
            </a:extLst>
          </p:cNvPr>
          <p:cNvSpPr/>
          <p:nvPr/>
        </p:nvSpPr>
        <p:spPr>
          <a:xfrm>
            <a:off x="1634360" y="5624633"/>
            <a:ext cx="137652" cy="14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0912751B-CC6E-3C37-0CFE-DCF31C62728B}"/>
              </a:ext>
            </a:extLst>
          </p:cNvPr>
          <p:cNvSpPr txBox="1"/>
          <p:nvPr/>
        </p:nvSpPr>
        <p:spPr>
          <a:xfrm>
            <a:off x="1747821" y="5595243"/>
            <a:ext cx="1274145" cy="200055"/>
          </a:xfrm>
          <a:prstGeom prst="rect">
            <a:avLst/>
          </a:prstGeom>
          <a:noFill/>
        </p:spPr>
        <p:txBody>
          <a:bodyPr wrap="square" rtlCol="0">
            <a:spAutoFit/>
          </a:bodyPr>
          <a:lstStyle/>
          <a:p>
            <a:r>
              <a:rPr lang="en-US" sz="700" b="1" dirty="0">
                <a:solidFill>
                  <a:srgbClr val="0070C0"/>
                </a:solidFill>
              </a:rPr>
              <a:t>Default Endpoint</a:t>
            </a:r>
          </a:p>
        </p:txBody>
      </p:sp>
      <p:sp>
        <p:nvSpPr>
          <p:cNvPr id="29" name="TextBox 28">
            <a:extLst>
              <a:ext uri="{FF2B5EF4-FFF2-40B4-BE49-F238E27FC236}">
                <a16:creationId xmlns:a16="http://schemas.microsoft.com/office/drawing/2014/main" id="{4EC6FB2F-EA2A-1317-C5BA-DC504ECF7F7F}"/>
              </a:ext>
            </a:extLst>
          </p:cNvPr>
          <p:cNvSpPr txBox="1"/>
          <p:nvPr/>
        </p:nvSpPr>
        <p:spPr>
          <a:xfrm>
            <a:off x="686957" y="5134163"/>
            <a:ext cx="891901" cy="215444"/>
          </a:xfrm>
          <a:prstGeom prst="rect">
            <a:avLst/>
          </a:prstGeom>
          <a:noFill/>
        </p:spPr>
        <p:txBody>
          <a:bodyPr wrap="square" rtlCol="0">
            <a:spAutoFit/>
          </a:bodyPr>
          <a:lstStyle/>
          <a:p>
            <a:pPr algn="r"/>
            <a:r>
              <a:rPr lang="en-US" sz="800" b="1" dirty="0"/>
              <a:t>Example: </a:t>
            </a:r>
          </a:p>
        </p:txBody>
      </p:sp>
      <p:sp>
        <p:nvSpPr>
          <p:cNvPr id="30" name="TextBox 29">
            <a:extLst>
              <a:ext uri="{FF2B5EF4-FFF2-40B4-BE49-F238E27FC236}">
                <a16:creationId xmlns:a16="http://schemas.microsoft.com/office/drawing/2014/main" id="{DFABA395-5AA2-7403-3571-4362BE78613A}"/>
              </a:ext>
            </a:extLst>
          </p:cNvPr>
          <p:cNvSpPr txBox="1"/>
          <p:nvPr/>
        </p:nvSpPr>
        <p:spPr>
          <a:xfrm rot="16200000">
            <a:off x="322827" y="3461259"/>
            <a:ext cx="2714952" cy="500137"/>
          </a:xfrm>
          <a:prstGeom prst="rect">
            <a:avLst/>
          </a:prstGeom>
          <a:noFill/>
        </p:spPr>
        <p:txBody>
          <a:bodyPr wrap="square" rtlCol="0">
            <a:spAutoFit/>
          </a:bodyPr>
          <a:lstStyle/>
          <a:p>
            <a:pPr algn="r"/>
            <a:r>
              <a:rPr lang="en-US" sz="1600" dirty="0">
                <a:solidFill>
                  <a:schemeClr val="accent1"/>
                </a:solidFill>
              </a:rPr>
              <a:t>VCN: Prod</a:t>
            </a:r>
          </a:p>
          <a:p>
            <a:pPr algn="r"/>
            <a:r>
              <a:rPr lang="en-US" sz="1000" dirty="0">
                <a:solidFill>
                  <a:schemeClr val="accent1"/>
                </a:solidFill>
              </a:rPr>
              <a:t>(10.0.1/24)</a:t>
            </a:r>
          </a:p>
        </p:txBody>
      </p:sp>
      <p:sp>
        <p:nvSpPr>
          <p:cNvPr id="13" name="Text Placeholder 6">
            <a:extLst>
              <a:ext uri="{FF2B5EF4-FFF2-40B4-BE49-F238E27FC236}">
                <a16:creationId xmlns:a16="http://schemas.microsoft.com/office/drawing/2014/main" id="{4BB7B54E-1225-CF70-CF08-3F6498E539A2}"/>
              </a:ext>
            </a:extLst>
          </p:cNvPr>
          <p:cNvSpPr txBox="1">
            <a:spLocks/>
          </p:cNvSpPr>
          <p:nvPr/>
        </p:nvSpPr>
        <p:spPr>
          <a:xfrm>
            <a:off x="4244008" y="1600200"/>
            <a:ext cx="7195915" cy="4514850"/>
          </a:xfrm>
          <a:prstGeom prst="rect">
            <a:avLst/>
          </a:prstGeom>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Continuation of VCN DNS capabilities.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Available at 169.254.169.254</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By default:</a:t>
            </a:r>
          </a:p>
          <a:p>
            <a:pPr marL="651400" lvl="1" indent="-285750">
              <a:buFont typeface="Wingdings" panose="05000000000000000000" pitchFamily="2" charset="2"/>
              <a:buChar char="§"/>
            </a:pPr>
            <a:r>
              <a:rPr lang="en-US"/>
              <a:t>Resolves oraclevcn.com names within a VCN.</a:t>
            </a:r>
          </a:p>
          <a:p>
            <a:pPr marL="651400" lvl="1" indent="-285750">
              <a:buFont typeface="Wingdings" panose="05000000000000000000" pitchFamily="2" charset="2"/>
              <a:buChar char="§"/>
            </a:pPr>
            <a:r>
              <a:rPr lang="en-US"/>
              <a:t>Resolves DNS names on the Internet.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Adds support for:</a:t>
            </a:r>
          </a:p>
          <a:p>
            <a:pPr marL="651400" lvl="1" indent="-285750">
              <a:buFont typeface="Wingdings" panose="05000000000000000000" pitchFamily="2" charset="2"/>
              <a:buChar char="§"/>
            </a:pPr>
            <a:r>
              <a:rPr lang="en-US"/>
              <a:t>Private Zones and Views.</a:t>
            </a:r>
          </a:p>
          <a:p>
            <a:pPr marL="651400" lvl="1" indent="-285750">
              <a:buFont typeface="Wingdings" panose="05000000000000000000" pitchFamily="2" charset="2"/>
              <a:buChar char="§"/>
            </a:pPr>
            <a:r>
              <a:rPr lang="en-US"/>
              <a:t>Endpoints.</a:t>
            </a:r>
          </a:p>
          <a:p>
            <a:pPr marL="651400" lvl="1" indent="-285750">
              <a:buFont typeface="Wingdings" panose="05000000000000000000" pitchFamily="2" charset="2"/>
              <a:buChar char="§"/>
            </a:pPr>
            <a:r>
              <a:rPr lang="en-US"/>
              <a:t>Rules.</a:t>
            </a:r>
            <a:endParaRPr lang="en-US" dirty="0"/>
          </a:p>
        </p:txBody>
      </p:sp>
    </p:spTree>
    <p:extLst>
      <p:ext uri="{BB962C8B-B14F-4D97-AF65-F5344CB8AC3E}">
        <p14:creationId xmlns:p14="http://schemas.microsoft.com/office/powerpoint/2010/main" val="24126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2EA648A-86C5-4D75-B596-F2A05E529327}"/>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663C1FB-4B42-47F2-8A75-81C947FFE263}"/>
              </a:ext>
            </a:extLst>
          </p:cNvPr>
          <p:cNvSpPr>
            <a:spLocks noGrp="1"/>
          </p:cNvSpPr>
          <p:nvPr>
            <p:ph type="sldNum" sz="quarter" idx="4"/>
          </p:nvPr>
        </p:nvSpPr>
        <p:spPr/>
        <p:txBody>
          <a:bodyPr/>
          <a:lstStyle/>
          <a:p>
            <a:fld id="{345D60D9-5372-5F40-9443-0F9AE5BDC3C8}" type="slidenum">
              <a:rPr lang="en-US" smtClean="0"/>
              <a:pPr/>
              <a:t>75</a:t>
            </a:fld>
            <a:endParaRPr lang="en-US" dirty="0"/>
          </a:p>
        </p:txBody>
      </p:sp>
      <p:sp>
        <p:nvSpPr>
          <p:cNvPr id="3" name="Title 1">
            <a:extLst>
              <a:ext uri="{FF2B5EF4-FFF2-40B4-BE49-F238E27FC236}">
                <a16:creationId xmlns:a16="http://schemas.microsoft.com/office/drawing/2014/main" id="{6F56CFC1-9EBA-FE02-4236-2C474AB88C32}"/>
              </a:ext>
            </a:extLst>
          </p:cNvPr>
          <p:cNvSpPr txBox="1"/>
          <p:nvPr>
            <p:custDataLst>
              <p:tags r:id="rId2"/>
            </p:custDataLst>
          </p:nvPr>
        </p:nvSpPr>
        <p:spPr>
          <a:xfrm>
            <a:off x="768874" y="504825"/>
            <a:ext cx="4380008"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Private DNS – Private Views</a:t>
            </a:r>
          </a:p>
        </p:txBody>
      </p:sp>
      <p:sp>
        <p:nvSpPr>
          <p:cNvPr id="5" name="Text Placeholder 6">
            <a:extLst>
              <a:ext uri="{FF2B5EF4-FFF2-40B4-BE49-F238E27FC236}">
                <a16:creationId xmlns:a16="http://schemas.microsoft.com/office/drawing/2014/main" id="{40D6C0AD-51E7-CE2C-DA51-1E5B509A1FE3}"/>
              </a:ext>
            </a:extLst>
          </p:cNvPr>
          <p:cNvSpPr txBox="1">
            <a:spLocks/>
          </p:cNvSpPr>
          <p:nvPr/>
        </p:nvSpPr>
        <p:spPr>
          <a:xfrm>
            <a:off x="4244008" y="1600199"/>
            <a:ext cx="7345018" cy="4682067"/>
          </a:xfrm>
          <a:prstGeom prst="rect">
            <a:avLst/>
          </a:prstGeom>
          <a:noFill/>
        </p:spPr>
        <p:txBody>
          <a:bodyPr vert="horz" lIns="0" tIns="0" rIns="0" bIns="0" rtlCol="0">
            <a:noAutofit/>
          </a:bodyPr>
          <a:lstStyle>
            <a:lvl1pPr marL="0" marR="0" indent="0" algn="l" defTabSz="914126" rtl="0" eaLnBrk="1" fontAlgn="auto" latinLnBrk="0" hangingPunct="1">
              <a:lnSpc>
                <a:spcPct val="95000"/>
              </a:lnSpc>
              <a:spcBef>
                <a:spcPts val="600"/>
              </a:spcBef>
              <a:spcAft>
                <a:spcPct val="0"/>
              </a:spcAft>
              <a:buClrTx/>
              <a:buSzTx/>
              <a:buFont typeface="System Font Regular"/>
              <a:buNone/>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ct val="0"/>
              </a:spcAft>
              <a:buClrTx/>
              <a:buSzTx/>
              <a:buFont typeface="Arial" panose="020B0604020202020204" pitchFamily="34" charset="0"/>
              <a:buChar char="•"/>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285750" indent="-285750">
              <a:buFont typeface="Arial" panose="020B0604020202020204" pitchFamily="34" charset="0"/>
              <a:buChar char="•"/>
            </a:pPr>
            <a:r>
              <a:rPr lang="en-US" dirty="0"/>
              <a:t>Allows hosting of custom DNS zones.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Create custom DNS records in custom zone.</a:t>
            </a:r>
          </a:p>
          <a:p>
            <a:pPr marL="651400" lvl="1" indent="-285750">
              <a:buFont typeface="Wingdings" panose="05000000000000000000" pitchFamily="2" charset="2"/>
              <a:buChar char="§"/>
            </a:pPr>
            <a:r>
              <a:rPr lang="en-US" dirty="0"/>
              <a:t>Automatically-created DNS records still land in protected DNS zone for subnet in oraclevcn.com.</a:t>
            </a:r>
          </a:p>
          <a:p>
            <a:pPr marL="651400" lvl="1" indent="-285750">
              <a:buFont typeface="Wingdings" panose="05000000000000000000" pitchFamily="2" charset="2"/>
              <a:buChar char="§"/>
            </a:pPr>
            <a:r>
              <a:rPr lang="en-US" dirty="0"/>
              <a:t>Not possible to assign custom zone to subnet.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Custom zones can be shared by multiple VCNs.</a:t>
            </a:r>
          </a:p>
          <a:p>
            <a:pPr marL="651400" lvl="1" indent="-285750">
              <a:buFont typeface="Wingdings" panose="05000000000000000000" pitchFamily="2" charset="2"/>
              <a:buChar char="§"/>
            </a:pPr>
            <a:r>
              <a:rPr lang="en-US" dirty="0"/>
              <a:t>In the same region.</a:t>
            </a:r>
          </a:p>
          <a:p>
            <a:pPr marL="651400" lvl="1" indent="-285750"/>
            <a:endParaRPr lang="en-US" dirty="0"/>
          </a:p>
          <a:p>
            <a:pPr marL="285750" indent="-285750">
              <a:buFont typeface="Arial" panose="020B0604020202020204" pitchFamily="34" charset="0"/>
              <a:buChar char="•"/>
            </a:pPr>
            <a:r>
              <a:rPr lang="en-US" dirty="0"/>
              <a:t>Private DNS hosts all data for zone.</a:t>
            </a:r>
          </a:p>
          <a:p>
            <a:pPr marL="651400" lvl="1" indent="-285750">
              <a:buFont typeface="Wingdings" panose="05000000000000000000" pitchFamily="2" charset="2"/>
              <a:buChar char="§"/>
            </a:pPr>
            <a:r>
              <a:rPr lang="en-US" dirty="0"/>
              <a:t>Cannot delegate sub-zones.</a:t>
            </a:r>
          </a:p>
          <a:p>
            <a:pPr marL="651400" lvl="1" indent="-285750">
              <a:buFont typeface="Wingdings" panose="05000000000000000000" pitchFamily="2" charset="2"/>
              <a:buChar char="§"/>
            </a:pPr>
            <a:r>
              <a:rPr lang="en-US" dirty="0"/>
              <a:t>Cannot be secondary to zone hosted by non-Private DNS server.</a:t>
            </a:r>
          </a:p>
          <a:p>
            <a:pPr marL="651400" lvl="1" indent="-285750">
              <a:buFont typeface="Wingdings" panose="05000000000000000000" pitchFamily="2" charset="2"/>
              <a:buChar char="§"/>
            </a:pPr>
            <a:r>
              <a:rPr lang="en-US" dirty="0"/>
              <a:t>Cannot have non-Private DNS secondary server.</a:t>
            </a:r>
          </a:p>
          <a:p>
            <a:pPr marL="285750" indent="-285750"/>
            <a:endParaRPr lang="en-US" dirty="0"/>
          </a:p>
        </p:txBody>
      </p:sp>
      <p:sp>
        <p:nvSpPr>
          <p:cNvPr id="16" name="Rectangle 15">
            <a:extLst>
              <a:ext uri="{FF2B5EF4-FFF2-40B4-BE49-F238E27FC236}">
                <a16:creationId xmlns:a16="http://schemas.microsoft.com/office/drawing/2014/main" id="{A7A0B4C4-F173-0CC3-2374-FC66575EDF9C}"/>
              </a:ext>
            </a:extLst>
          </p:cNvPr>
          <p:cNvSpPr/>
          <p:nvPr/>
        </p:nvSpPr>
        <p:spPr>
          <a:xfrm>
            <a:off x="1445946" y="2087999"/>
            <a:ext cx="2085938" cy="29757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Icon&#10;&#10;Description automatically generated">
            <a:extLst>
              <a:ext uri="{FF2B5EF4-FFF2-40B4-BE49-F238E27FC236}">
                <a16:creationId xmlns:a16="http://schemas.microsoft.com/office/drawing/2014/main" id="{3A0FCC10-C25D-1CE5-A6F9-6F3A104F29D0}"/>
              </a:ext>
            </a:extLst>
          </p:cNvPr>
          <p:cNvPicPr>
            <a:picLocks noChangeAspect="1"/>
          </p:cNvPicPr>
          <p:nvPr/>
        </p:nvPicPr>
        <p:blipFill>
          <a:blip r:embed="rId5"/>
          <a:stretch>
            <a:fillRect/>
          </a:stretch>
        </p:blipFill>
        <p:spPr>
          <a:xfrm>
            <a:off x="1571279" y="3909669"/>
            <a:ext cx="547306" cy="547306"/>
          </a:xfrm>
          <a:prstGeom prst="rect">
            <a:avLst/>
          </a:prstGeom>
        </p:spPr>
      </p:pic>
      <p:pic>
        <p:nvPicPr>
          <p:cNvPr id="32" name="Picture 31" descr="Icon&#10;&#10;Description automatically generated">
            <a:extLst>
              <a:ext uri="{FF2B5EF4-FFF2-40B4-BE49-F238E27FC236}">
                <a16:creationId xmlns:a16="http://schemas.microsoft.com/office/drawing/2014/main" id="{DD345CAA-A67B-48B8-5660-71D35689D3FF}"/>
              </a:ext>
            </a:extLst>
          </p:cNvPr>
          <p:cNvPicPr>
            <a:picLocks noChangeAspect="1"/>
          </p:cNvPicPr>
          <p:nvPr/>
        </p:nvPicPr>
        <p:blipFill>
          <a:blip r:embed="rId6"/>
          <a:stretch>
            <a:fillRect/>
          </a:stretch>
        </p:blipFill>
        <p:spPr>
          <a:xfrm>
            <a:off x="1215706" y="1807752"/>
            <a:ext cx="558800" cy="546100"/>
          </a:xfrm>
          <a:prstGeom prst="rect">
            <a:avLst/>
          </a:prstGeom>
        </p:spPr>
      </p:pic>
      <p:pic>
        <p:nvPicPr>
          <p:cNvPr id="33" name="Picture 32" descr="Icon&#10;&#10;Description automatically generated">
            <a:extLst>
              <a:ext uri="{FF2B5EF4-FFF2-40B4-BE49-F238E27FC236}">
                <a16:creationId xmlns:a16="http://schemas.microsoft.com/office/drawing/2014/main" id="{B64AA4E4-A261-78E5-D1E4-E6A055433C93}"/>
              </a:ext>
            </a:extLst>
          </p:cNvPr>
          <p:cNvPicPr>
            <a:picLocks noChangeAspect="1"/>
          </p:cNvPicPr>
          <p:nvPr/>
        </p:nvPicPr>
        <p:blipFill>
          <a:blip r:embed="rId7"/>
          <a:stretch>
            <a:fillRect/>
          </a:stretch>
        </p:blipFill>
        <p:spPr>
          <a:xfrm>
            <a:off x="2622279" y="2665634"/>
            <a:ext cx="535413" cy="511617"/>
          </a:xfrm>
          <a:prstGeom prst="rect">
            <a:avLst/>
          </a:prstGeom>
        </p:spPr>
      </p:pic>
      <p:pic>
        <p:nvPicPr>
          <p:cNvPr id="34" name="Picture 33" descr="Icon&#10;&#10;Description automatically generated">
            <a:extLst>
              <a:ext uri="{FF2B5EF4-FFF2-40B4-BE49-F238E27FC236}">
                <a16:creationId xmlns:a16="http://schemas.microsoft.com/office/drawing/2014/main" id="{85F28CBB-A765-20AC-691E-734CA74A8DDB}"/>
              </a:ext>
            </a:extLst>
          </p:cNvPr>
          <p:cNvPicPr>
            <a:picLocks noChangeAspect="1"/>
          </p:cNvPicPr>
          <p:nvPr/>
        </p:nvPicPr>
        <p:blipFill>
          <a:blip r:embed="rId8"/>
          <a:stretch>
            <a:fillRect/>
          </a:stretch>
        </p:blipFill>
        <p:spPr>
          <a:xfrm>
            <a:off x="2221208" y="1820292"/>
            <a:ext cx="535414" cy="535414"/>
          </a:xfrm>
          <a:prstGeom prst="rect">
            <a:avLst/>
          </a:prstGeom>
        </p:spPr>
      </p:pic>
      <p:pic>
        <p:nvPicPr>
          <p:cNvPr id="35" name="Picture 34" descr="Icon&#10;&#10;Description automatically generated">
            <a:extLst>
              <a:ext uri="{FF2B5EF4-FFF2-40B4-BE49-F238E27FC236}">
                <a16:creationId xmlns:a16="http://schemas.microsoft.com/office/drawing/2014/main" id="{5E00BF97-FC39-263B-01FB-D0DA9B440209}"/>
              </a:ext>
            </a:extLst>
          </p:cNvPr>
          <p:cNvPicPr>
            <a:picLocks noChangeAspect="1"/>
          </p:cNvPicPr>
          <p:nvPr/>
        </p:nvPicPr>
        <p:blipFill>
          <a:blip r:embed="rId5"/>
          <a:stretch>
            <a:fillRect/>
          </a:stretch>
        </p:blipFill>
        <p:spPr>
          <a:xfrm>
            <a:off x="2232791" y="3914396"/>
            <a:ext cx="547306" cy="547306"/>
          </a:xfrm>
          <a:prstGeom prst="rect">
            <a:avLst/>
          </a:prstGeom>
        </p:spPr>
      </p:pic>
      <p:pic>
        <p:nvPicPr>
          <p:cNvPr id="36" name="Picture 35" descr="Icon&#10;&#10;Description automatically generated">
            <a:extLst>
              <a:ext uri="{FF2B5EF4-FFF2-40B4-BE49-F238E27FC236}">
                <a16:creationId xmlns:a16="http://schemas.microsoft.com/office/drawing/2014/main" id="{99501F3B-8315-8172-F8D1-96D41A977BB8}"/>
              </a:ext>
            </a:extLst>
          </p:cNvPr>
          <p:cNvPicPr>
            <a:picLocks noChangeAspect="1"/>
          </p:cNvPicPr>
          <p:nvPr/>
        </p:nvPicPr>
        <p:blipFill>
          <a:blip r:embed="rId5"/>
          <a:stretch>
            <a:fillRect/>
          </a:stretch>
        </p:blipFill>
        <p:spPr>
          <a:xfrm>
            <a:off x="2894302" y="3909669"/>
            <a:ext cx="547306" cy="547306"/>
          </a:xfrm>
          <a:prstGeom prst="rect">
            <a:avLst/>
          </a:prstGeom>
        </p:spPr>
      </p:pic>
      <p:sp>
        <p:nvSpPr>
          <p:cNvPr id="37" name="Rectangle 36">
            <a:extLst>
              <a:ext uri="{FF2B5EF4-FFF2-40B4-BE49-F238E27FC236}">
                <a16:creationId xmlns:a16="http://schemas.microsoft.com/office/drawing/2014/main" id="{E48E522F-33F0-2BED-8A8E-211E2680BACC}"/>
              </a:ext>
            </a:extLst>
          </p:cNvPr>
          <p:cNvSpPr/>
          <p:nvPr/>
        </p:nvSpPr>
        <p:spPr>
          <a:xfrm>
            <a:off x="1544057" y="3680749"/>
            <a:ext cx="1274145" cy="1235894"/>
          </a:xfrm>
          <a:prstGeom prst="rect">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3B7B742-D897-166C-7FCE-FA251885DD66}"/>
              </a:ext>
            </a:extLst>
          </p:cNvPr>
          <p:cNvSpPr/>
          <p:nvPr/>
        </p:nvSpPr>
        <p:spPr>
          <a:xfrm>
            <a:off x="2866689" y="3680749"/>
            <a:ext cx="582007" cy="1235894"/>
          </a:xfrm>
          <a:prstGeom prst="rect">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924975D9-8D53-3785-0BB7-CE1CA78B9528}"/>
              </a:ext>
            </a:extLst>
          </p:cNvPr>
          <p:cNvSpPr txBox="1"/>
          <p:nvPr/>
        </p:nvSpPr>
        <p:spPr>
          <a:xfrm>
            <a:off x="1544056" y="4705833"/>
            <a:ext cx="1274145" cy="215444"/>
          </a:xfrm>
          <a:prstGeom prst="rect">
            <a:avLst/>
          </a:prstGeom>
          <a:noFill/>
        </p:spPr>
        <p:txBody>
          <a:bodyPr wrap="square" rtlCol="0">
            <a:spAutoFit/>
          </a:bodyPr>
          <a:lstStyle/>
          <a:p>
            <a:pPr algn="ctr"/>
            <a:r>
              <a:rPr lang="en-US" sz="800" b="1" dirty="0"/>
              <a:t>Subnet: Web</a:t>
            </a:r>
          </a:p>
        </p:txBody>
      </p:sp>
      <p:sp>
        <p:nvSpPr>
          <p:cNvPr id="40" name="TextBox 39">
            <a:extLst>
              <a:ext uri="{FF2B5EF4-FFF2-40B4-BE49-F238E27FC236}">
                <a16:creationId xmlns:a16="http://schemas.microsoft.com/office/drawing/2014/main" id="{2CE41034-107C-A613-6E41-CDA48A79B30C}"/>
              </a:ext>
            </a:extLst>
          </p:cNvPr>
          <p:cNvSpPr txBox="1"/>
          <p:nvPr/>
        </p:nvSpPr>
        <p:spPr>
          <a:xfrm>
            <a:off x="2894302" y="4586051"/>
            <a:ext cx="554394" cy="338554"/>
          </a:xfrm>
          <a:prstGeom prst="rect">
            <a:avLst/>
          </a:prstGeom>
          <a:noFill/>
        </p:spPr>
        <p:txBody>
          <a:bodyPr wrap="square" rtlCol="0">
            <a:spAutoFit/>
          </a:bodyPr>
          <a:lstStyle/>
          <a:p>
            <a:pPr algn="ctr"/>
            <a:r>
              <a:rPr lang="en-US" sz="800" b="1" dirty="0"/>
              <a:t>Subnet: App</a:t>
            </a:r>
          </a:p>
        </p:txBody>
      </p:sp>
      <p:sp>
        <p:nvSpPr>
          <p:cNvPr id="41" name="TextBox 40">
            <a:extLst>
              <a:ext uri="{FF2B5EF4-FFF2-40B4-BE49-F238E27FC236}">
                <a16:creationId xmlns:a16="http://schemas.microsoft.com/office/drawing/2014/main" id="{FC9A5BF7-F663-1D19-9B7B-AE9C129943C4}"/>
              </a:ext>
            </a:extLst>
          </p:cNvPr>
          <p:cNvSpPr txBox="1"/>
          <p:nvPr/>
        </p:nvSpPr>
        <p:spPr>
          <a:xfrm>
            <a:off x="1684178" y="3146775"/>
            <a:ext cx="1274145" cy="200055"/>
          </a:xfrm>
          <a:prstGeom prst="rect">
            <a:avLst/>
          </a:prstGeom>
          <a:noFill/>
        </p:spPr>
        <p:txBody>
          <a:bodyPr wrap="square" rtlCol="0">
            <a:spAutoFit/>
          </a:bodyPr>
          <a:lstStyle/>
          <a:p>
            <a:pPr algn="ctr"/>
            <a:r>
              <a:rPr lang="en-US" sz="700" b="1" dirty="0">
                <a:solidFill>
                  <a:srgbClr val="0070C0"/>
                </a:solidFill>
              </a:rPr>
              <a:t>169.254.169.254</a:t>
            </a:r>
          </a:p>
        </p:txBody>
      </p:sp>
      <p:sp>
        <p:nvSpPr>
          <p:cNvPr id="42" name="Oval 41">
            <a:extLst>
              <a:ext uri="{FF2B5EF4-FFF2-40B4-BE49-F238E27FC236}">
                <a16:creationId xmlns:a16="http://schemas.microsoft.com/office/drawing/2014/main" id="{F60B27AB-CA7C-1214-9208-C7C2722C720E}"/>
              </a:ext>
            </a:extLst>
          </p:cNvPr>
          <p:cNvSpPr/>
          <p:nvPr/>
        </p:nvSpPr>
        <p:spPr>
          <a:xfrm>
            <a:off x="2681273" y="3060705"/>
            <a:ext cx="137652" cy="14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8B53AC3-FBEB-39B6-7C13-6CFD35A54987}"/>
              </a:ext>
            </a:extLst>
          </p:cNvPr>
          <p:cNvSpPr txBox="1"/>
          <p:nvPr/>
        </p:nvSpPr>
        <p:spPr>
          <a:xfrm>
            <a:off x="2716604" y="3131133"/>
            <a:ext cx="688258" cy="338554"/>
          </a:xfrm>
          <a:prstGeom prst="rect">
            <a:avLst/>
          </a:prstGeom>
          <a:noFill/>
        </p:spPr>
        <p:txBody>
          <a:bodyPr wrap="square" rtlCol="0">
            <a:spAutoFit/>
          </a:bodyPr>
          <a:lstStyle/>
          <a:p>
            <a:pPr algn="ctr"/>
            <a:r>
              <a:rPr lang="en-US" sz="800" b="1" dirty="0"/>
              <a:t>DNS Resolver</a:t>
            </a:r>
          </a:p>
        </p:txBody>
      </p:sp>
      <p:sp>
        <p:nvSpPr>
          <p:cNvPr id="44" name="TextBox 43">
            <a:extLst>
              <a:ext uri="{FF2B5EF4-FFF2-40B4-BE49-F238E27FC236}">
                <a16:creationId xmlns:a16="http://schemas.microsoft.com/office/drawing/2014/main" id="{56475827-C1DB-0DC1-9242-04433EF2CBB2}"/>
              </a:ext>
            </a:extLst>
          </p:cNvPr>
          <p:cNvSpPr txBox="1"/>
          <p:nvPr/>
        </p:nvSpPr>
        <p:spPr>
          <a:xfrm>
            <a:off x="1525598" y="3743648"/>
            <a:ext cx="638667" cy="200055"/>
          </a:xfrm>
          <a:prstGeom prst="rect">
            <a:avLst/>
          </a:prstGeom>
          <a:noFill/>
        </p:spPr>
        <p:txBody>
          <a:bodyPr wrap="square" rtlCol="0">
            <a:spAutoFit/>
          </a:bodyPr>
          <a:lstStyle/>
          <a:p>
            <a:pPr algn="ctr"/>
            <a:r>
              <a:rPr lang="en-US" sz="700" b="1" dirty="0"/>
              <a:t>instance1</a:t>
            </a:r>
          </a:p>
        </p:txBody>
      </p:sp>
      <p:sp>
        <p:nvSpPr>
          <p:cNvPr id="45" name="TextBox 44">
            <a:extLst>
              <a:ext uri="{FF2B5EF4-FFF2-40B4-BE49-F238E27FC236}">
                <a16:creationId xmlns:a16="http://schemas.microsoft.com/office/drawing/2014/main" id="{8DAA4DD1-544D-3EAB-DF4A-337A501A3E48}"/>
              </a:ext>
            </a:extLst>
          </p:cNvPr>
          <p:cNvSpPr txBox="1"/>
          <p:nvPr/>
        </p:nvSpPr>
        <p:spPr>
          <a:xfrm>
            <a:off x="2191487" y="3743648"/>
            <a:ext cx="638667" cy="200055"/>
          </a:xfrm>
          <a:prstGeom prst="rect">
            <a:avLst/>
          </a:prstGeom>
          <a:noFill/>
        </p:spPr>
        <p:txBody>
          <a:bodyPr wrap="square" rtlCol="0">
            <a:spAutoFit/>
          </a:bodyPr>
          <a:lstStyle/>
          <a:p>
            <a:pPr algn="ctr"/>
            <a:r>
              <a:rPr lang="en-US" sz="700" b="1" dirty="0"/>
              <a:t>instance2</a:t>
            </a:r>
          </a:p>
        </p:txBody>
      </p:sp>
      <p:sp>
        <p:nvSpPr>
          <p:cNvPr id="46" name="TextBox 45">
            <a:extLst>
              <a:ext uri="{FF2B5EF4-FFF2-40B4-BE49-F238E27FC236}">
                <a16:creationId xmlns:a16="http://schemas.microsoft.com/office/drawing/2014/main" id="{A7F224B1-5F9E-F757-0BA6-13E45CDDF3BF}"/>
              </a:ext>
            </a:extLst>
          </p:cNvPr>
          <p:cNvSpPr txBox="1"/>
          <p:nvPr/>
        </p:nvSpPr>
        <p:spPr>
          <a:xfrm>
            <a:off x="2856594" y="3743648"/>
            <a:ext cx="638667" cy="200055"/>
          </a:xfrm>
          <a:prstGeom prst="rect">
            <a:avLst/>
          </a:prstGeom>
          <a:noFill/>
        </p:spPr>
        <p:txBody>
          <a:bodyPr wrap="square" rtlCol="0">
            <a:spAutoFit/>
          </a:bodyPr>
          <a:lstStyle/>
          <a:p>
            <a:pPr algn="ctr"/>
            <a:r>
              <a:rPr lang="en-US" sz="700" b="1" dirty="0"/>
              <a:t>instance3</a:t>
            </a:r>
          </a:p>
        </p:txBody>
      </p:sp>
      <p:sp>
        <p:nvSpPr>
          <p:cNvPr id="47" name="Oval 46">
            <a:extLst>
              <a:ext uri="{FF2B5EF4-FFF2-40B4-BE49-F238E27FC236}">
                <a16:creationId xmlns:a16="http://schemas.microsoft.com/office/drawing/2014/main" id="{16C2E7E6-DD30-85F4-8FF3-3A7857BB6EA6}"/>
              </a:ext>
            </a:extLst>
          </p:cNvPr>
          <p:cNvSpPr/>
          <p:nvPr/>
        </p:nvSpPr>
        <p:spPr>
          <a:xfrm>
            <a:off x="1634360" y="5624633"/>
            <a:ext cx="137652" cy="14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7CF2E5B9-12EF-CCD4-ACFC-7945DEB1FB76}"/>
              </a:ext>
            </a:extLst>
          </p:cNvPr>
          <p:cNvSpPr txBox="1"/>
          <p:nvPr/>
        </p:nvSpPr>
        <p:spPr>
          <a:xfrm>
            <a:off x="1747821" y="5595243"/>
            <a:ext cx="1274145" cy="200055"/>
          </a:xfrm>
          <a:prstGeom prst="rect">
            <a:avLst/>
          </a:prstGeom>
          <a:noFill/>
        </p:spPr>
        <p:txBody>
          <a:bodyPr wrap="square" rtlCol="0">
            <a:spAutoFit/>
          </a:bodyPr>
          <a:lstStyle/>
          <a:p>
            <a:r>
              <a:rPr lang="en-US" sz="700" b="1" dirty="0">
                <a:solidFill>
                  <a:srgbClr val="0070C0"/>
                </a:solidFill>
              </a:rPr>
              <a:t>Default Endpoint</a:t>
            </a:r>
          </a:p>
        </p:txBody>
      </p:sp>
      <p:sp>
        <p:nvSpPr>
          <p:cNvPr id="49" name="TextBox 48">
            <a:extLst>
              <a:ext uri="{FF2B5EF4-FFF2-40B4-BE49-F238E27FC236}">
                <a16:creationId xmlns:a16="http://schemas.microsoft.com/office/drawing/2014/main" id="{6A49071B-949C-986C-0C34-D8B9E20DF73E}"/>
              </a:ext>
            </a:extLst>
          </p:cNvPr>
          <p:cNvSpPr txBox="1"/>
          <p:nvPr/>
        </p:nvSpPr>
        <p:spPr>
          <a:xfrm>
            <a:off x="686957" y="5134163"/>
            <a:ext cx="891901" cy="215444"/>
          </a:xfrm>
          <a:prstGeom prst="rect">
            <a:avLst/>
          </a:prstGeom>
          <a:noFill/>
        </p:spPr>
        <p:txBody>
          <a:bodyPr wrap="square" rtlCol="0">
            <a:spAutoFit/>
          </a:bodyPr>
          <a:lstStyle/>
          <a:p>
            <a:pPr algn="r"/>
            <a:r>
              <a:rPr lang="en-US" sz="800" b="1" dirty="0"/>
              <a:t>Example: </a:t>
            </a:r>
          </a:p>
        </p:txBody>
      </p:sp>
      <p:sp>
        <p:nvSpPr>
          <p:cNvPr id="50" name="TextBox 49">
            <a:extLst>
              <a:ext uri="{FF2B5EF4-FFF2-40B4-BE49-F238E27FC236}">
                <a16:creationId xmlns:a16="http://schemas.microsoft.com/office/drawing/2014/main" id="{E30403B6-17C6-770D-D43E-975281070D9A}"/>
              </a:ext>
            </a:extLst>
          </p:cNvPr>
          <p:cNvSpPr txBox="1"/>
          <p:nvPr/>
        </p:nvSpPr>
        <p:spPr>
          <a:xfrm>
            <a:off x="1443086" y="5134163"/>
            <a:ext cx="2085938" cy="338554"/>
          </a:xfrm>
          <a:prstGeom prst="rect">
            <a:avLst/>
          </a:prstGeom>
          <a:noFill/>
        </p:spPr>
        <p:txBody>
          <a:bodyPr wrap="square" rtlCol="0">
            <a:spAutoFit/>
          </a:bodyPr>
          <a:lstStyle/>
          <a:p>
            <a:pPr algn="ctr"/>
            <a:r>
              <a:rPr lang="en-US" sz="800" b="1" dirty="0"/>
              <a:t>instance1.web.prod.oraclevcn.com</a:t>
            </a:r>
          </a:p>
          <a:p>
            <a:pPr algn="ctr"/>
            <a:r>
              <a:rPr lang="en-US" sz="800" b="1" dirty="0"/>
              <a:t>web-prod-1.oci.example.com</a:t>
            </a:r>
          </a:p>
        </p:txBody>
      </p:sp>
      <p:sp>
        <p:nvSpPr>
          <p:cNvPr id="51" name="TextBox 50">
            <a:extLst>
              <a:ext uri="{FF2B5EF4-FFF2-40B4-BE49-F238E27FC236}">
                <a16:creationId xmlns:a16="http://schemas.microsoft.com/office/drawing/2014/main" id="{6225DA53-411D-45AE-A4CC-C43B1383DE55}"/>
              </a:ext>
            </a:extLst>
          </p:cNvPr>
          <p:cNvSpPr txBox="1"/>
          <p:nvPr/>
        </p:nvSpPr>
        <p:spPr>
          <a:xfrm rot="16200000">
            <a:off x="322827" y="3461259"/>
            <a:ext cx="2714952" cy="500137"/>
          </a:xfrm>
          <a:prstGeom prst="rect">
            <a:avLst/>
          </a:prstGeom>
          <a:noFill/>
        </p:spPr>
        <p:txBody>
          <a:bodyPr wrap="square" rtlCol="0">
            <a:spAutoFit/>
          </a:bodyPr>
          <a:lstStyle/>
          <a:p>
            <a:pPr algn="r"/>
            <a:r>
              <a:rPr lang="en-US" sz="1600" dirty="0">
                <a:solidFill>
                  <a:schemeClr val="accent1"/>
                </a:solidFill>
              </a:rPr>
              <a:t>VCN: Prod</a:t>
            </a:r>
          </a:p>
          <a:p>
            <a:pPr algn="r"/>
            <a:r>
              <a:rPr lang="en-US" sz="1000" dirty="0">
                <a:solidFill>
                  <a:schemeClr val="accent1"/>
                </a:solidFill>
              </a:rPr>
              <a:t>(10.0.1/24)</a:t>
            </a:r>
          </a:p>
        </p:txBody>
      </p:sp>
    </p:spTree>
    <p:extLst>
      <p:ext uri="{BB962C8B-B14F-4D97-AF65-F5344CB8AC3E}">
        <p14:creationId xmlns:p14="http://schemas.microsoft.com/office/powerpoint/2010/main" val="66158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2EA648A-86C5-4D75-B596-F2A05E529327}"/>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663C1FB-4B42-47F2-8A75-81C947FFE263}"/>
              </a:ext>
            </a:extLst>
          </p:cNvPr>
          <p:cNvSpPr>
            <a:spLocks noGrp="1"/>
          </p:cNvSpPr>
          <p:nvPr>
            <p:ph type="sldNum" sz="quarter" idx="4"/>
          </p:nvPr>
        </p:nvSpPr>
        <p:spPr/>
        <p:txBody>
          <a:bodyPr/>
          <a:lstStyle/>
          <a:p>
            <a:fld id="{345D60D9-5372-5F40-9443-0F9AE5BDC3C8}" type="slidenum">
              <a:rPr lang="en-US" smtClean="0"/>
              <a:pPr/>
              <a:t>76</a:t>
            </a:fld>
            <a:endParaRPr lang="en-US" dirty="0"/>
          </a:p>
        </p:txBody>
      </p:sp>
      <p:sp>
        <p:nvSpPr>
          <p:cNvPr id="3" name="Title 1">
            <a:extLst>
              <a:ext uri="{FF2B5EF4-FFF2-40B4-BE49-F238E27FC236}">
                <a16:creationId xmlns:a16="http://schemas.microsoft.com/office/drawing/2014/main" id="{6F56CFC1-9EBA-FE02-4236-2C474AB88C32}"/>
              </a:ext>
            </a:extLst>
          </p:cNvPr>
          <p:cNvSpPr txBox="1"/>
          <p:nvPr>
            <p:custDataLst>
              <p:tags r:id="rId2"/>
            </p:custDataLst>
          </p:nvPr>
        </p:nvSpPr>
        <p:spPr>
          <a:xfrm>
            <a:off x="768874" y="504825"/>
            <a:ext cx="4380008"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Private DNS – Endpoints</a:t>
            </a:r>
          </a:p>
        </p:txBody>
      </p:sp>
      <p:sp>
        <p:nvSpPr>
          <p:cNvPr id="7" name="Text Placeholder 6">
            <a:extLst>
              <a:ext uri="{FF2B5EF4-FFF2-40B4-BE49-F238E27FC236}">
                <a16:creationId xmlns:a16="http://schemas.microsoft.com/office/drawing/2014/main" id="{6CD18AC6-7086-37FB-FF85-53A3B3458838}"/>
              </a:ext>
            </a:extLst>
          </p:cNvPr>
          <p:cNvSpPr txBox="1">
            <a:spLocks/>
          </p:cNvSpPr>
          <p:nvPr/>
        </p:nvSpPr>
        <p:spPr>
          <a:xfrm>
            <a:off x="4253948" y="1600200"/>
            <a:ext cx="7185976" cy="4514850"/>
          </a:xfrm>
          <a:prstGeom prst="rect">
            <a:avLst/>
          </a:prstGeom>
          <a:noFill/>
        </p:spPr>
        <p:txBody>
          <a:bodyPr vert="horz" lIns="0" tIns="0" rIns="0" bIns="0" rtlCol="0">
            <a:noAutofit/>
          </a:bodyPr>
          <a:lstStyle>
            <a:lvl1pPr marL="0" marR="0" indent="0" algn="l" defTabSz="914126" rtl="0" eaLnBrk="1" fontAlgn="auto" latinLnBrk="0" hangingPunct="1">
              <a:lnSpc>
                <a:spcPct val="95000"/>
              </a:lnSpc>
              <a:spcBef>
                <a:spcPts val="600"/>
              </a:spcBef>
              <a:spcAft>
                <a:spcPct val="0"/>
              </a:spcAft>
              <a:buClrTx/>
              <a:buSzTx/>
              <a:buFont typeface="System Font Regular"/>
              <a:buNone/>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ct val="0"/>
              </a:spcAft>
              <a:buClrTx/>
              <a:buSzTx/>
              <a:buFont typeface="Arial" panose="020B0604020202020204" pitchFamily="34" charset="0"/>
              <a:buChar char="•"/>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285750" indent="-285750">
              <a:buFont typeface="Arial" panose="020B0604020202020204" pitchFamily="34" charset="0"/>
              <a:buChar char="•"/>
            </a:pPr>
            <a:r>
              <a:rPr lang="en-US" dirty="0"/>
              <a:t>Endpoints attach Private DNS resolvers to a subnet in a VCN.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Listening Endpoints </a:t>
            </a:r>
            <a:r>
              <a:rPr lang="en-US" dirty="0"/>
              <a:t>receive requests from clients and remote DNS servers.</a:t>
            </a:r>
          </a:p>
          <a:p>
            <a:pPr marL="285750" indent="-285750">
              <a:buFont typeface="Arial" panose="020B0604020202020204" pitchFamily="34" charset="0"/>
              <a:buChar char="•"/>
            </a:pPr>
            <a:r>
              <a:rPr lang="en-US" b="1" dirty="0"/>
              <a:t>Forwarding Endpoints </a:t>
            </a:r>
            <a:r>
              <a:rPr lang="en-US" dirty="0"/>
              <a:t>are used to send requests to remote DNS servers.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must be connectivity between the endpoint and relevant clients or servers.</a:t>
            </a:r>
          </a:p>
          <a:p>
            <a:pPr marL="651400" lvl="1" indent="-285750">
              <a:buFont typeface="Wingdings" panose="05000000000000000000" pitchFamily="2" charset="2"/>
              <a:buChar char="§"/>
            </a:pPr>
            <a:r>
              <a:rPr lang="en-US" dirty="0"/>
              <a:t>Use DRGs for cross-VCN connectivity.</a:t>
            </a:r>
          </a:p>
          <a:p>
            <a:pPr marL="651400" lvl="1" indent="-285750">
              <a:buFont typeface="Wingdings" panose="05000000000000000000" pitchFamily="2" charset="2"/>
              <a:buChar char="§"/>
            </a:pPr>
            <a:r>
              <a:rPr lang="en-US" dirty="0"/>
              <a:t>Be mindful of overlapping VCN CIDR ranges.</a:t>
            </a:r>
          </a:p>
          <a:p>
            <a:pPr marL="651400" lvl="1" indent="-285750">
              <a:buFont typeface="Wingdings" panose="05000000000000000000" pitchFamily="2" charset="2"/>
              <a:buChar char="§"/>
            </a:pPr>
            <a:r>
              <a:rPr lang="en-US" dirty="0"/>
              <a:t>Traffic must be permitted by security lists.</a:t>
            </a:r>
          </a:p>
          <a:p>
            <a:pPr marL="285750" indent="-285750"/>
            <a:endParaRPr lang="en-US" dirty="0"/>
          </a:p>
        </p:txBody>
      </p:sp>
      <p:sp>
        <p:nvSpPr>
          <p:cNvPr id="8" name="Rectangle 7">
            <a:extLst>
              <a:ext uri="{FF2B5EF4-FFF2-40B4-BE49-F238E27FC236}">
                <a16:creationId xmlns:a16="http://schemas.microsoft.com/office/drawing/2014/main" id="{F7191B2B-5852-C825-E711-96B25E7F2999}"/>
              </a:ext>
            </a:extLst>
          </p:cNvPr>
          <p:cNvSpPr/>
          <p:nvPr/>
        </p:nvSpPr>
        <p:spPr>
          <a:xfrm>
            <a:off x="1445946" y="2087999"/>
            <a:ext cx="2085938" cy="29757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con&#10;&#10;Description automatically generated">
            <a:extLst>
              <a:ext uri="{FF2B5EF4-FFF2-40B4-BE49-F238E27FC236}">
                <a16:creationId xmlns:a16="http://schemas.microsoft.com/office/drawing/2014/main" id="{D21EDA84-3B31-19D8-6A20-3B77927433DE}"/>
              </a:ext>
            </a:extLst>
          </p:cNvPr>
          <p:cNvPicPr>
            <a:picLocks noChangeAspect="1"/>
          </p:cNvPicPr>
          <p:nvPr/>
        </p:nvPicPr>
        <p:blipFill>
          <a:blip r:embed="rId5"/>
          <a:stretch>
            <a:fillRect/>
          </a:stretch>
        </p:blipFill>
        <p:spPr>
          <a:xfrm>
            <a:off x="1571279" y="3909669"/>
            <a:ext cx="547306" cy="547306"/>
          </a:xfrm>
          <a:prstGeom prst="rect">
            <a:avLst/>
          </a:prstGeom>
        </p:spPr>
      </p:pic>
      <p:pic>
        <p:nvPicPr>
          <p:cNvPr id="10" name="Picture 9" descr="Icon&#10;&#10;Description automatically generated">
            <a:extLst>
              <a:ext uri="{FF2B5EF4-FFF2-40B4-BE49-F238E27FC236}">
                <a16:creationId xmlns:a16="http://schemas.microsoft.com/office/drawing/2014/main" id="{144B2767-23BC-BDB9-DA59-1870EEF1B86A}"/>
              </a:ext>
            </a:extLst>
          </p:cNvPr>
          <p:cNvPicPr>
            <a:picLocks noChangeAspect="1"/>
          </p:cNvPicPr>
          <p:nvPr/>
        </p:nvPicPr>
        <p:blipFill>
          <a:blip r:embed="rId6"/>
          <a:stretch>
            <a:fillRect/>
          </a:stretch>
        </p:blipFill>
        <p:spPr>
          <a:xfrm>
            <a:off x="1215706" y="1807752"/>
            <a:ext cx="558800" cy="546100"/>
          </a:xfrm>
          <a:prstGeom prst="rect">
            <a:avLst/>
          </a:prstGeom>
        </p:spPr>
      </p:pic>
      <p:pic>
        <p:nvPicPr>
          <p:cNvPr id="11" name="Picture 10" descr="Icon&#10;&#10;Description automatically generated">
            <a:extLst>
              <a:ext uri="{FF2B5EF4-FFF2-40B4-BE49-F238E27FC236}">
                <a16:creationId xmlns:a16="http://schemas.microsoft.com/office/drawing/2014/main" id="{FF4F46AE-A2A3-FFF5-D9DA-F9E623EE120A}"/>
              </a:ext>
            </a:extLst>
          </p:cNvPr>
          <p:cNvPicPr>
            <a:picLocks noChangeAspect="1"/>
          </p:cNvPicPr>
          <p:nvPr/>
        </p:nvPicPr>
        <p:blipFill>
          <a:blip r:embed="rId7"/>
          <a:stretch>
            <a:fillRect/>
          </a:stretch>
        </p:blipFill>
        <p:spPr>
          <a:xfrm>
            <a:off x="2622279" y="2665634"/>
            <a:ext cx="535413" cy="511617"/>
          </a:xfrm>
          <a:prstGeom prst="rect">
            <a:avLst/>
          </a:prstGeom>
        </p:spPr>
      </p:pic>
      <p:pic>
        <p:nvPicPr>
          <p:cNvPr id="12" name="Picture 11" descr="Icon&#10;&#10;Description automatically generated">
            <a:extLst>
              <a:ext uri="{FF2B5EF4-FFF2-40B4-BE49-F238E27FC236}">
                <a16:creationId xmlns:a16="http://schemas.microsoft.com/office/drawing/2014/main" id="{24913108-B970-0147-6134-42EC9FBC9066}"/>
              </a:ext>
            </a:extLst>
          </p:cNvPr>
          <p:cNvPicPr>
            <a:picLocks noChangeAspect="1"/>
          </p:cNvPicPr>
          <p:nvPr/>
        </p:nvPicPr>
        <p:blipFill>
          <a:blip r:embed="rId8"/>
          <a:stretch>
            <a:fillRect/>
          </a:stretch>
        </p:blipFill>
        <p:spPr>
          <a:xfrm>
            <a:off x="2221208" y="1820292"/>
            <a:ext cx="535414" cy="535414"/>
          </a:xfrm>
          <a:prstGeom prst="rect">
            <a:avLst/>
          </a:prstGeom>
        </p:spPr>
      </p:pic>
      <p:pic>
        <p:nvPicPr>
          <p:cNvPr id="13" name="Picture 12" descr="Icon&#10;&#10;Description automatically generated">
            <a:extLst>
              <a:ext uri="{FF2B5EF4-FFF2-40B4-BE49-F238E27FC236}">
                <a16:creationId xmlns:a16="http://schemas.microsoft.com/office/drawing/2014/main" id="{67C32F15-AACB-102A-C80C-521B02E29259}"/>
              </a:ext>
            </a:extLst>
          </p:cNvPr>
          <p:cNvPicPr>
            <a:picLocks noChangeAspect="1"/>
          </p:cNvPicPr>
          <p:nvPr/>
        </p:nvPicPr>
        <p:blipFill>
          <a:blip r:embed="rId5"/>
          <a:stretch>
            <a:fillRect/>
          </a:stretch>
        </p:blipFill>
        <p:spPr>
          <a:xfrm>
            <a:off x="2232791" y="3914396"/>
            <a:ext cx="547306" cy="547306"/>
          </a:xfrm>
          <a:prstGeom prst="rect">
            <a:avLst/>
          </a:prstGeom>
        </p:spPr>
      </p:pic>
      <p:pic>
        <p:nvPicPr>
          <p:cNvPr id="14" name="Picture 13" descr="Icon&#10;&#10;Description automatically generated">
            <a:extLst>
              <a:ext uri="{FF2B5EF4-FFF2-40B4-BE49-F238E27FC236}">
                <a16:creationId xmlns:a16="http://schemas.microsoft.com/office/drawing/2014/main" id="{7427F4C0-93CA-B89F-59C6-6A77A25F9451}"/>
              </a:ext>
            </a:extLst>
          </p:cNvPr>
          <p:cNvPicPr>
            <a:picLocks noChangeAspect="1"/>
          </p:cNvPicPr>
          <p:nvPr/>
        </p:nvPicPr>
        <p:blipFill>
          <a:blip r:embed="rId5"/>
          <a:stretch>
            <a:fillRect/>
          </a:stretch>
        </p:blipFill>
        <p:spPr>
          <a:xfrm>
            <a:off x="2894302" y="3909669"/>
            <a:ext cx="547306" cy="547306"/>
          </a:xfrm>
          <a:prstGeom prst="rect">
            <a:avLst/>
          </a:prstGeom>
        </p:spPr>
      </p:pic>
      <p:sp>
        <p:nvSpPr>
          <p:cNvPr id="15" name="Rectangle 14">
            <a:extLst>
              <a:ext uri="{FF2B5EF4-FFF2-40B4-BE49-F238E27FC236}">
                <a16:creationId xmlns:a16="http://schemas.microsoft.com/office/drawing/2014/main" id="{E6989F08-F66D-5781-15FF-FDE8CBA42416}"/>
              </a:ext>
            </a:extLst>
          </p:cNvPr>
          <p:cNvSpPr/>
          <p:nvPr/>
        </p:nvSpPr>
        <p:spPr>
          <a:xfrm>
            <a:off x="1544057" y="3680749"/>
            <a:ext cx="1274145" cy="1235894"/>
          </a:xfrm>
          <a:prstGeom prst="rect">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4930778-1A9C-6E84-8815-E03C74A0DEE1}"/>
              </a:ext>
            </a:extLst>
          </p:cNvPr>
          <p:cNvSpPr/>
          <p:nvPr/>
        </p:nvSpPr>
        <p:spPr>
          <a:xfrm>
            <a:off x="2866689" y="3680749"/>
            <a:ext cx="582007" cy="1235894"/>
          </a:xfrm>
          <a:prstGeom prst="rect">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01AF2C5-A31A-6C6E-5523-094710358BB0}"/>
              </a:ext>
            </a:extLst>
          </p:cNvPr>
          <p:cNvSpPr txBox="1"/>
          <p:nvPr/>
        </p:nvSpPr>
        <p:spPr>
          <a:xfrm>
            <a:off x="1544056" y="4705833"/>
            <a:ext cx="1274145" cy="215444"/>
          </a:xfrm>
          <a:prstGeom prst="rect">
            <a:avLst/>
          </a:prstGeom>
          <a:noFill/>
        </p:spPr>
        <p:txBody>
          <a:bodyPr wrap="square" rtlCol="0">
            <a:spAutoFit/>
          </a:bodyPr>
          <a:lstStyle/>
          <a:p>
            <a:pPr algn="ctr"/>
            <a:r>
              <a:rPr lang="en-US" sz="800" b="1" dirty="0"/>
              <a:t>Subnet: Web</a:t>
            </a:r>
          </a:p>
        </p:txBody>
      </p:sp>
      <p:sp>
        <p:nvSpPr>
          <p:cNvPr id="19" name="TextBox 18">
            <a:extLst>
              <a:ext uri="{FF2B5EF4-FFF2-40B4-BE49-F238E27FC236}">
                <a16:creationId xmlns:a16="http://schemas.microsoft.com/office/drawing/2014/main" id="{4E00F8B4-C233-08DF-5AA6-536CD065415C}"/>
              </a:ext>
            </a:extLst>
          </p:cNvPr>
          <p:cNvSpPr txBox="1"/>
          <p:nvPr/>
        </p:nvSpPr>
        <p:spPr>
          <a:xfrm>
            <a:off x="2894302" y="4586051"/>
            <a:ext cx="554394" cy="338554"/>
          </a:xfrm>
          <a:prstGeom prst="rect">
            <a:avLst/>
          </a:prstGeom>
          <a:noFill/>
        </p:spPr>
        <p:txBody>
          <a:bodyPr wrap="square" rtlCol="0">
            <a:spAutoFit/>
          </a:bodyPr>
          <a:lstStyle/>
          <a:p>
            <a:pPr algn="ctr"/>
            <a:r>
              <a:rPr lang="en-US" sz="800" b="1" dirty="0"/>
              <a:t>Subnet: App</a:t>
            </a:r>
          </a:p>
        </p:txBody>
      </p:sp>
      <p:sp>
        <p:nvSpPr>
          <p:cNvPr id="20" name="TextBox 19">
            <a:extLst>
              <a:ext uri="{FF2B5EF4-FFF2-40B4-BE49-F238E27FC236}">
                <a16:creationId xmlns:a16="http://schemas.microsoft.com/office/drawing/2014/main" id="{92CFC737-8B03-5897-2304-490249C671FA}"/>
              </a:ext>
            </a:extLst>
          </p:cNvPr>
          <p:cNvSpPr txBox="1"/>
          <p:nvPr/>
        </p:nvSpPr>
        <p:spPr>
          <a:xfrm>
            <a:off x="1684178" y="3146775"/>
            <a:ext cx="1274145" cy="200055"/>
          </a:xfrm>
          <a:prstGeom prst="rect">
            <a:avLst/>
          </a:prstGeom>
          <a:noFill/>
        </p:spPr>
        <p:txBody>
          <a:bodyPr wrap="square" rtlCol="0">
            <a:spAutoFit/>
          </a:bodyPr>
          <a:lstStyle/>
          <a:p>
            <a:pPr algn="ctr"/>
            <a:r>
              <a:rPr lang="en-US" sz="700" b="1" dirty="0">
                <a:solidFill>
                  <a:srgbClr val="0070C0"/>
                </a:solidFill>
              </a:rPr>
              <a:t>169.254.169.254</a:t>
            </a:r>
          </a:p>
        </p:txBody>
      </p:sp>
      <p:sp>
        <p:nvSpPr>
          <p:cNvPr id="21" name="Oval 20">
            <a:extLst>
              <a:ext uri="{FF2B5EF4-FFF2-40B4-BE49-F238E27FC236}">
                <a16:creationId xmlns:a16="http://schemas.microsoft.com/office/drawing/2014/main" id="{E067FB22-E302-A3E2-6A17-F749135D12AC}"/>
              </a:ext>
            </a:extLst>
          </p:cNvPr>
          <p:cNvSpPr/>
          <p:nvPr/>
        </p:nvSpPr>
        <p:spPr>
          <a:xfrm>
            <a:off x="2681273" y="3060705"/>
            <a:ext cx="137652" cy="14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CDC0A08-C0CF-121D-E51D-EF20F2ABA4B4}"/>
              </a:ext>
            </a:extLst>
          </p:cNvPr>
          <p:cNvSpPr txBox="1"/>
          <p:nvPr/>
        </p:nvSpPr>
        <p:spPr>
          <a:xfrm>
            <a:off x="2921103" y="2574358"/>
            <a:ext cx="688258" cy="200055"/>
          </a:xfrm>
          <a:prstGeom prst="rect">
            <a:avLst/>
          </a:prstGeom>
          <a:noFill/>
        </p:spPr>
        <p:txBody>
          <a:bodyPr wrap="square" rtlCol="0">
            <a:spAutoFit/>
          </a:bodyPr>
          <a:lstStyle/>
          <a:p>
            <a:pPr algn="ctr"/>
            <a:r>
              <a:rPr lang="en-US" sz="700" b="1" dirty="0">
                <a:solidFill>
                  <a:srgbClr val="00B050"/>
                </a:solidFill>
              </a:rPr>
              <a:t>10.0.1.10</a:t>
            </a:r>
          </a:p>
        </p:txBody>
      </p:sp>
      <p:sp>
        <p:nvSpPr>
          <p:cNvPr id="23" name="Oval 22">
            <a:extLst>
              <a:ext uri="{FF2B5EF4-FFF2-40B4-BE49-F238E27FC236}">
                <a16:creationId xmlns:a16="http://schemas.microsoft.com/office/drawing/2014/main" id="{ED65F5C6-2BAB-F0EA-C01B-8BB875BC13C2}"/>
              </a:ext>
            </a:extLst>
          </p:cNvPr>
          <p:cNvSpPr/>
          <p:nvPr/>
        </p:nvSpPr>
        <p:spPr>
          <a:xfrm>
            <a:off x="2901437" y="2603748"/>
            <a:ext cx="137652" cy="1412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B066580-FC7E-B12B-6AF1-574625CDDCC6}"/>
              </a:ext>
            </a:extLst>
          </p:cNvPr>
          <p:cNvSpPr txBox="1"/>
          <p:nvPr/>
        </p:nvSpPr>
        <p:spPr>
          <a:xfrm>
            <a:off x="2716604" y="3131133"/>
            <a:ext cx="688258" cy="338554"/>
          </a:xfrm>
          <a:prstGeom prst="rect">
            <a:avLst/>
          </a:prstGeom>
          <a:noFill/>
        </p:spPr>
        <p:txBody>
          <a:bodyPr wrap="square" rtlCol="0">
            <a:spAutoFit/>
          </a:bodyPr>
          <a:lstStyle/>
          <a:p>
            <a:pPr algn="ctr"/>
            <a:r>
              <a:rPr lang="en-US" sz="800" b="1" dirty="0"/>
              <a:t>DNS Resolver</a:t>
            </a:r>
          </a:p>
        </p:txBody>
      </p:sp>
      <p:sp>
        <p:nvSpPr>
          <p:cNvPr id="25" name="TextBox 24">
            <a:extLst>
              <a:ext uri="{FF2B5EF4-FFF2-40B4-BE49-F238E27FC236}">
                <a16:creationId xmlns:a16="http://schemas.microsoft.com/office/drawing/2014/main" id="{C766629D-A94C-4FEF-30CD-A462408BCA17}"/>
              </a:ext>
            </a:extLst>
          </p:cNvPr>
          <p:cNvSpPr txBox="1"/>
          <p:nvPr/>
        </p:nvSpPr>
        <p:spPr>
          <a:xfrm>
            <a:off x="2071673" y="2574358"/>
            <a:ext cx="688258" cy="200055"/>
          </a:xfrm>
          <a:prstGeom prst="rect">
            <a:avLst/>
          </a:prstGeom>
          <a:noFill/>
        </p:spPr>
        <p:txBody>
          <a:bodyPr wrap="square" rtlCol="0">
            <a:spAutoFit/>
          </a:bodyPr>
          <a:lstStyle/>
          <a:p>
            <a:pPr algn="ctr"/>
            <a:r>
              <a:rPr lang="en-US" sz="700" b="1" dirty="0">
                <a:solidFill>
                  <a:srgbClr val="FFC000"/>
                </a:solidFill>
              </a:rPr>
              <a:t>10.0.1.253</a:t>
            </a:r>
          </a:p>
        </p:txBody>
      </p:sp>
      <p:sp>
        <p:nvSpPr>
          <p:cNvPr id="26" name="Oval 25">
            <a:extLst>
              <a:ext uri="{FF2B5EF4-FFF2-40B4-BE49-F238E27FC236}">
                <a16:creationId xmlns:a16="http://schemas.microsoft.com/office/drawing/2014/main" id="{E29C177C-5297-BDAC-F007-22C4077DE5A5}"/>
              </a:ext>
            </a:extLst>
          </p:cNvPr>
          <p:cNvSpPr/>
          <p:nvPr/>
        </p:nvSpPr>
        <p:spPr>
          <a:xfrm>
            <a:off x="2673898" y="2603748"/>
            <a:ext cx="137652" cy="14127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610B9E1-B9AC-45F0-546E-C943D6E1A787}"/>
              </a:ext>
            </a:extLst>
          </p:cNvPr>
          <p:cNvSpPr txBox="1"/>
          <p:nvPr/>
        </p:nvSpPr>
        <p:spPr>
          <a:xfrm>
            <a:off x="1525598" y="3743648"/>
            <a:ext cx="638667" cy="200055"/>
          </a:xfrm>
          <a:prstGeom prst="rect">
            <a:avLst/>
          </a:prstGeom>
          <a:noFill/>
        </p:spPr>
        <p:txBody>
          <a:bodyPr wrap="square" rtlCol="0">
            <a:spAutoFit/>
          </a:bodyPr>
          <a:lstStyle/>
          <a:p>
            <a:pPr algn="ctr"/>
            <a:r>
              <a:rPr lang="en-US" sz="700" b="1" dirty="0"/>
              <a:t>instance1</a:t>
            </a:r>
          </a:p>
        </p:txBody>
      </p:sp>
      <p:sp>
        <p:nvSpPr>
          <p:cNvPr id="28" name="TextBox 27">
            <a:extLst>
              <a:ext uri="{FF2B5EF4-FFF2-40B4-BE49-F238E27FC236}">
                <a16:creationId xmlns:a16="http://schemas.microsoft.com/office/drawing/2014/main" id="{2CD141DA-0E2A-D4AD-E275-B11325C1946F}"/>
              </a:ext>
            </a:extLst>
          </p:cNvPr>
          <p:cNvSpPr txBox="1"/>
          <p:nvPr/>
        </p:nvSpPr>
        <p:spPr>
          <a:xfrm>
            <a:off x="2191487" y="3743648"/>
            <a:ext cx="638667" cy="200055"/>
          </a:xfrm>
          <a:prstGeom prst="rect">
            <a:avLst/>
          </a:prstGeom>
          <a:noFill/>
        </p:spPr>
        <p:txBody>
          <a:bodyPr wrap="square" rtlCol="0">
            <a:spAutoFit/>
          </a:bodyPr>
          <a:lstStyle/>
          <a:p>
            <a:pPr algn="ctr"/>
            <a:r>
              <a:rPr lang="en-US" sz="700" b="1" dirty="0"/>
              <a:t>instance2</a:t>
            </a:r>
          </a:p>
        </p:txBody>
      </p:sp>
      <p:sp>
        <p:nvSpPr>
          <p:cNvPr id="29" name="TextBox 28">
            <a:extLst>
              <a:ext uri="{FF2B5EF4-FFF2-40B4-BE49-F238E27FC236}">
                <a16:creationId xmlns:a16="http://schemas.microsoft.com/office/drawing/2014/main" id="{8A61AC65-7C0A-2F41-EDA7-3EA912FB0AB8}"/>
              </a:ext>
            </a:extLst>
          </p:cNvPr>
          <p:cNvSpPr txBox="1"/>
          <p:nvPr/>
        </p:nvSpPr>
        <p:spPr>
          <a:xfrm>
            <a:off x="2856594" y="3743648"/>
            <a:ext cx="638667" cy="200055"/>
          </a:xfrm>
          <a:prstGeom prst="rect">
            <a:avLst/>
          </a:prstGeom>
          <a:noFill/>
        </p:spPr>
        <p:txBody>
          <a:bodyPr wrap="square" rtlCol="0">
            <a:spAutoFit/>
          </a:bodyPr>
          <a:lstStyle/>
          <a:p>
            <a:pPr algn="ctr"/>
            <a:r>
              <a:rPr lang="en-US" sz="700" b="1" dirty="0"/>
              <a:t>instance3</a:t>
            </a:r>
          </a:p>
        </p:txBody>
      </p:sp>
      <p:sp>
        <p:nvSpPr>
          <p:cNvPr id="30" name="Oval 29">
            <a:extLst>
              <a:ext uri="{FF2B5EF4-FFF2-40B4-BE49-F238E27FC236}">
                <a16:creationId xmlns:a16="http://schemas.microsoft.com/office/drawing/2014/main" id="{F1365861-CA06-7039-5390-66CAF691CDA2}"/>
              </a:ext>
            </a:extLst>
          </p:cNvPr>
          <p:cNvSpPr/>
          <p:nvPr/>
        </p:nvSpPr>
        <p:spPr>
          <a:xfrm>
            <a:off x="1634360" y="5624633"/>
            <a:ext cx="137652" cy="14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D5BF2B0B-F6E1-475A-111D-4AEB56C930DE}"/>
              </a:ext>
            </a:extLst>
          </p:cNvPr>
          <p:cNvSpPr txBox="1"/>
          <p:nvPr/>
        </p:nvSpPr>
        <p:spPr>
          <a:xfrm>
            <a:off x="1747821" y="5595243"/>
            <a:ext cx="1274145" cy="200055"/>
          </a:xfrm>
          <a:prstGeom prst="rect">
            <a:avLst/>
          </a:prstGeom>
          <a:noFill/>
        </p:spPr>
        <p:txBody>
          <a:bodyPr wrap="square" rtlCol="0">
            <a:spAutoFit/>
          </a:bodyPr>
          <a:lstStyle/>
          <a:p>
            <a:r>
              <a:rPr lang="en-US" sz="700" b="1" dirty="0">
                <a:solidFill>
                  <a:srgbClr val="0070C0"/>
                </a:solidFill>
              </a:rPr>
              <a:t>Default Endpoint</a:t>
            </a:r>
          </a:p>
        </p:txBody>
      </p:sp>
      <p:sp>
        <p:nvSpPr>
          <p:cNvPr id="53" name="TextBox 52">
            <a:extLst>
              <a:ext uri="{FF2B5EF4-FFF2-40B4-BE49-F238E27FC236}">
                <a16:creationId xmlns:a16="http://schemas.microsoft.com/office/drawing/2014/main" id="{51E19039-50E0-3B5D-E16B-831B2E889A4D}"/>
              </a:ext>
            </a:extLst>
          </p:cNvPr>
          <p:cNvSpPr txBox="1"/>
          <p:nvPr/>
        </p:nvSpPr>
        <p:spPr>
          <a:xfrm>
            <a:off x="1747821" y="5809569"/>
            <a:ext cx="1179793" cy="200055"/>
          </a:xfrm>
          <a:prstGeom prst="rect">
            <a:avLst/>
          </a:prstGeom>
          <a:noFill/>
        </p:spPr>
        <p:txBody>
          <a:bodyPr wrap="square" rtlCol="0">
            <a:spAutoFit/>
          </a:bodyPr>
          <a:lstStyle/>
          <a:p>
            <a:r>
              <a:rPr lang="en-US" sz="700" b="1" dirty="0">
                <a:solidFill>
                  <a:srgbClr val="FFC000"/>
                </a:solidFill>
              </a:rPr>
              <a:t>Forwarding Endpoint</a:t>
            </a:r>
          </a:p>
        </p:txBody>
      </p:sp>
      <p:sp>
        <p:nvSpPr>
          <p:cNvPr id="54" name="Oval 53">
            <a:extLst>
              <a:ext uri="{FF2B5EF4-FFF2-40B4-BE49-F238E27FC236}">
                <a16:creationId xmlns:a16="http://schemas.microsoft.com/office/drawing/2014/main" id="{83F5D0B0-9E92-F83F-7D22-F1BAF6F56C9E}"/>
              </a:ext>
            </a:extLst>
          </p:cNvPr>
          <p:cNvSpPr/>
          <p:nvPr/>
        </p:nvSpPr>
        <p:spPr>
          <a:xfrm>
            <a:off x="1634360" y="5838959"/>
            <a:ext cx="137652" cy="14127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2EDCB281-CDAA-5E13-E39A-5288883D047F}"/>
              </a:ext>
            </a:extLst>
          </p:cNvPr>
          <p:cNvSpPr txBox="1"/>
          <p:nvPr/>
        </p:nvSpPr>
        <p:spPr>
          <a:xfrm>
            <a:off x="1747821" y="6045375"/>
            <a:ext cx="1034507" cy="200055"/>
          </a:xfrm>
          <a:prstGeom prst="rect">
            <a:avLst/>
          </a:prstGeom>
          <a:noFill/>
        </p:spPr>
        <p:txBody>
          <a:bodyPr wrap="square" rtlCol="0">
            <a:spAutoFit/>
          </a:bodyPr>
          <a:lstStyle/>
          <a:p>
            <a:r>
              <a:rPr lang="en-US" sz="700" b="1" dirty="0">
                <a:solidFill>
                  <a:srgbClr val="00B050"/>
                </a:solidFill>
              </a:rPr>
              <a:t>Listening Endpoint</a:t>
            </a:r>
          </a:p>
        </p:txBody>
      </p:sp>
      <p:sp>
        <p:nvSpPr>
          <p:cNvPr id="56" name="Oval 55">
            <a:extLst>
              <a:ext uri="{FF2B5EF4-FFF2-40B4-BE49-F238E27FC236}">
                <a16:creationId xmlns:a16="http://schemas.microsoft.com/office/drawing/2014/main" id="{9C3B3AAD-80DF-F90F-5B7B-EC42A9865C39}"/>
              </a:ext>
            </a:extLst>
          </p:cNvPr>
          <p:cNvSpPr/>
          <p:nvPr/>
        </p:nvSpPr>
        <p:spPr>
          <a:xfrm>
            <a:off x="1634360" y="6056031"/>
            <a:ext cx="137652" cy="1412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327C487F-83E6-7AAE-5B69-701743342EFA}"/>
              </a:ext>
            </a:extLst>
          </p:cNvPr>
          <p:cNvSpPr txBox="1"/>
          <p:nvPr/>
        </p:nvSpPr>
        <p:spPr>
          <a:xfrm>
            <a:off x="686957" y="5134163"/>
            <a:ext cx="891901" cy="215444"/>
          </a:xfrm>
          <a:prstGeom prst="rect">
            <a:avLst/>
          </a:prstGeom>
          <a:noFill/>
        </p:spPr>
        <p:txBody>
          <a:bodyPr wrap="square" rtlCol="0">
            <a:spAutoFit/>
          </a:bodyPr>
          <a:lstStyle/>
          <a:p>
            <a:pPr algn="r"/>
            <a:r>
              <a:rPr lang="en-US" sz="800" b="1" dirty="0"/>
              <a:t>Example: </a:t>
            </a:r>
          </a:p>
        </p:txBody>
      </p:sp>
      <p:sp>
        <p:nvSpPr>
          <p:cNvPr id="58" name="TextBox 57">
            <a:extLst>
              <a:ext uri="{FF2B5EF4-FFF2-40B4-BE49-F238E27FC236}">
                <a16:creationId xmlns:a16="http://schemas.microsoft.com/office/drawing/2014/main" id="{33BE7F92-C99B-9D1C-D817-849A5937D987}"/>
              </a:ext>
            </a:extLst>
          </p:cNvPr>
          <p:cNvSpPr txBox="1"/>
          <p:nvPr/>
        </p:nvSpPr>
        <p:spPr>
          <a:xfrm>
            <a:off x="1443086" y="5134163"/>
            <a:ext cx="2085938" cy="338554"/>
          </a:xfrm>
          <a:prstGeom prst="rect">
            <a:avLst/>
          </a:prstGeom>
          <a:noFill/>
        </p:spPr>
        <p:txBody>
          <a:bodyPr wrap="square" rtlCol="0">
            <a:spAutoFit/>
          </a:bodyPr>
          <a:lstStyle/>
          <a:p>
            <a:pPr algn="ctr"/>
            <a:r>
              <a:rPr lang="en-US" sz="800" b="1" dirty="0"/>
              <a:t>instance1.web.prod.oraclevcn.com</a:t>
            </a:r>
          </a:p>
          <a:p>
            <a:pPr algn="ctr"/>
            <a:r>
              <a:rPr lang="en-US" sz="800" b="1" dirty="0"/>
              <a:t>web-prod-1.oci.example.com</a:t>
            </a:r>
          </a:p>
        </p:txBody>
      </p:sp>
      <p:sp>
        <p:nvSpPr>
          <p:cNvPr id="59" name="TextBox 58">
            <a:extLst>
              <a:ext uri="{FF2B5EF4-FFF2-40B4-BE49-F238E27FC236}">
                <a16:creationId xmlns:a16="http://schemas.microsoft.com/office/drawing/2014/main" id="{5251D574-6BED-5A63-763B-FA216232E7F8}"/>
              </a:ext>
            </a:extLst>
          </p:cNvPr>
          <p:cNvSpPr txBox="1"/>
          <p:nvPr/>
        </p:nvSpPr>
        <p:spPr>
          <a:xfrm rot="16200000">
            <a:off x="322827" y="3461259"/>
            <a:ext cx="2714952" cy="500137"/>
          </a:xfrm>
          <a:prstGeom prst="rect">
            <a:avLst/>
          </a:prstGeom>
          <a:noFill/>
        </p:spPr>
        <p:txBody>
          <a:bodyPr wrap="square" rtlCol="0">
            <a:spAutoFit/>
          </a:bodyPr>
          <a:lstStyle/>
          <a:p>
            <a:pPr algn="r"/>
            <a:r>
              <a:rPr lang="en-US" sz="1600" dirty="0">
                <a:solidFill>
                  <a:schemeClr val="accent1"/>
                </a:solidFill>
              </a:rPr>
              <a:t>VCN: Prod</a:t>
            </a:r>
          </a:p>
          <a:p>
            <a:pPr algn="r"/>
            <a:r>
              <a:rPr lang="en-US" sz="1000" dirty="0">
                <a:solidFill>
                  <a:schemeClr val="accent1"/>
                </a:solidFill>
              </a:rPr>
              <a:t>(10.0.1/24)</a:t>
            </a:r>
          </a:p>
        </p:txBody>
      </p:sp>
    </p:spTree>
    <p:extLst>
      <p:ext uri="{BB962C8B-B14F-4D97-AF65-F5344CB8AC3E}">
        <p14:creationId xmlns:p14="http://schemas.microsoft.com/office/powerpoint/2010/main" val="235346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2EA648A-86C5-4D75-B596-F2A05E529327}"/>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663C1FB-4B42-47F2-8A75-81C947FFE263}"/>
              </a:ext>
            </a:extLst>
          </p:cNvPr>
          <p:cNvSpPr>
            <a:spLocks noGrp="1"/>
          </p:cNvSpPr>
          <p:nvPr>
            <p:ph type="sldNum" sz="quarter" idx="4"/>
          </p:nvPr>
        </p:nvSpPr>
        <p:spPr/>
        <p:txBody>
          <a:bodyPr/>
          <a:lstStyle/>
          <a:p>
            <a:fld id="{345D60D9-5372-5F40-9443-0F9AE5BDC3C8}" type="slidenum">
              <a:rPr lang="en-US" smtClean="0"/>
              <a:pPr/>
              <a:t>77</a:t>
            </a:fld>
            <a:endParaRPr lang="en-US" dirty="0"/>
          </a:p>
        </p:txBody>
      </p:sp>
      <p:sp>
        <p:nvSpPr>
          <p:cNvPr id="3" name="Title 1">
            <a:extLst>
              <a:ext uri="{FF2B5EF4-FFF2-40B4-BE49-F238E27FC236}">
                <a16:creationId xmlns:a16="http://schemas.microsoft.com/office/drawing/2014/main" id="{6F56CFC1-9EBA-FE02-4236-2C474AB88C32}"/>
              </a:ext>
            </a:extLst>
          </p:cNvPr>
          <p:cNvSpPr txBox="1"/>
          <p:nvPr>
            <p:custDataLst>
              <p:tags r:id="rId2"/>
            </p:custDataLst>
          </p:nvPr>
        </p:nvSpPr>
        <p:spPr>
          <a:xfrm>
            <a:off x="768874" y="504825"/>
            <a:ext cx="4380008"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Private DNS – Rules</a:t>
            </a:r>
          </a:p>
        </p:txBody>
      </p:sp>
      <p:sp>
        <p:nvSpPr>
          <p:cNvPr id="5" name="Text Placeholder 6">
            <a:extLst>
              <a:ext uri="{FF2B5EF4-FFF2-40B4-BE49-F238E27FC236}">
                <a16:creationId xmlns:a16="http://schemas.microsoft.com/office/drawing/2014/main" id="{C7D688D7-437D-C244-EE75-9472C745ACC1}"/>
              </a:ext>
            </a:extLst>
          </p:cNvPr>
          <p:cNvSpPr txBox="1">
            <a:spLocks/>
          </p:cNvSpPr>
          <p:nvPr/>
        </p:nvSpPr>
        <p:spPr>
          <a:xfrm>
            <a:off x="6565106" y="1600200"/>
            <a:ext cx="4874817" cy="4514850"/>
          </a:xfrm>
          <a:prstGeom prst="rect">
            <a:avLst/>
          </a:prstGeom>
          <a:noFill/>
        </p:spPr>
        <p:txBody>
          <a:bodyPr vert="horz" lIns="0" tIns="0" rIns="0" bIns="0" rtlCol="0">
            <a:noAutofit/>
          </a:bodyPr>
          <a:lstStyle>
            <a:lvl1pPr marL="0" marR="0" indent="0" algn="l" defTabSz="914126" rtl="0" eaLnBrk="1" fontAlgn="auto" latinLnBrk="0" hangingPunct="1">
              <a:lnSpc>
                <a:spcPct val="95000"/>
              </a:lnSpc>
              <a:spcBef>
                <a:spcPts val="600"/>
              </a:spcBef>
              <a:spcAft>
                <a:spcPct val="0"/>
              </a:spcAft>
              <a:buClrTx/>
              <a:buSzTx/>
              <a:buFont typeface="System Font Regular"/>
              <a:buNone/>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ct val="0"/>
              </a:spcAft>
              <a:buClrTx/>
              <a:buSzTx/>
              <a:buFont typeface="Arial" panose="020B0604020202020204" pitchFamily="34" charset="0"/>
              <a:buChar char="•"/>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285750" indent="-285750">
              <a:buFont typeface="Arial" panose="020B0604020202020204" pitchFamily="34" charset="0"/>
              <a:buChar char="•"/>
            </a:pPr>
            <a:r>
              <a:rPr lang="en-US" dirty="0"/>
              <a:t>Directs requests to a remote DNS resolver.</a:t>
            </a:r>
          </a:p>
          <a:p>
            <a:pPr marL="651400" lvl="1" indent="-285750">
              <a:buFont typeface="Wingdings" panose="05000000000000000000" pitchFamily="2" charset="2"/>
              <a:buChar char="§"/>
            </a:pPr>
            <a:r>
              <a:rPr lang="en-US" dirty="0"/>
              <a:t>Only used if resolver is not authoritative.</a:t>
            </a:r>
          </a:p>
          <a:p>
            <a:pPr marL="651400" lvl="1" indent="-285750">
              <a:buFont typeface="Wingdings" panose="05000000000000000000" pitchFamily="2" charset="2"/>
              <a:buChar char="§"/>
            </a:pPr>
            <a:r>
              <a:rPr lang="en-US" dirty="0"/>
              <a:t>Remote DNS server could be </a:t>
            </a:r>
            <a:r>
              <a:rPr lang="en-US" b="1" dirty="0"/>
              <a:t>in another VCN or on-prem.</a:t>
            </a:r>
          </a:p>
          <a:p>
            <a:pPr marL="285750" indent="-285750">
              <a:buFont typeface="Arial" panose="020B0604020202020204" pitchFamily="34" charset="0"/>
              <a:buChar char="•"/>
            </a:pPr>
            <a:r>
              <a:rPr lang="en-US" dirty="0"/>
              <a:t>Up to 10 rules direct DNS zone to remote Servers.</a:t>
            </a:r>
          </a:p>
          <a:p>
            <a:pPr marL="285750" indent="-285750"/>
            <a:endParaRPr lang="en-US" dirty="0"/>
          </a:p>
        </p:txBody>
      </p:sp>
      <p:sp>
        <p:nvSpPr>
          <p:cNvPr id="16" name="Rectangle 15">
            <a:extLst>
              <a:ext uri="{FF2B5EF4-FFF2-40B4-BE49-F238E27FC236}">
                <a16:creationId xmlns:a16="http://schemas.microsoft.com/office/drawing/2014/main" id="{3F073E07-7F16-1EA5-FB34-4D9A29D0D516}"/>
              </a:ext>
            </a:extLst>
          </p:cNvPr>
          <p:cNvSpPr/>
          <p:nvPr/>
        </p:nvSpPr>
        <p:spPr>
          <a:xfrm>
            <a:off x="1445946" y="2087999"/>
            <a:ext cx="2085938" cy="29757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Icon&#10;&#10;Description automatically generated">
            <a:extLst>
              <a:ext uri="{FF2B5EF4-FFF2-40B4-BE49-F238E27FC236}">
                <a16:creationId xmlns:a16="http://schemas.microsoft.com/office/drawing/2014/main" id="{BB53C448-8DDD-42C7-A06E-043F6A87A51D}"/>
              </a:ext>
            </a:extLst>
          </p:cNvPr>
          <p:cNvPicPr>
            <a:picLocks noChangeAspect="1"/>
          </p:cNvPicPr>
          <p:nvPr/>
        </p:nvPicPr>
        <p:blipFill>
          <a:blip r:embed="rId5"/>
          <a:stretch>
            <a:fillRect/>
          </a:stretch>
        </p:blipFill>
        <p:spPr>
          <a:xfrm>
            <a:off x="1571279" y="3909669"/>
            <a:ext cx="547306" cy="547306"/>
          </a:xfrm>
          <a:prstGeom prst="rect">
            <a:avLst/>
          </a:prstGeom>
        </p:spPr>
      </p:pic>
      <p:pic>
        <p:nvPicPr>
          <p:cNvPr id="32" name="Picture 31" descr="Icon&#10;&#10;Description automatically generated">
            <a:extLst>
              <a:ext uri="{FF2B5EF4-FFF2-40B4-BE49-F238E27FC236}">
                <a16:creationId xmlns:a16="http://schemas.microsoft.com/office/drawing/2014/main" id="{2D7587DF-973A-623F-53FD-4217EC88A1B2}"/>
              </a:ext>
            </a:extLst>
          </p:cNvPr>
          <p:cNvPicPr>
            <a:picLocks noChangeAspect="1"/>
          </p:cNvPicPr>
          <p:nvPr/>
        </p:nvPicPr>
        <p:blipFill>
          <a:blip r:embed="rId6"/>
          <a:stretch>
            <a:fillRect/>
          </a:stretch>
        </p:blipFill>
        <p:spPr>
          <a:xfrm>
            <a:off x="1215706" y="1807752"/>
            <a:ext cx="558800" cy="546100"/>
          </a:xfrm>
          <a:prstGeom prst="rect">
            <a:avLst/>
          </a:prstGeom>
        </p:spPr>
      </p:pic>
      <p:pic>
        <p:nvPicPr>
          <p:cNvPr id="33" name="Picture 32" descr="Icon&#10;&#10;Description automatically generated">
            <a:extLst>
              <a:ext uri="{FF2B5EF4-FFF2-40B4-BE49-F238E27FC236}">
                <a16:creationId xmlns:a16="http://schemas.microsoft.com/office/drawing/2014/main" id="{AEC7FCF7-3F1E-F9C7-488F-66DE8311479E}"/>
              </a:ext>
            </a:extLst>
          </p:cNvPr>
          <p:cNvPicPr>
            <a:picLocks noChangeAspect="1"/>
          </p:cNvPicPr>
          <p:nvPr/>
        </p:nvPicPr>
        <p:blipFill>
          <a:blip r:embed="rId7"/>
          <a:stretch>
            <a:fillRect/>
          </a:stretch>
        </p:blipFill>
        <p:spPr>
          <a:xfrm>
            <a:off x="2622279" y="2665634"/>
            <a:ext cx="535413" cy="511617"/>
          </a:xfrm>
          <a:prstGeom prst="rect">
            <a:avLst/>
          </a:prstGeom>
        </p:spPr>
      </p:pic>
      <p:pic>
        <p:nvPicPr>
          <p:cNvPr id="34" name="Picture 33" descr="Icon&#10;&#10;Description automatically generated">
            <a:extLst>
              <a:ext uri="{FF2B5EF4-FFF2-40B4-BE49-F238E27FC236}">
                <a16:creationId xmlns:a16="http://schemas.microsoft.com/office/drawing/2014/main" id="{A894D2A6-C0C8-B7B6-8720-21AB1CBF0CD8}"/>
              </a:ext>
            </a:extLst>
          </p:cNvPr>
          <p:cNvPicPr>
            <a:picLocks noChangeAspect="1"/>
          </p:cNvPicPr>
          <p:nvPr/>
        </p:nvPicPr>
        <p:blipFill>
          <a:blip r:embed="rId8"/>
          <a:stretch>
            <a:fillRect/>
          </a:stretch>
        </p:blipFill>
        <p:spPr>
          <a:xfrm>
            <a:off x="2221208" y="1820292"/>
            <a:ext cx="535414" cy="535414"/>
          </a:xfrm>
          <a:prstGeom prst="rect">
            <a:avLst/>
          </a:prstGeom>
        </p:spPr>
      </p:pic>
      <p:pic>
        <p:nvPicPr>
          <p:cNvPr id="35" name="Picture 34" descr="Icon&#10;&#10;Description automatically generated">
            <a:extLst>
              <a:ext uri="{FF2B5EF4-FFF2-40B4-BE49-F238E27FC236}">
                <a16:creationId xmlns:a16="http://schemas.microsoft.com/office/drawing/2014/main" id="{A39C4169-35E9-4FD1-532A-EF068EBAAC60}"/>
              </a:ext>
            </a:extLst>
          </p:cNvPr>
          <p:cNvPicPr>
            <a:picLocks noChangeAspect="1"/>
          </p:cNvPicPr>
          <p:nvPr/>
        </p:nvPicPr>
        <p:blipFill>
          <a:blip r:embed="rId5"/>
          <a:stretch>
            <a:fillRect/>
          </a:stretch>
        </p:blipFill>
        <p:spPr>
          <a:xfrm>
            <a:off x="2232791" y="3914396"/>
            <a:ext cx="547306" cy="547306"/>
          </a:xfrm>
          <a:prstGeom prst="rect">
            <a:avLst/>
          </a:prstGeom>
        </p:spPr>
      </p:pic>
      <p:pic>
        <p:nvPicPr>
          <p:cNvPr id="36" name="Picture 35" descr="Icon&#10;&#10;Description automatically generated">
            <a:extLst>
              <a:ext uri="{FF2B5EF4-FFF2-40B4-BE49-F238E27FC236}">
                <a16:creationId xmlns:a16="http://schemas.microsoft.com/office/drawing/2014/main" id="{E6EB91EC-6CD0-E036-A0FA-2472566E9306}"/>
              </a:ext>
            </a:extLst>
          </p:cNvPr>
          <p:cNvPicPr>
            <a:picLocks noChangeAspect="1"/>
          </p:cNvPicPr>
          <p:nvPr/>
        </p:nvPicPr>
        <p:blipFill>
          <a:blip r:embed="rId5"/>
          <a:stretch>
            <a:fillRect/>
          </a:stretch>
        </p:blipFill>
        <p:spPr>
          <a:xfrm>
            <a:off x="2894302" y="3909669"/>
            <a:ext cx="547306" cy="547306"/>
          </a:xfrm>
          <a:prstGeom prst="rect">
            <a:avLst/>
          </a:prstGeom>
        </p:spPr>
      </p:pic>
      <p:sp>
        <p:nvSpPr>
          <p:cNvPr id="37" name="Rectangle 36">
            <a:extLst>
              <a:ext uri="{FF2B5EF4-FFF2-40B4-BE49-F238E27FC236}">
                <a16:creationId xmlns:a16="http://schemas.microsoft.com/office/drawing/2014/main" id="{1834415A-F54F-29F9-D06A-5B28DB5A955A}"/>
              </a:ext>
            </a:extLst>
          </p:cNvPr>
          <p:cNvSpPr/>
          <p:nvPr/>
        </p:nvSpPr>
        <p:spPr>
          <a:xfrm>
            <a:off x="1544057" y="3680749"/>
            <a:ext cx="1274145" cy="1235894"/>
          </a:xfrm>
          <a:prstGeom prst="rect">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9984670-FFB3-50D4-9A48-F84E9B042918}"/>
              </a:ext>
            </a:extLst>
          </p:cNvPr>
          <p:cNvSpPr/>
          <p:nvPr/>
        </p:nvSpPr>
        <p:spPr>
          <a:xfrm>
            <a:off x="2866689" y="3680749"/>
            <a:ext cx="582007" cy="1235894"/>
          </a:xfrm>
          <a:prstGeom prst="rect">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37C64CF8-A326-11CB-B385-D3BEE8C8ABEF}"/>
              </a:ext>
            </a:extLst>
          </p:cNvPr>
          <p:cNvSpPr txBox="1"/>
          <p:nvPr/>
        </p:nvSpPr>
        <p:spPr>
          <a:xfrm>
            <a:off x="1544056" y="4705833"/>
            <a:ext cx="1274145" cy="215444"/>
          </a:xfrm>
          <a:prstGeom prst="rect">
            <a:avLst/>
          </a:prstGeom>
          <a:noFill/>
        </p:spPr>
        <p:txBody>
          <a:bodyPr wrap="square" rtlCol="0">
            <a:spAutoFit/>
          </a:bodyPr>
          <a:lstStyle/>
          <a:p>
            <a:pPr algn="ctr"/>
            <a:r>
              <a:rPr lang="en-US" sz="800" b="1" dirty="0"/>
              <a:t>Subnet: Web</a:t>
            </a:r>
          </a:p>
        </p:txBody>
      </p:sp>
      <p:sp>
        <p:nvSpPr>
          <p:cNvPr id="40" name="TextBox 39">
            <a:extLst>
              <a:ext uri="{FF2B5EF4-FFF2-40B4-BE49-F238E27FC236}">
                <a16:creationId xmlns:a16="http://schemas.microsoft.com/office/drawing/2014/main" id="{3317B838-AAEB-55EB-2BD9-D231DB39992B}"/>
              </a:ext>
            </a:extLst>
          </p:cNvPr>
          <p:cNvSpPr txBox="1"/>
          <p:nvPr/>
        </p:nvSpPr>
        <p:spPr>
          <a:xfrm>
            <a:off x="2894302" y="4586051"/>
            <a:ext cx="554394" cy="338554"/>
          </a:xfrm>
          <a:prstGeom prst="rect">
            <a:avLst/>
          </a:prstGeom>
          <a:noFill/>
        </p:spPr>
        <p:txBody>
          <a:bodyPr wrap="square" rtlCol="0">
            <a:spAutoFit/>
          </a:bodyPr>
          <a:lstStyle/>
          <a:p>
            <a:pPr algn="ctr"/>
            <a:r>
              <a:rPr lang="en-US" sz="800" b="1" dirty="0"/>
              <a:t>Subnet: App</a:t>
            </a:r>
          </a:p>
        </p:txBody>
      </p:sp>
      <p:sp>
        <p:nvSpPr>
          <p:cNvPr id="41" name="TextBox 40">
            <a:extLst>
              <a:ext uri="{FF2B5EF4-FFF2-40B4-BE49-F238E27FC236}">
                <a16:creationId xmlns:a16="http://schemas.microsoft.com/office/drawing/2014/main" id="{54982132-F3A6-D335-B800-E794B6740558}"/>
              </a:ext>
            </a:extLst>
          </p:cNvPr>
          <p:cNvSpPr txBox="1"/>
          <p:nvPr/>
        </p:nvSpPr>
        <p:spPr>
          <a:xfrm>
            <a:off x="1684178" y="3146775"/>
            <a:ext cx="1274145" cy="200055"/>
          </a:xfrm>
          <a:prstGeom prst="rect">
            <a:avLst/>
          </a:prstGeom>
          <a:noFill/>
        </p:spPr>
        <p:txBody>
          <a:bodyPr wrap="square" rtlCol="0">
            <a:spAutoFit/>
          </a:bodyPr>
          <a:lstStyle/>
          <a:p>
            <a:pPr algn="ctr"/>
            <a:r>
              <a:rPr lang="en-US" sz="700" b="1" dirty="0">
                <a:solidFill>
                  <a:srgbClr val="0070C0"/>
                </a:solidFill>
              </a:rPr>
              <a:t>169.254.169.254</a:t>
            </a:r>
          </a:p>
        </p:txBody>
      </p:sp>
      <p:sp>
        <p:nvSpPr>
          <p:cNvPr id="42" name="Oval 41">
            <a:extLst>
              <a:ext uri="{FF2B5EF4-FFF2-40B4-BE49-F238E27FC236}">
                <a16:creationId xmlns:a16="http://schemas.microsoft.com/office/drawing/2014/main" id="{A1BE3360-38C7-72AE-2804-B12AFF908B0E}"/>
              </a:ext>
            </a:extLst>
          </p:cNvPr>
          <p:cNvSpPr/>
          <p:nvPr/>
        </p:nvSpPr>
        <p:spPr>
          <a:xfrm>
            <a:off x="2681273" y="3060705"/>
            <a:ext cx="137652" cy="14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D65252F-7EC2-7952-F697-2AD968CD4C9D}"/>
              </a:ext>
            </a:extLst>
          </p:cNvPr>
          <p:cNvSpPr txBox="1"/>
          <p:nvPr/>
        </p:nvSpPr>
        <p:spPr>
          <a:xfrm>
            <a:off x="2921103" y="2574358"/>
            <a:ext cx="688258" cy="200055"/>
          </a:xfrm>
          <a:prstGeom prst="rect">
            <a:avLst/>
          </a:prstGeom>
          <a:noFill/>
        </p:spPr>
        <p:txBody>
          <a:bodyPr wrap="square" rtlCol="0">
            <a:spAutoFit/>
          </a:bodyPr>
          <a:lstStyle/>
          <a:p>
            <a:pPr algn="ctr"/>
            <a:r>
              <a:rPr lang="en-US" sz="700" b="1" dirty="0">
                <a:solidFill>
                  <a:srgbClr val="00B050"/>
                </a:solidFill>
              </a:rPr>
              <a:t>10.0.1.10</a:t>
            </a:r>
          </a:p>
        </p:txBody>
      </p:sp>
      <p:sp>
        <p:nvSpPr>
          <p:cNvPr id="44" name="Oval 43">
            <a:extLst>
              <a:ext uri="{FF2B5EF4-FFF2-40B4-BE49-F238E27FC236}">
                <a16:creationId xmlns:a16="http://schemas.microsoft.com/office/drawing/2014/main" id="{B20C2F51-2867-DCAE-B70F-6A6F9F07A7E9}"/>
              </a:ext>
            </a:extLst>
          </p:cNvPr>
          <p:cNvSpPr/>
          <p:nvPr/>
        </p:nvSpPr>
        <p:spPr>
          <a:xfrm>
            <a:off x="2901437" y="2603748"/>
            <a:ext cx="137652" cy="1412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F87B4A4B-64F2-4513-D32F-719B2A6B97FA}"/>
              </a:ext>
            </a:extLst>
          </p:cNvPr>
          <p:cNvSpPr txBox="1"/>
          <p:nvPr/>
        </p:nvSpPr>
        <p:spPr>
          <a:xfrm>
            <a:off x="2716604" y="3131133"/>
            <a:ext cx="688258" cy="338554"/>
          </a:xfrm>
          <a:prstGeom prst="rect">
            <a:avLst/>
          </a:prstGeom>
          <a:noFill/>
        </p:spPr>
        <p:txBody>
          <a:bodyPr wrap="square" rtlCol="0">
            <a:spAutoFit/>
          </a:bodyPr>
          <a:lstStyle/>
          <a:p>
            <a:pPr algn="ctr"/>
            <a:r>
              <a:rPr lang="en-US" sz="800" b="1" dirty="0"/>
              <a:t>DNS Resolver</a:t>
            </a:r>
          </a:p>
        </p:txBody>
      </p:sp>
      <p:sp>
        <p:nvSpPr>
          <p:cNvPr id="46" name="TextBox 45">
            <a:extLst>
              <a:ext uri="{FF2B5EF4-FFF2-40B4-BE49-F238E27FC236}">
                <a16:creationId xmlns:a16="http://schemas.microsoft.com/office/drawing/2014/main" id="{C9FD6E4E-6965-4841-9407-FC71A992EBDF}"/>
              </a:ext>
            </a:extLst>
          </p:cNvPr>
          <p:cNvSpPr txBox="1"/>
          <p:nvPr/>
        </p:nvSpPr>
        <p:spPr>
          <a:xfrm>
            <a:off x="2071673" y="2574358"/>
            <a:ext cx="688258" cy="200055"/>
          </a:xfrm>
          <a:prstGeom prst="rect">
            <a:avLst/>
          </a:prstGeom>
          <a:noFill/>
        </p:spPr>
        <p:txBody>
          <a:bodyPr wrap="square" rtlCol="0">
            <a:spAutoFit/>
          </a:bodyPr>
          <a:lstStyle/>
          <a:p>
            <a:pPr algn="ctr"/>
            <a:r>
              <a:rPr lang="en-US" sz="700" b="1" dirty="0">
                <a:solidFill>
                  <a:srgbClr val="FFC000"/>
                </a:solidFill>
              </a:rPr>
              <a:t>10.0.1.253</a:t>
            </a:r>
          </a:p>
        </p:txBody>
      </p:sp>
      <p:sp>
        <p:nvSpPr>
          <p:cNvPr id="47" name="Oval 46">
            <a:extLst>
              <a:ext uri="{FF2B5EF4-FFF2-40B4-BE49-F238E27FC236}">
                <a16:creationId xmlns:a16="http://schemas.microsoft.com/office/drawing/2014/main" id="{8B28C8FB-F23F-0FD4-73D6-B0BA87A73F51}"/>
              </a:ext>
            </a:extLst>
          </p:cNvPr>
          <p:cNvSpPr/>
          <p:nvPr/>
        </p:nvSpPr>
        <p:spPr>
          <a:xfrm>
            <a:off x="2673898" y="2603748"/>
            <a:ext cx="137652" cy="14127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FFF15F1-F5AB-6ECD-C82E-C19B883824C1}"/>
              </a:ext>
            </a:extLst>
          </p:cNvPr>
          <p:cNvSpPr txBox="1"/>
          <p:nvPr/>
        </p:nvSpPr>
        <p:spPr>
          <a:xfrm>
            <a:off x="1443086" y="5134163"/>
            <a:ext cx="2085938" cy="338554"/>
          </a:xfrm>
          <a:prstGeom prst="rect">
            <a:avLst/>
          </a:prstGeom>
          <a:noFill/>
        </p:spPr>
        <p:txBody>
          <a:bodyPr wrap="square" rtlCol="0">
            <a:spAutoFit/>
          </a:bodyPr>
          <a:lstStyle/>
          <a:p>
            <a:pPr algn="ctr"/>
            <a:r>
              <a:rPr lang="en-US" sz="800" b="1" dirty="0"/>
              <a:t>instance1.web.prod.oraclevcn.com</a:t>
            </a:r>
          </a:p>
          <a:p>
            <a:pPr algn="ctr"/>
            <a:r>
              <a:rPr lang="en-US" sz="800" b="1" dirty="0"/>
              <a:t>web-prod-1.oci.example.com</a:t>
            </a:r>
          </a:p>
        </p:txBody>
      </p:sp>
      <p:sp>
        <p:nvSpPr>
          <p:cNvPr id="49" name="TextBox 48">
            <a:extLst>
              <a:ext uri="{FF2B5EF4-FFF2-40B4-BE49-F238E27FC236}">
                <a16:creationId xmlns:a16="http://schemas.microsoft.com/office/drawing/2014/main" id="{2741F15C-8F17-3D57-9D6A-AB14C4EAA7CB}"/>
              </a:ext>
            </a:extLst>
          </p:cNvPr>
          <p:cNvSpPr txBox="1"/>
          <p:nvPr/>
        </p:nvSpPr>
        <p:spPr>
          <a:xfrm>
            <a:off x="1525598" y="3743648"/>
            <a:ext cx="638667" cy="200055"/>
          </a:xfrm>
          <a:prstGeom prst="rect">
            <a:avLst/>
          </a:prstGeom>
          <a:noFill/>
        </p:spPr>
        <p:txBody>
          <a:bodyPr wrap="square" rtlCol="0">
            <a:spAutoFit/>
          </a:bodyPr>
          <a:lstStyle/>
          <a:p>
            <a:pPr algn="ctr"/>
            <a:r>
              <a:rPr lang="en-US" sz="700" b="1" dirty="0"/>
              <a:t>instance1</a:t>
            </a:r>
          </a:p>
        </p:txBody>
      </p:sp>
      <p:sp>
        <p:nvSpPr>
          <p:cNvPr id="50" name="TextBox 49">
            <a:extLst>
              <a:ext uri="{FF2B5EF4-FFF2-40B4-BE49-F238E27FC236}">
                <a16:creationId xmlns:a16="http://schemas.microsoft.com/office/drawing/2014/main" id="{12EB9440-AFF5-3667-33F4-727379F0AD23}"/>
              </a:ext>
            </a:extLst>
          </p:cNvPr>
          <p:cNvSpPr txBox="1"/>
          <p:nvPr/>
        </p:nvSpPr>
        <p:spPr>
          <a:xfrm>
            <a:off x="2191487" y="3743648"/>
            <a:ext cx="638667" cy="200055"/>
          </a:xfrm>
          <a:prstGeom prst="rect">
            <a:avLst/>
          </a:prstGeom>
          <a:noFill/>
        </p:spPr>
        <p:txBody>
          <a:bodyPr wrap="square" rtlCol="0">
            <a:spAutoFit/>
          </a:bodyPr>
          <a:lstStyle/>
          <a:p>
            <a:pPr algn="ctr"/>
            <a:r>
              <a:rPr lang="en-US" sz="700" b="1" dirty="0"/>
              <a:t>instance2</a:t>
            </a:r>
          </a:p>
        </p:txBody>
      </p:sp>
      <p:sp>
        <p:nvSpPr>
          <p:cNvPr id="51" name="TextBox 50">
            <a:extLst>
              <a:ext uri="{FF2B5EF4-FFF2-40B4-BE49-F238E27FC236}">
                <a16:creationId xmlns:a16="http://schemas.microsoft.com/office/drawing/2014/main" id="{F51D2C0A-B93C-BB91-59EE-8769E3B6BC65}"/>
              </a:ext>
            </a:extLst>
          </p:cNvPr>
          <p:cNvSpPr txBox="1"/>
          <p:nvPr/>
        </p:nvSpPr>
        <p:spPr>
          <a:xfrm>
            <a:off x="2856594" y="3743648"/>
            <a:ext cx="638667" cy="200055"/>
          </a:xfrm>
          <a:prstGeom prst="rect">
            <a:avLst/>
          </a:prstGeom>
          <a:noFill/>
        </p:spPr>
        <p:txBody>
          <a:bodyPr wrap="square" rtlCol="0">
            <a:spAutoFit/>
          </a:bodyPr>
          <a:lstStyle/>
          <a:p>
            <a:pPr algn="ctr"/>
            <a:r>
              <a:rPr lang="en-US" sz="700" b="1" dirty="0"/>
              <a:t>instance3</a:t>
            </a:r>
          </a:p>
        </p:txBody>
      </p:sp>
      <p:sp>
        <p:nvSpPr>
          <p:cNvPr id="60" name="Rectangle 59">
            <a:extLst>
              <a:ext uri="{FF2B5EF4-FFF2-40B4-BE49-F238E27FC236}">
                <a16:creationId xmlns:a16="http://schemas.microsoft.com/office/drawing/2014/main" id="{85EEC137-A4F0-D248-712D-DE22D0510792}"/>
              </a:ext>
            </a:extLst>
          </p:cNvPr>
          <p:cNvSpPr/>
          <p:nvPr/>
        </p:nvSpPr>
        <p:spPr>
          <a:xfrm>
            <a:off x="4032467" y="2082902"/>
            <a:ext cx="2085938" cy="29757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descr="Icon&#10;&#10;Description automatically generated">
            <a:extLst>
              <a:ext uri="{FF2B5EF4-FFF2-40B4-BE49-F238E27FC236}">
                <a16:creationId xmlns:a16="http://schemas.microsoft.com/office/drawing/2014/main" id="{C19FEF95-74C7-5BB1-39E8-F86CB7AF852B}"/>
              </a:ext>
            </a:extLst>
          </p:cNvPr>
          <p:cNvPicPr>
            <a:picLocks noChangeAspect="1"/>
          </p:cNvPicPr>
          <p:nvPr/>
        </p:nvPicPr>
        <p:blipFill>
          <a:blip r:embed="rId5"/>
          <a:stretch>
            <a:fillRect/>
          </a:stretch>
        </p:blipFill>
        <p:spPr>
          <a:xfrm>
            <a:off x="4157800" y="3904572"/>
            <a:ext cx="547306" cy="547306"/>
          </a:xfrm>
          <a:prstGeom prst="rect">
            <a:avLst/>
          </a:prstGeom>
        </p:spPr>
      </p:pic>
      <p:pic>
        <p:nvPicPr>
          <p:cNvPr id="62" name="Picture 61" descr="Icon&#10;&#10;Description automatically generated">
            <a:extLst>
              <a:ext uri="{FF2B5EF4-FFF2-40B4-BE49-F238E27FC236}">
                <a16:creationId xmlns:a16="http://schemas.microsoft.com/office/drawing/2014/main" id="{1D5A35DE-2F9D-0AEF-9C14-3CEEF2EA81F2}"/>
              </a:ext>
            </a:extLst>
          </p:cNvPr>
          <p:cNvPicPr>
            <a:picLocks noChangeAspect="1"/>
          </p:cNvPicPr>
          <p:nvPr/>
        </p:nvPicPr>
        <p:blipFill>
          <a:blip r:embed="rId6"/>
          <a:stretch>
            <a:fillRect/>
          </a:stretch>
        </p:blipFill>
        <p:spPr>
          <a:xfrm>
            <a:off x="3802227" y="1802655"/>
            <a:ext cx="558800" cy="546100"/>
          </a:xfrm>
          <a:prstGeom prst="rect">
            <a:avLst/>
          </a:prstGeom>
        </p:spPr>
      </p:pic>
      <p:pic>
        <p:nvPicPr>
          <p:cNvPr id="63" name="Picture 62" descr="Icon&#10;&#10;Description automatically generated">
            <a:extLst>
              <a:ext uri="{FF2B5EF4-FFF2-40B4-BE49-F238E27FC236}">
                <a16:creationId xmlns:a16="http://schemas.microsoft.com/office/drawing/2014/main" id="{76904300-BA7B-5C1D-22D8-74881B5EDD4A}"/>
              </a:ext>
            </a:extLst>
          </p:cNvPr>
          <p:cNvPicPr>
            <a:picLocks noChangeAspect="1"/>
          </p:cNvPicPr>
          <p:nvPr/>
        </p:nvPicPr>
        <p:blipFill>
          <a:blip r:embed="rId7"/>
          <a:stretch>
            <a:fillRect/>
          </a:stretch>
        </p:blipFill>
        <p:spPr>
          <a:xfrm>
            <a:off x="5208800" y="2660537"/>
            <a:ext cx="535413" cy="511617"/>
          </a:xfrm>
          <a:prstGeom prst="rect">
            <a:avLst/>
          </a:prstGeom>
        </p:spPr>
      </p:pic>
      <p:pic>
        <p:nvPicPr>
          <p:cNvPr id="64" name="Picture 63" descr="Icon&#10;&#10;Description automatically generated">
            <a:extLst>
              <a:ext uri="{FF2B5EF4-FFF2-40B4-BE49-F238E27FC236}">
                <a16:creationId xmlns:a16="http://schemas.microsoft.com/office/drawing/2014/main" id="{813A4D64-F7F4-2878-7FB3-F50F8F5665C9}"/>
              </a:ext>
            </a:extLst>
          </p:cNvPr>
          <p:cNvPicPr>
            <a:picLocks noChangeAspect="1"/>
          </p:cNvPicPr>
          <p:nvPr/>
        </p:nvPicPr>
        <p:blipFill>
          <a:blip r:embed="rId8"/>
          <a:stretch>
            <a:fillRect/>
          </a:stretch>
        </p:blipFill>
        <p:spPr>
          <a:xfrm>
            <a:off x="4807729" y="1815195"/>
            <a:ext cx="535414" cy="535414"/>
          </a:xfrm>
          <a:prstGeom prst="rect">
            <a:avLst/>
          </a:prstGeom>
        </p:spPr>
      </p:pic>
      <p:pic>
        <p:nvPicPr>
          <p:cNvPr id="65" name="Picture 64" descr="Icon&#10;&#10;Description automatically generated">
            <a:extLst>
              <a:ext uri="{FF2B5EF4-FFF2-40B4-BE49-F238E27FC236}">
                <a16:creationId xmlns:a16="http://schemas.microsoft.com/office/drawing/2014/main" id="{DCA2C448-ADFB-B733-40D8-7415626C09C2}"/>
              </a:ext>
            </a:extLst>
          </p:cNvPr>
          <p:cNvPicPr>
            <a:picLocks noChangeAspect="1"/>
          </p:cNvPicPr>
          <p:nvPr/>
        </p:nvPicPr>
        <p:blipFill>
          <a:blip r:embed="rId5"/>
          <a:stretch>
            <a:fillRect/>
          </a:stretch>
        </p:blipFill>
        <p:spPr>
          <a:xfrm>
            <a:off x="4819312" y="3909299"/>
            <a:ext cx="547306" cy="547306"/>
          </a:xfrm>
          <a:prstGeom prst="rect">
            <a:avLst/>
          </a:prstGeom>
        </p:spPr>
      </p:pic>
      <p:pic>
        <p:nvPicPr>
          <p:cNvPr id="66" name="Picture 65" descr="Icon&#10;&#10;Description automatically generated">
            <a:extLst>
              <a:ext uri="{FF2B5EF4-FFF2-40B4-BE49-F238E27FC236}">
                <a16:creationId xmlns:a16="http://schemas.microsoft.com/office/drawing/2014/main" id="{D40E0981-1702-439A-9A32-A8874B552F43}"/>
              </a:ext>
            </a:extLst>
          </p:cNvPr>
          <p:cNvPicPr>
            <a:picLocks noChangeAspect="1"/>
          </p:cNvPicPr>
          <p:nvPr/>
        </p:nvPicPr>
        <p:blipFill>
          <a:blip r:embed="rId5"/>
          <a:stretch>
            <a:fillRect/>
          </a:stretch>
        </p:blipFill>
        <p:spPr>
          <a:xfrm>
            <a:off x="5480823" y="3904572"/>
            <a:ext cx="547306" cy="547306"/>
          </a:xfrm>
          <a:prstGeom prst="rect">
            <a:avLst/>
          </a:prstGeom>
        </p:spPr>
      </p:pic>
      <p:sp>
        <p:nvSpPr>
          <p:cNvPr id="67" name="Rectangle 66">
            <a:extLst>
              <a:ext uri="{FF2B5EF4-FFF2-40B4-BE49-F238E27FC236}">
                <a16:creationId xmlns:a16="http://schemas.microsoft.com/office/drawing/2014/main" id="{90385E91-78F0-F07E-B1CB-7CF605B0E057}"/>
              </a:ext>
            </a:extLst>
          </p:cNvPr>
          <p:cNvSpPr/>
          <p:nvPr/>
        </p:nvSpPr>
        <p:spPr>
          <a:xfrm>
            <a:off x="4130578" y="3675652"/>
            <a:ext cx="1274145" cy="1235894"/>
          </a:xfrm>
          <a:prstGeom prst="rect">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331571B-2710-1821-F8E8-0C0E64328EC6}"/>
              </a:ext>
            </a:extLst>
          </p:cNvPr>
          <p:cNvSpPr/>
          <p:nvPr/>
        </p:nvSpPr>
        <p:spPr>
          <a:xfrm>
            <a:off x="5453210" y="3675652"/>
            <a:ext cx="582007" cy="1235894"/>
          </a:xfrm>
          <a:prstGeom prst="rect">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B7A1B119-C23E-3D66-813A-730200D2FDDE}"/>
              </a:ext>
            </a:extLst>
          </p:cNvPr>
          <p:cNvSpPr txBox="1"/>
          <p:nvPr/>
        </p:nvSpPr>
        <p:spPr>
          <a:xfrm>
            <a:off x="4130577" y="4700736"/>
            <a:ext cx="1274145" cy="215444"/>
          </a:xfrm>
          <a:prstGeom prst="rect">
            <a:avLst/>
          </a:prstGeom>
          <a:noFill/>
        </p:spPr>
        <p:txBody>
          <a:bodyPr wrap="square" rtlCol="0">
            <a:spAutoFit/>
          </a:bodyPr>
          <a:lstStyle/>
          <a:p>
            <a:pPr algn="ctr"/>
            <a:r>
              <a:rPr lang="en-US" sz="800" b="1" dirty="0"/>
              <a:t>Subnet: Web</a:t>
            </a:r>
          </a:p>
        </p:txBody>
      </p:sp>
      <p:sp>
        <p:nvSpPr>
          <p:cNvPr id="70" name="TextBox 69">
            <a:extLst>
              <a:ext uri="{FF2B5EF4-FFF2-40B4-BE49-F238E27FC236}">
                <a16:creationId xmlns:a16="http://schemas.microsoft.com/office/drawing/2014/main" id="{2B65EDE8-F8ED-24DB-EB41-5322EDDF2ABA}"/>
              </a:ext>
            </a:extLst>
          </p:cNvPr>
          <p:cNvSpPr txBox="1"/>
          <p:nvPr/>
        </p:nvSpPr>
        <p:spPr>
          <a:xfrm>
            <a:off x="5480823" y="4580954"/>
            <a:ext cx="554394" cy="338554"/>
          </a:xfrm>
          <a:prstGeom prst="rect">
            <a:avLst/>
          </a:prstGeom>
          <a:noFill/>
        </p:spPr>
        <p:txBody>
          <a:bodyPr wrap="square" rtlCol="0">
            <a:spAutoFit/>
          </a:bodyPr>
          <a:lstStyle/>
          <a:p>
            <a:pPr algn="ctr"/>
            <a:r>
              <a:rPr lang="en-US" sz="800" b="1" dirty="0"/>
              <a:t>Subnet: App</a:t>
            </a:r>
          </a:p>
        </p:txBody>
      </p:sp>
      <p:sp>
        <p:nvSpPr>
          <p:cNvPr id="71" name="TextBox 70">
            <a:extLst>
              <a:ext uri="{FF2B5EF4-FFF2-40B4-BE49-F238E27FC236}">
                <a16:creationId xmlns:a16="http://schemas.microsoft.com/office/drawing/2014/main" id="{11CB9D1E-1BC2-7392-A003-B44388839061}"/>
              </a:ext>
            </a:extLst>
          </p:cNvPr>
          <p:cNvSpPr txBox="1"/>
          <p:nvPr/>
        </p:nvSpPr>
        <p:spPr>
          <a:xfrm>
            <a:off x="4270699" y="3141678"/>
            <a:ext cx="1274145" cy="200055"/>
          </a:xfrm>
          <a:prstGeom prst="rect">
            <a:avLst/>
          </a:prstGeom>
          <a:noFill/>
        </p:spPr>
        <p:txBody>
          <a:bodyPr wrap="square" rtlCol="0">
            <a:spAutoFit/>
          </a:bodyPr>
          <a:lstStyle/>
          <a:p>
            <a:pPr algn="ctr"/>
            <a:r>
              <a:rPr lang="en-US" sz="700" b="1" dirty="0">
                <a:solidFill>
                  <a:srgbClr val="0070C0"/>
                </a:solidFill>
              </a:rPr>
              <a:t>169.254.169.254</a:t>
            </a:r>
          </a:p>
        </p:txBody>
      </p:sp>
      <p:sp>
        <p:nvSpPr>
          <p:cNvPr id="72" name="Oval 71">
            <a:extLst>
              <a:ext uri="{FF2B5EF4-FFF2-40B4-BE49-F238E27FC236}">
                <a16:creationId xmlns:a16="http://schemas.microsoft.com/office/drawing/2014/main" id="{60AE41BF-07B8-A223-F143-03E470B8DC0F}"/>
              </a:ext>
            </a:extLst>
          </p:cNvPr>
          <p:cNvSpPr/>
          <p:nvPr/>
        </p:nvSpPr>
        <p:spPr>
          <a:xfrm>
            <a:off x="5267794" y="3055608"/>
            <a:ext cx="137652" cy="14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B7D139A-E2B4-D7BA-D49C-519EC3C93373}"/>
              </a:ext>
            </a:extLst>
          </p:cNvPr>
          <p:cNvSpPr txBox="1"/>
          <p:nvPr/>
        </p:nvSpPr>
        <p:spPr>
          <a:xfrm>
            <a:off x="5507624" y="2569261"/>
            <a:ext cx="688258" cy="200055"/>
          </a:xfrm>
          <a:prstGeom prst="rect">
            <a:avLst/>
          </a:prstGeom>
          <a:noFill/>
        </p:spPr>
        <p:txBody>
          <a:bodyPr wrap="square" rtlCol="0">
            <a:spAutoFit/>
          </a:bodyPr>
          <a:lstStyle/>
          <a:p>
            <a:pPr algn="ctr"/>
            <a:r>
              <a:rPr lang="en-US" sz="700" b="1" dirty="0">
                <a:solidFill>
                  <a:srgbClr val="00B050"/>
                </a:solidFill>
              </a:rPr>
              <a:t>10.0.2.10</a:t>
            </a:r>
          </a:p>
        </p:txBody>
      </p:sp>
      <p:sp>
        <p:nvSpPr>
          <p:cNvPr id="74" name="Oval 73">
            <a:extLst>
              <a:ext uri="{FF2B5EF4-FFF2-40B4-BE49-F238E27FC236}">
                <a16:creationId xmlns:a16="http://schemas.microsoft.com/office/drawing/2014/main" id="{F926A97A-71CC-5A49-DB33-3E8AE7B18CF5}"/>
              </a:ext>
            </a:extLst>
          </p:cNvPr>
          <p:cNvSpPr/>
          <p:nvPr/>
        </p:nvSpPr>
        <p:spPr>
          <a:xfrm>
            <a:off x="5487958" y="2598651"/>
            <a:ext cx="137652" cy="1412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DE33E03F-77EA-C3AB-22AA-2E78EF37EEE8}"/>
              </a:ext>
            </a:extLst>
          </p:cNvPr>
          <p:cNvSpPr txBox="1"/>
          <p:nvPr/>
        </p:nvSpPr>
        <p:spPr>
          <a:xfrm>
            <a:off x="5303125" y="3126036"/>
            <a:ext cx="688258" cy="338554"/>
          </a:xfrm>
          <a:prstGeom prst="rect">
            <a:avLst/>
          </a:prstGeom>
          <a:noFill/>
        </p:spPr>
        <p:txBody>
          <a:bodyPr wrap="square" rtlCol="0">
            <a:spAutoFit/>
          </a:bodyPr>
          <a:lstStyle/>
          <a:p>
            <a:pPr algn="ctr"/>
            <a:r>
              <a:rPr lang="en-US" sz="800" b="1" dirty="0"/>
              <a:t>DNS Resolver</a:t>
            </a:r>
          </a:p>
        </p:txBody>
      </p:sp>
      <p:sp>
        <p:nvSpPr>
          <p:cNvPr id="76" name="TextBox 75">
            <a:extLst>
              <a:ext uri="{FF2B5EF4-FFF2-40B4-BE49-F238E27FC236}">
                <a16:creationId xmlns:a16="http://schemas.microsoft.com/office/drawing/2014/main" id="{8916F7BF-B14A-470B-7B0E-8BD116026A84}"/>
              </a:ext>
            </a:extLst>
          </p:cNvPr>
          <p:cNvSpPr txBox="1"/>
          <p:nvPr/>
        </p:nvSpPr>
        <p:spPr>
          <a:xfrm>
            <a:off x="4658194" y="2569261"/>
            <a:ext cx="688258" cy="200055"/>
          </a:xfrm>
          <a:prstGeom prst="rect">
            <a:avLst/>
          </a:prstGeom>
          <a:noFill/>
        </p:spPr>
        <p:txBody>
          <a:bodyPr wrap="square" rtlCol="0">
            <a:spAutoFit/>
          </a:bodyPr>
          <a:lstStyle/>
          <a:p>
            <a:pPr algn="ctr"/>
            <a:r>
              <a:rPr lang="en-US" sz="700" b="1" dirty="0">
                <a:solidFill>
                  <a:srgbClr val="FFC000"/>
                </a:solidFill>
              </a:rPr>
              <a:t>10.0.2.253</a:t>
            </a:r>
          </a:p>
        </p:txBody>
      </p:sp>
      <p:sp>
        <p:nvSpPr>
          <p:cNvPr id="77" name="Oval 76">
            <a:extLst>
              <a:ext uri="{FF2B5EF4-FFF2-40B4-BE49-F238E27FC236}">
                <a16:creationId xmlns:a16="http://schemas.microsoft.com/office/drawing/2014/main" id="{3056C377-7037-A731-E345-F4848D8E8234}"/>
              </a:ext>
            </a:extLst>
          </p:cNvPr>
          <p:cNvSpPr/>
          <p:nvPr/>
        </p:nvSpPr>
        <p:spPr>
          <a:xfrm>
            <a:off x="5260419" y="2598651"/>
            <a:ext cx="137652" cy="14127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880D71A1-2B17-47F7-45CB-58B3911C0911}"/>
              </a:ext>
            </a:extLst>
          </p:cNvPr>
          <p:cNvSpPr txBox="1"/>
          <p:nvPr/>
        </p:nvSpPr>
        <p:spPr>
          <a:xfrm>
            <a:off x="4112119" y="3738551"/>
            <a:ext cx="638667" cy="200055"/>
          </a:xfrm>
          <a:prstGeom prst="rect">
            <a:avLst/>
          </a:prstGeom>
          <a:noFill/>
        </p:spPr>
        <p:txBody>
          <a:bodyPr wrap="square" rtlCol="0">
            <a:spAutoFit/>
          </a:bodyPr>
          <a:lstStyle/>
          <a:p>
            <a:pPr algn="ctr"/>
            <a:r>
              <a:rPr lang="en-US" sz="700" b="1" dirty="0"/>
              <a:t>instance1</a:t>
            </a:r>
          </a:p>
        </p:txBody>
      </p:sp>
      <p:sp>
        <p:nvSpPr>
          <p:cNvPr id="79" name="TextBox 78">
            <a:extLst>
              <a:ext uri="{FF2B5EF4-FFF2-40B4-BE49-F238E27FC236}">
                <a16:creationId xmlns:a16="http://schemas.microsoft.com/office/drawing/2014/main" id="{9F923FA8-C000-275B-A1BA-7A4E5AEC4EFB}"/>
              </a:ext>
            </a:extLst>
          </p:cNvPr>
          <p:cNvSpPr txBox="1"/>
          <p:nvPr/>
        </p:nvSpPr>
        <p:spPr>
          <a:xfrm>
            <a:off x="4778008" y="3738551"/>
            <a:ext cx="638667" cy="200055"/>
          </a:xfrm>
          <a:prstGeom prst="rect">
            <a:avLst/>
          </a:prstGeom>
          <a:noFill/>
        </p:spPr>
        <p:txBody>
          <a:bodyPr wrap="square" rtlCol="0">
            <a:spAutoFit/>
          </a:bodyPr>
          <a:lstStyle/>
          <a:p>
            <a:pPr algn="ctr"/>
            <a:r>
              <a:rPr lang="en-US" sz="700" b="1" dirty="0"/>
              <a:t>instance2</a:t>
            </a:r>
          </a:p>
        </p:txBody>
      </p:sp>
      <p:sp>
        <p:nvSpPr>
          <p:cNvPr id="80" name="TextBox 79">
            <a:extLst>
              <a:ext uri="{FF2B5EF4-FFF2-40B4-BE49-F238E27FC236}">
                <a16:creationId xmlns:a16="http://schemas.microsoft.com/office/drawing/2014/main" id="{871E0FB7-E024-AAD6-4DF5-31B42AEC18EB}"/>
              </a:ext>
            </a:extLst>
          </p:cNvPr>
          <p:cNvSpPr txBox="1"/>
          <p:nvPr/>
        </p:nvSpPr>
        <p:spPr>
          <a:xfrm>
            <a:off x="5443115" y="3738551"/>
            <a:ext cx="638667" cy="200055"/>
          </a:xfrm>
          <a:prstGeom prst="rect">
            <a:avLst/>
          </a:prstGeom>
          <a:noFill/>
        </p:spPr>
        <p:txBody>
          <a:bodyPr wrap="square" rtlCol="0">
            <a:spAutoFit/>
          </a:bodyPr>
          <a:lstStyle/>
          <a:p>
            <a:pPr algn="ctr"/>
            <a:r>
              <a:rPr lang="en-US" sz="700" b="1" dirty="0"/>
              <a:t>instance3</a:t>
            </a:r>
          </a:p>
        </p:txBody>
      </p:sp>
      <p:sp>
        <p:nvSpPr>
          <p:cNvPr id="81" name="TextBox 80">
            <a:extLst>
              <a:ext uri="{FF2B5EF4-FFF2-40B4-BE49-F238E27FC236}">
                <a16:creationId xmlns:a16="http://schemas.microsoft.com/office/drawing/2014/main" id="{8C8E83E3-F091-1DFB-B9E6-7668C82C7247}"/>
              </a:ext>
            </a:extLst>
          </p:cNvPr>
          <p:cNvSpPr txBox="1"/>
          <p:nvPr/>
        </p:nvSpPr>
        <p:spPr>
          <a:xfrm>
            <a:off x="4016755" y="5134163"/>
            <a:ext cx="2085938" cy="215444"/>
          </a:xfrm>
          <a:prstGeom prst="rect">
            <a:avLst/>
          </a:prstGeom>
          <a:noFill/>
        </p:spPr>
        <p:txBody>
          <a:bodyPr wrap="square" rtlCol="0">
            <a:spAutoFit/>
          </a:bodyPr>
          <a:lstStyle/>
          <a:p>
            <a:pPr algn="ctr"/>
            <a:r>
              <a:rPr lang="en-US" sz="800" b="1" dirty="0"/>
              <a:t>instance3.app.dev.oraclevcn.com</a:t>
            </a:r>
          </a:p>
        </p:txBody>
      </p:sp>
      <p:sp>
        <p:nvSpPr>
          <p:cNvPr id="82" name="Freeform 101">
            <a:extLst>
              <a:ext uri="{FF2B5EF4-FFF2-40B4-BE49-F238E27FC236}">
                <a16:creationId xmlns:a16="http://schemas.microsoft.com/office/drawing/2014/main" id="{8C4CC99A-8CA5-B299-B6A5-33DBF49D23E4}"/>
              </a:ext>
            </a:extLst>
          </p:cNvPr>
          <p:cNvSpPr/>
          <p:nvPr/>
        </p:nvSpPr>
        <p:spPr>
          <a:xfrm>
            <a:off x="2509737" y="1634145"/>
            <a:ext cx="2558375" cy="165472"/>
          </a:xfrm>
          <a:custGeom>
            <a:avLst/>
            <a:gdLst>
              <a:gd name="connsiteX0" fmla="*/ 0 w 2558375"/>
              <a:gd name="connsiteY0" fmla="*/ 165472 h 165472"/>
              <a:gd name="connsiteX1" fmla="*/ 1245141 w 2558375"/>
              <a:gd name="connsiteY1" fmla="*/ 102 h 165472"/>
              <a:gd name="connsiteX2" fmla="*/ 2558375 w 2558375"/>
              <a:gd name="connsiteY2" fmla="*/ 146017 h 165472"/>
            </a:gdLst>
            <a:ahLst/>
            <a:cxnLst>
              <a:cxn ang="0">
                <a:pos x="connsiteX0" y="connsiteY0"/>
              </a:cxn>
              <a:cxn ang="0">
                <a:pos x="connsiteX1" y="connsiteY1"/>
              </a:cxn>
              <a:cxn ang="0">
                <a:pos x="connsiteX2" y="connsiteY2"/>
              </a:cxn>
            </a:cxnLst>
            <a:rect l="l" t="t" r="r" b="b"/>
            <a:pathLst>
              <a:path w="2558375" h="165472">
                <a:moveTo>
                  <a:pt x="0" y="165472"/>
                </a:moveTo>
                <a:cubicBezTo>
                  <a:pt x="409372" y="84408"/>
                  <a:pt x="818745" y="3344"/>
                  <a:pt x="1245141" y="102"/>
                </a:cubicBezTo>
                <a:cubicBezTo>
                  <a:pt x="1671537" y="-3140"/>
                  <a:pt x="2114956" y="71438"/>
                  <a:pt x="2558375" y="146017"/>
                </a:cubicBezTo>
              </a:path>
            </a:pathLst>
          </a:custGeom>
          <a:ln w="12700">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3" name="Oval 82">
            <a:extLst>
              <a:ext uri="{FF2B5EF4-FFF2-40B4-BE49-F238E27FC236}">
                <a16:creationId xmlns:a16="http://schemas.microsoft.com/office/drawing/2014/main" id="{9617FAD2-44F6-94B6-0526-57F03BF612C4}"/>
              </a:ext>
            </a:extLst>
          </p:cNvPr>
          <p:cNvSpPr/>
          <p:nvPr/>
        </p:nvSpPr>
        <p:spPr>
          <a:xfrm>
            <a:off x="1634360" y="5624633"/>
            <a:ext cx="137652" cy="14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AC9CA6D0-B6E3-ADB2-79C1-128D71CEE81B}"/>
              </a:ext>
            </a:extLst>
          </p:cNvPr>
          <p:cNvSpPr txBox="1"/>
          <p:nvPr/>
        </p:nvSpPr>
        <p:spPr>
          <a:xfrm>
            <a:off x="1747821" y="5595243"/>
            <a:ext cx="1274145" cy="200055"/>
          </a:xfrm>
          <a:prstGeom prst="rect">
            <a:avLst/>
          </a:prstGeom>
          <a:noFill/>
        </p:spPr>
        <p:txBody>
          <a:bodyPr wrap="square" rtlCol="0">
            <a:spAutoFit/>
          </a:bodyPr>
          <a:lstStyle/>
          <a:p>
            <a:r>
              <a:rPr lang="en-US" sz="700" b="1" dirty="0">
                <a:solidFill>
                  <a:srgbClr val="0070C0"/>
                </a:solidFill>
              </a:rPr>
              <a:t>Default Endpoint</a:t>
            </a:r>
          </a:p>
        </p:txBody>
      </p:sp>
      <p:sp>
        <p:nvSpPr>
          <p:cNvPr id="85" name="TextBox 84">
            <a:extLst>
              <a:ext uri="{FF2B5EF4-FFF2-40B4-BE49-F238E27FC236}">
                <a16:creationId xmlns:a16="http://schemas.microsoft.com/office/drawing/2014/main" id="{28B499AD-EE52-5294-B2E4-7CA5A7ACAE9C}"/>
              </a:ext>
            </a:extLst>
          </p:cNvPr>
          <p:cNvSpPr txBox="1"/>
          <p:nvPr/>
        </p:nvSpPr>
        <p:spPr>
          <a:xfrm>
            <a:off x="1747821" y="5809569"/>
            <a:ext cx="1179793" cy="200055"/>
          </a:xfrm>
          <a:prstGeom prst="rect">
            <a:avLst/>
          </a:prstGeom>
          <a:noFill/>
        </p:spPr>
        <p:txBody>
          <a:bodyPr wrap="square" rtlCol="0">
            <a:spAutoFit/>
          </a:bodyPr>
          <a:lstStyle/>
          <a:p>
            <a:r>
              <a:rPr lang="en-US" sz="700" b="1" dirty="0">
                <a:solidFill>
                  <a:srgbClr val="FFC000"/>
                </a:solidFill>
              </a:rPr>
              <a:t>Forwarding Endpoint</a:t>
            </a:r>
          </a:p>
        </p:txBody>
      </p:sp>
      <p:sp>
        <p:nvSpPr>
          <p:cNvPr id="86" name="Oval 85">
            <a:extLst>
              <a:ext uri="{FF2B5EF4-FFF2-40B4-BE49-F238E27FC236}">
                <a16:creationId xmlns:a16="http://schemas.microsoft.com/office/drawing/2014/main" id="{F2A60704-E346-7119-DE7D-1E20E916EA9F}"/>
              </a:ext>
            </a:extLst>
          </p:cNvPr>
          <p:cNvSpPr/>
          <p:nvPr/>
        </p:nvSpPr>
        <p:spPr>
          <a:xfrm>
            <a:off x="1634360" y="5838959"/>
            <a:ext cx="137652" cy="14127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538A61C7-4EAA-D2DA-73F0-43DB64C5F0C5}"/>
              </a:ext>
            </a:extLst>
          </p:cNvPr>
          <p:cNvSpPr txBox="1"/>
          <p:nvPr/>
        </p:nvSpPr>
        <p:spPr>
          <a:xfrm>
            <a:off x="1747821" y="6045375"/>
            <a:ext cx="1034507" cy="200055"/>
          </a:xfrm>
          <a:prstGeom prst="rect">
            <a:avLst/>
          </a:prstGeom>
          <a:noFill/>
        </p:spPr>
        <p:txBody>
          <a:bodyPr wrap="square" rtlCol="0">
            <a:spAutoFit/>
          </a:bodyPr>
          <a:lstStyle/>
          <a:p>
            <a:r>
              <a:rPr lang="en-US" sz="700" b="1" dirty="0">
                <a:solidFill>
                  <a:srgbClr val="00B050"/>
                </a:solidFill>
              </a:rPr>
              <a:t>Listening Endpoint</a:t>
            </a:r>
          </a:p>
        </p:txBody>
      </p:sp>
      <p:sp>
        <p:nvSpPr>
          <p:cNvPr id="88" name="Oval 87">
            <a:extLst>
              <a:ext uri="{FF2B5EF4-FFF2-40B4-BE49-F238E27FC236}">
                <a16:creationId xmlns:a16="http://schemas.microsoft.com/office/drawing/2014/main" id="{E1B09B77-9196-1859-3190-559601EF9D87}"/>
              </a:ext>
            </a:extLst>
          </p:cNvPr>
          <p:cNvSpPr/>
          <p:nvPr/>
        </p:nvSpPr>
        <p:spPr>
          <a:xfrm>
            <a:off x="1634360" y="6056031"/>
            <a:ext cx="137652" cy="1412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C5EF74E6-E45A-31CC-1415-1A2515EED69E}"/>
              </a:ext>
            </a:extLst>
          </p:cNvPr>
          <p:cNvSpPr txBox="1"/>
          <p:nvPr/>
        </p:nvSpPr>
        <p:spPr>
          <a:xfrm>
            <a:off x="686957" y="5134163"/>
            <a:ext cx="891901" cy="215444"/>
          </a:xfrm>
          <a:prstGeom prst="rect">
            <a:avLst/>
          </a:prstGeom>
          <a:noFill/>
        </p:spPr>
        <p:txBody>
          <a:bodyPr wrap="square" rtlCol="0">
            <a:spAutoFit/>
          </a:bodyPr>
          <a:lstStyle/>
          <a:p>
            <a:pPr algn="r"/>
            <a:r>
              <a:rPr lang="en-US" sz="800" b="1" dirty="0"/>
              <a:t>Example: </a:t>
            </a:r>
          </a:p>
        </p:txBody>
      </p:sp>
      <p:graphicFrame>
        <p:nvGraphicFramePr>
          <p:cNvPr id="90" name="Table 110">
            <a:extLst>
              <a:ext uri="{FF2B5EF4-FFF2-40B4-BE49-F238E27FC236}">
                <a16:creationId xmlns:a16="http://schemas.microsoft.com/office/drawing/2014/main" id="{E3A76DC9-51BF-4FBF-8DAE-21642730A5FE}"/>
              </a:ext>
            </a:extLst>
          </p:cNvPr>
          <p:cNvGraphicFramePr>
            <a:graphicFrameLocks noGrp="1"/>
          </p:cNvGraphicFramePr>
          <p:nvPr/>
        </p:nvGraphicFramePr>
        <p:xfrm>
          <a:off x="6675722" y="4884702"/>
          <a:ext cx="5142452" cy="853440"/>
        </p:xfrm>
        <a:graphic>
          <a:graphicData uri="http://schemas.openxmlformats.org/drawingml/2006/table">
            <a:tbl>
              <a:tblPr firstRow="1" bandRow="1">
                <a:tableStyleId>{5C22544A-7EE6-4342-B048-85BDC9FD1C3A}</a:tableStyleId>
              </a:tblPr>
              <a:tblGrid>
                <a:gridCol w="1638548">
                  <a:extLst>
                    <a:ext uri="{9D8B030D-6E8A-4147-A177-3AD203B41FA5}">
                      <a16:colId xmlns:a16="http://schemas.microsoft.com/office/drawing/2014/main" val="2890931276"/>
                    </a:ext>
                  </a:extLst>
                </a:gridCol>
                <a:gridCol w="1827522">
                  <a:extLst>
                    <a:ext uri="{9D8B030D-6E8A-4147-A177-3AD203B41FA5}">
                      <a16:colId xmlns:a16="http://schemas.microsoft.com/office/drawing/2014/main" val="2299313546"/>
                    </a:ext>
                  </a:extLst>
                </a:gridCol>
                <a:gridCol w="1676382">
                  <a:extLst>
                    <a:ext uri="{9D8B030D-6E8A-4147-A177-3AD203B41FA5}">
                      <a16:colId xmlns:a16="http://schemas.microsoft.com/office/drawing/2014/main" val="766402386"/>
                    </a:ext>
                  </a:extLst>
                </a:gridCol>
              </a:tblGrid>
              <a:tr h="370840">
                <a:tc>
                  <a:txBody>
                    <a:bodyPr/>
                    <a:lstStyle/>
                    <a:p>
                      <a:r>
                        <a:rPr lang="en-US" sz="1100" dirty="0"/>
                        <a:t>Domains</a:t>
                      </a:r>
                    </a:p>
                  </a:txBody>
                  <a:tcPr/>
                </a:tc>
                <a:tc>
                  <a:txBody>
                    <a:bodyPr/>
                    <a:lstStyle/>
                    <a:p>
                      <a:r>
                        <a:rPr lang="en-US" sz="1100" dirty="0"/>
                        <a:t>Source</a:t>
                      </a:r>
                    </a:p>
                    <a:p>
                      <a:r>
                        <a:rPr lang="en-US" sz="1100" dirty="0"/>
                        <a:t>(Forwarding Endpoint)</a:t>
                      </a:r>
                    </a:p>
                  </a:txBody>
                  <a:tcPr/>
                </a:tc>
                <a:tc>
                  <a:txBody>
                    <a:bodyPr/>
                    <a:lstStyle/>
                    <a:p>
                      <a:r>
                        <a:rPr lang="en-US" sz="1100" dirty="0"/>
                        <a:t>Destination</a:t>
                      </a:r>
                    </a:p>
                    <a:p>
                      <a:r>
                        <a:rPr lang="en-US" sz="1100" dirty="0"/>
                        <a:t>(Listening Endpoint)</a:t>
                      </a:r>
                    </a:p>
                  </a:txBody>
                  <a:tcPr/>
                </a:tc>
                <a:extLst>
                  <a:ext uri="{0D108BD9-81ED-4DB2-BD59-A6C34878D82A}">
                    <a16:rowId xmlns:a16="http://schemas.microsoft.com/office/drawing/2014/main" val="991198622"/>
                  </a:ext>
                </a:extLst>
              </a:tr>
              <a:tr h="370840">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100" dirty="0" err="1"/>
                        <a:t>prod.oraclevcn.com</a:t>
                      </a:r>
                      <a:r>
                        <a:rPr lang="en-US" sz="1100" dirty="0"/>
                        <a:t>, </a:t>
                      </a:r>
                      <a:r>
                        <a:rPr lang="en-US" sz="1100" dirty="0" err="1"/>
                        <a:t>oci.example.com</a:t>
                      </a:r>
                      <a:endParaRPr lang="en-US" sz="1100" dirty="0"/>
                    </a:p>
                  </a:txBody>
                  <a:tcPr/>
                </a:tc>
                <a:tc>
                  <a:txBody>
                    <a:bodyPr/>
                    <a:lstStyle/>
                    <a:p>
                      <a:r>
                        <a:rPr lang="en-US" sz="1100" dirty="0"/>
                        <a:t>10.0.2.253</a:t>
                      </a:r>
                    </a:p>
                  </a:txBody>
                  <a:tcPr/>
                </a:tc>
                <a:tc>
                  <a:txBody>
                    <a:bodyPr/>
                    <a:lstStyle/>
                    <a:p>
                      <a:r>
                        <a:rPr lang="en-US" sz="1100" dirty="0"/>
                        <a:t>10.0.1.10</a:t>
                      </a:r>
                    </a:p>
                  </a:txBody>
                  <a:tcPr/>
                </a:tc>
                <a:extLst>
                  <a:ext uri="{0D108BD9-81ED-4DB2-BD59-A6C34878D82A}">
                    <a16:rowId xmlns:a16="http://schemas.microsoft.com/office/drawing/2014/main" val="72383599"/>
                  </a:ext>
                </a:extLst>
              </a:tr>
            </a:tbl>
          </a:graphicData>
        </a:graphic>
      </p:graphicFrame>
      <p:graphicFrame>
        <p:nvGraphicFramePr>
          <p:cNvPr id="91" name="Table 90">
            <a:extLst>
              <a:ext uri="{FF2B5EF4-FFF2-40B4-BE49-F238E27FC236}">
                <a16:creationId xmlns:a16="http://schemas.microsoft.com/office/drawing/2014/main" id="{807C9920-33F2-C8D9-69A1-FCE83DE55592}"/>
              </a:ext>
            </a:extLst>
          </p:cNvPr>
          <p:cNvGraphicFramePr>
            <a:graphicFrameLocks noGrp="1"/>
          </p:cNvGraphicFramePr>
          <p:nvPr/>
        </p:nvGraphicFramePr>
        <p:xfrm>
          <a:off x="6660649" y="3738846"/>
          <a:ext cx="5142452" cy="797560"/>
        </p:xfrm>
        <a:graphic>
          <a:graphicData uri="http://schemas.openxmlformats.org/drawingml/2006/table">
            <a:tbl>
              <a:tblPr firstRow="1" bandRow="1">
                <a:tableStyleId>{5C22544A-7EE6-4342-B048-85BDC9FD1C3A}</a:tableStyleId>
              </a:tblPr>
              <a:tblGrid>
                <a:gridCol w="1638548">
                  <a:extLst>
                    <a:ext uri="{9D8B030D-6E8A-4147-A177-3AD203B41FA5}">
                      <a16:colId xmlns:a16="http://schemas.microsoft.com/office/drawing/2014/main" val="2890931276"/>
                    </a:ext>
                  </a:extLst>
                </a:gridCol>
                <a:gridCol w="1827522">
                  <a:extLst>
                    <a:ext uri="{9D8B030D-6E8A-4147-A177-3AD203B41FA5}">
                      <a16:colId xmlns:a16="http://schemas.microsoft.com/office/drawing/2014/main" val="2299313546"/>
                    </a:ext>
                  </a:extLst>
                </a:gridCol>
                <a:gridCol w="1676382">
                  <a:extLst>
                    <a:ext uri="{9D8B030D-6E8A-4147-A177-3AD203B41FA5}">
                      <a16:colId xmlns:a16="http://schemas.microsoft.com/office/drawing/2014/main" val="766402386"/>
                    </a:ext>
                  </a:extLst>
                </a:gridCol>
              </a:tblGrid>
              <a:tr h="370840">
                <a:tc>
                  <a:txBody>
                    <a:bodyPr/>
                    <a:lstStyle/>
                    <a:p>
                      <a:r>
                        <a:rPr lang="en-US" sz="1100" dirty="0"/>
                        <a:t>Domains</a:t>
                      </a:r>
                    </a:p>
                  </a:txBody>
                  <a:tcPr/>
                </a:tc>
                <a:tc>
                  <a:txBody>
                    <a:bodyPr/>
                    <a:lstStyle/>
                    <a:p>
                      <a:r>
                        <a:rPr lang="en-US" sz="1100" dirty="0"/>
                        <a:t>Source</a:t>
                      </a:r>
                    </a:p>
                    <a:p>
                      <a:r>
                        <a:rPr lang="en-US" sz="1100" dirty="0"/>
                        <a:t>(Forwarding Endpoint)</a:t>
                      </a:r>
                    </a:p>
                  </a:txBody>
                  <a:tcPr/>
                </a:tc>
                <a:tc>
                  <a:txBody>
                    <a:bodyPr/>
                    <a:lstStyle/>
                    <a:p>
                      <a:r>
                        <a:rPr lang="en-US" sz="1100" dirty="0"/>
                        <a:t>Destination</a:t>
                      </a:r>
                    </a:p>
                    <a:p>
                      <a:r>
                        <a:rPr lang="en-US" sz="1100" dirty="0"/>
                        <a:t>(Listening Endpoint)</a:t>
                      </a:r>
                    </a:p>
                  </a:txBody>
                  <a:tcPr/>
                </a:tc>
                <a:extLst>
                  <a:ext uri="{0D108BD9-81ED-4DB2-BD59-A6C34878D82A}">
                    <a16:rowId xmlns:a16="http://schemas.microsoft.com/office/drawing/2014/main" val="991198622"/>
                  </a:ext>
                </a:extLst>
              </a:tr>
              <a:tr h="370840">
                <a:tc>
                  <a:txBody>
                    <a:bodyPr/>
                    <a:lstStyle/>
                    <a:p>
                      <a:r>
                        <a:rPr lang="en-US" sz="1100" dirty="0" err="1"/>
                        <a:t>dev.oraclevcn.com</a:t>
                      </a:r>
                      <a:endParaRPr lang="en-US" sz="1100" dirty="0"/>
                    </a:p>
                  </a:txBody>
                  <a:tcPr/>
                </a:tc>
                <a:tc>
                  <a:txBody>
                    <a:bodyPr/>
                    <a:lstStyle/>
                    <a:p>
                      <a:r>
                        <a:rPr lang="en-US" sz="1100" dirty="0"/>
                        <a:t>10.0.1.253</a:t>
                      </a:r>
                    </a:p>
                  </a:txBody>
                  <a:tcPr/>
                </a:tc>
                <a:tc>
                  <a:txBody>
                    <a:bodyPr/>
                    <a:lstStyle/>
                    <a:p>
                      <a:r>
                        <a:rPr lang="en-US" sz="1100" dirty="0"/>
                        <a:t>10.0.2.10</a:t>
                      </a:r>
                    </a:p>
                  </a:txBody>
                  <a:tcPr/>
                </a:tc>
                <a:extLst>
                  <a:ext uri="{0D108BD9-81ED-4DB2-BD59-A6C34878D82A}">
                    <a16:rowId xmlns:a16="http://schemas.microsoft.com/office/drawing/2014/main" val="2830805291"/>
                  </a:ext>
                </a:extLst>
              </a:tr>
            </a:tbl>
          </a:graphicData>
        </a:graphic>
      </p:graphicFrame>
      <p:sp>
        <p:nvSpPr>
          <p:cNvPr id="92" name="Text Placeholder 6">
            <a:extLst>
              <a:ext uri="{FF2B5EF4-FFF2-40B4-BE49-F238E27FC236}">
                <a16:creationId xmlns:a16="http://schemas.microsoft.com/office/drawing/2014/main" id="{A4EBCAFF-B888-DA93-3E37-5000653879E3}"/>
              </a:ext>
            </a:extLst>
          </p:cNvPr>
          <p:cNvSpPr txBox="1">
            <a:spLocks/>
          </p:cNvSpPr>
          <p:nvPr/>
        </p:nvSpPr>
        <p:spPr>
          <a:xfrm>
            <a:off x="6583338" y="3516700"/>
            <a:ext cx="2190711" cy="387154"/>
          </a:xfrm>
          <a:prstGeom prst="rect">
            <a:avLst/>
          </a:prstGeom>
          <a:noFill/>
        </p:spPr>
        <p:txBody>
          <a:bodyPr vert="horz" lIns="0" tIns="0" rIns="0" bIns="0" rtlCol="0">
            <a:noAutofit/>
          </a:bodyPr>
          <a:lstStyle>
            <a:lvl1pPr marL="0" marR="0" indent="0" algn="l" defTabSz="914126" rtl="0" eaLnBrk="1" fontAlgn="auto" latinLnBrk="0" hangingPunct="1">
              <a:lnSpc>
                <a:spcPct val="95000"/>
              </a:lnSpc>
              <a:spcBef>
                <a:spcPts val="600"/>
              </a:spcBef>
              <a:spcAft>
                <a:spcPct val="0"/>
              </a:spcAft>
              <a:buClrTx/>
              <a:buSzTx/>
              <a:buFont typeface="System Font Regular"/>
              <a:buNone/>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ct val="0"/>
              </a:spcAft>
              <a:buClrTx/>
              <a:buSzTx/>
              <a:buFont typeface="Arial" panose="020B0604020202020204" pitchFamily="34" charset="0"/>
              <a:buChar char="•"/>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285750" indent="-285750"/>
            <a:r>
              <a:rPr lang="en-US" sz="1400" dirty="0"/>
              <a:t>Rules in Prod VCN</a:t>
            </a:r>
          </a:p>
        </p:txBody>
      </p:sp>
      <p:sp>
        <p:nvSpPr>
          <p:cNvPr id="93" name="Text Placeholder 6">
            <a:extLst>
              <a:ext uri="{FF2B5EF4-FFF2-40B4-BE49-F238E27FC236}">
                <a16:creationId xmlns:a16="http://schemas.microsoft.com/office/drawing/2014/main" id="{03D2044F-3362-7E47-3417-61AA4F7FD1FB}"/>
              </a:ext>
            </a:extLst>
          </p:cNvPr>
          <p:cNvSpPr txBox="1">
            <a:spLocks/>
          </p:cNvSpPr>
          <p:nvPr/>
        </p:nvSpPr>
        <p:spPr>
          <a:xfrm>
            <a:off x="6583337" y="4665472"/>
            <a:ext cx="2190711" cy="387154"/>
          </a:xfrm>
          <a:prstGeom prst="rect">
            <a:avLst/>
          </a:prstGeom>
          <a:noFill/>
        </p:spPr>
        <p:txBody>
          <a:bodyPr vert="horz" lIns="0" tIns="0" rIns="0" bIns="0" rtlCol="0">
            <a:noAutofit/>
          </a:bodyPr>
          <a:lstStyle>
            <a:lvl1pPr marL="0" marR="0" indent="0" algn="l" defTabSz="914126" rtl="0" eaLnBrk="1" fontAlgn="auto" latinLnBrk="0" hangingPunct="1">
              <a:lnSpc>
                <a:spcPct val="95000"/>
              </a:lnSpc>
              <a:spcBef>
                <a:spcPts val="600"/>
              </a:spcBef>
              <a:spcAft>
                <a:spcPct val="0"/>
              </a:spcAft>
              <a:buClrTx/>
              <a:buSzTx/>
              <a:buFont typeface="System Font Regular"/>
              <a:buNone/>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ct val="0"/>
              </a:spcAft>
              <a:buClrTx/>
              <a:buSzTx/>
              <a:buFont typeface="Arial" panose="020B0604020202020204" pitchFamily="34" charset="0"/>
              <a:buChar char="•"/>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285750" indent="-285750"/>
            <a:r>
              <a:rPr lang="en-US" sz="1400" dirty="0"/>
              <a:t>Rules in Dev VCN</a:t>
            </a:r>
          </a:p>
        </p:txBody>
      </p:sp>
      <p:sp>
        <p:nvSpPr>
          <p:cNvPr id="94" name="TextBox 93">
            <a:extLst>
              <a:ext uri="{FF2B5EF4-FFF2-40B4-BE49-F238E27FC236}">
                <a16:creationId xmlns:a16="http://schemas.microsoft.com/office/drawing/2014/main" id="{2DEEEE70-09D4-0F04-1DFF-FA9ADE516189}"/>
              </a:ext>
            </a:extLst>
          </p:cNvPr>
          <p:cNvSpPr txBox="1"/>
          <p:nvPr/>
        </p:nvSpPr>
        <p:spPr>
          <a:xfrm rot="16200000">
            <a:off x="322827" y="3461259"/>
            <a:ext cx="2714952" cy="500137"/>
          </a:xfrm>
          <a:prstGeom prst="rect">
            <a:avLst/>
          </a:prstGeom>
          <a:noFill/>
        </p:spPr>
        <p:txBody>
          <a:bodyPr wrap="square" rtlCol="0">
            <a:spAutoFit/>
          </a:bodyPr>
          <a:lstStyle/>
          <a:p>
            <a:pPr algn="r"/>
            <a:r>
              <a:rPr lang="en-US" sz="1600" dirty="0">
                <a:solidFill>
                  <a:schemeClr val="accent1"/>
                </a:solidFill>
              </a:rPr>
              <a:t>VCN: Prod</a:t>
            </a:r>
          </a:p>
          <a:p>
            <a:pPr algn="r"/>
            <a:r>
              <a:rPr lang="en-US" sz="1000" dirty="0">
                <a:solidFill>
                  <a:schemeClr val="accent1"/>
                </a:solidFill>
              </a:rPr>
              <a:t>(10.0.1/24)</a:t>
            </a:r>
          </a:p>
        </p:txBody>
      </p:sp>
      <p:sp>
        <p:nvSpPr>
          <p:cNvPr id="95" name="TextBox 94">
            <a:extLst>
              <a:ext uri="{FF2B5EF4-FFF2-40B4-BE49-F238E27FC236}">
                <a16:creationId xmlns:a16="http://schemas.microsoft.com/office/drawing/2014/main" id="{94C12434-F0C9-263A-5995-0CECFD40469A}"/>
              </a:ext>
            </a:extLst>
          </p:cNvPr>
          <p:cNvSpPr txBox="1"/>
          <p:nvPr/>
        </p:nvSpPr>
        <p:spPr>
          <a:xfrm rot="16200000">
            <a:off x="2909348" y="3456162"/>
            <a:ext cx="2714952" cy="500137"/>
          </a:xfrm>
          <a:prstGeom prst="rect">
            <a:avLst/>
          </a:prstGeom>
          <a:noFill/>
        </p:spPr>
        <p:txBody>
          <a:bodyPr wrap="square" rtlCol="0">
            <a:spAutoFit/>
          </a:bodyPr>
          <a:lstStyle/>
          <a:p>
            <a:pPr algn="r"/>
            <a:r>
              <a:rPr lang="en-US" sz="1600" dirty="0">
                <a:solidFill>
                  <a:schemeClr val="accent1"/>
                </a:solidFill>
              </a:rPr>
              <a:t>VCN: Dev</a:t>
            </a:r>
          </a:p>
          <a:p>
            <a:pPr algn="r"/>
            <a:r>
              <a:rPr lang="en-US" sz="1000" dirty="0">
                <a:solidFill>
                  <a:schemeClr val="accent1"/>
                </a:solidFill>
              </a:rPr>
              <a:t>(10.0.2/24)</a:t>
            </a:r>
          </a:p>
        </p:txBody>
      </p:sp>
    </p:spTree>
    <p:extLst>
      <p:ext uri="{BB962C8B-B14F-4D97-AF65-F5344CB8AC3E}">
        <p14:creationId xmlns:p14="http://schemas.microsoft.com/office/powerpoint/2010/main" val="10126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EA648A-86C5-4D75-B596-F2A05E529327}"/>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663C1FB-4B42-47F2-8A75-81C947FFE263}"/>
              </a:ext>
            </a:extLst>
          </p:cNvPr>
          <p:cNvSpPr>
            <a:spLocks noGrp="1"/>
          </p:cNvSpPr>
          <p:nvPr>
            <p:ph type="sldNum" sz="quarter" idx="4"/>
          </p:nvPr>
        </p:nvSpPr>
        <p:spPr/>
        <p:txBody>
          <a:bodyPr/>
          <a:lstStyle/>
          <a:p>
            <a:fld id="{345D60D9-5372-5F40-9443-0F9AE5BDC3C8}" type="slidenum">
              <a:rPr lang="en-US" smtClean="0"/>
              <a:pPr/>
              <a:t>78</a:t>
            </a:fld>
            <a:endParaRPr lang="en-US" dirty="0"/>
          </a:p>
        </p:txBody>
      </p:sp>
      <p:sp>
        <p:nvSpPr>
          <p:cNvPr id="3" name="Title 1">
            <a:extLst>
              <a:ext uri="{FF2B5EF4-FFF2-40B4-BE49-F238E27FC236}">
                <a16:creationId xmlns:a16="http://schemas.microsoft.com/office/drawing/2014/main" id="{6F56CFC1-9EBA-FE02-4236-2C474AB88C32}"/>
              </a:ext>
            </a:extLst>
          </p:cNvPr>
          <p:cNvSpPr txBox="1"/>
          <p:nvPr>
            <p:custDataLst>
              <p:tags r:id="rId1"/>
            </p:custDataLst>
          </p:nvPr>
        </p:nvSpPr>
        <p:spPr>
          <a:xfrm>
            <a:off x="768874" y="504825"/>
            <a:ext cx="4380008"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Private DNS – Demo</a:t>
            </a:r>
          </a:p>
        </p:txBody>
      </p:sp>
      <p:sp>
        <p:nvSpPr>
          <p:cNvPr id="7" name="Text Placeholder 6">
            <a:extLst>
              <a:ext uri="{FF2B5EF4-FFF2-40B4-BE49-F238E27FC236}">
                <a16:creationId xmlns:a16="http://schemas.microsoft.com/office/drawing/2014/main" id="{D2F24B05-D3BF-6140-9EB9-F0B3B42E5CE4}"/>
              </a:ext>
            </a:extLst>
          </p:cNvPr>
          <p:cNvSpPr txBox="1">
            <a:spLocks/>
          </p:cNvSpPr>
          <p:nvPr/>
        </p:nvSpPr>
        <p:spPr>
          <a:xfrm>
            <a:off x="6565106" y="1600200"/>
            <a:ext cx="4874817" cy="1596683"/>
          </a:xfrm>
          <a:prstGeom prst="rect">
            <a:avLst/>
          </a:prstGeom>
          <a:noFill/>
        </p:spPr>
        <p:txBody>
          <a:bodyPr vert="horz" lIns="0" tIns="0" rIns="0" bIns="0" rtlCol="0">
            <a:noAutofit/>
          </a:bodyPr>
          <a:lstStyle>
            <a:lvl1pPr marL="0" marR="0" indent="0" algn="l" defTabSz="914126" rtl="0" eaLnBrk="1" fontAlgn="auto" latinLnBrk="0" hangingPunct="1">
              <a:lnSpc>
                <a:spcPct val="95000"/>
              </a:lnSpc>
              <a:spcBef>
                <a:spcPts val="600"/>
              </a:spcBef>
              <a:spcAft>
                <a:spcPct val="0"/>
              </a:spcAft>
              <a:buClrTx/>
              <a:buSzTx/>
              <a:buFont typeface="System Font Regular"/>
              <a:buNone/>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ct val="0"/>
              </a:spcAft>
              <a:buClrTx/>
              <a:buSzTx/>
              <a:buFont typeface="Arial" panose="020B0604020202020204" pitchFamily="34" charset="0"/>
              <a:buChar char="•"/>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342900" indent="-342900">
              <a:buFont typeface="+mj-lt"/>
              <a:buAutoNum type="arabicPeriod"/>
            </a:pPr>
            <a:r>
              <a:rPr lang="en-US" sz="1800" dirty="0"/>
              <a:t>Create oci.example.com Private View in Prod VCN.</a:t>
            </a:r>
          </a:p>
          <a:p>
            <a:pPr marL="342900" indent="-342900">
              <a:buFont typeface="+mj-lt"/>
              <a:buAutoNum type="arabicPeriod"/>
            </a:pPr>
            <a:r>
              <a:rPr lang="en-US" sz="1800" dirty="0"/>
              <a:t>Create web-prod-1.oci.example.com DNS record</a:t>
            </a:r>
            <a:r>
              <a:rPr lang="en-US" sz="2000" dirty="0"/>
              <a:t>.</a:t>
            </a:r>
          </a:p>
          <a:p>
            <a:pPr marL="342900" indent="-342900">
              <a:buFont typeface="+mj-lt"/>
              <a:buAutoNum type="arabicPeriod"/>
            </a:pPr>
            <a:r>
              <a:rPr lang="en-US" sz="1800" dirty="0"/>
              <a:t>Create following DNS rules.</a:t>
            </a:r>
          </a:p>
        </p:txBody>
      </p:sp>
      <p:sp>
        <p:nvSpPr>
          <p:cNvPr id="8" name="Rectangle 7">
            <a:extLst>
              <a:ext uri="{FF2B5EF4-FFF2-40B4-BE49-F238E27FC236}">
                <a16:creationId xmlns:a16="http://schemas.microsoft.com/office/drawing/2014/main" id="{F7CC2705-1F54-B609-0D07-2D2F64F761C5}"/>
              </a:ext>
            </a:extLst>
          </p:cNvPr>
          <p:cNvSpPr/>
          <p:nvPr/>
        </p:nvSpPr>
        <p:spPr>
          <a:xfrm>
            <a:off x="1445946" y="2087999"/>
            <a:ext cx="2085938" cy="29757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con&#10;&#10;Description automatically generated">
            <a:extLst>
              <a:ext uri="{FF2B5EF4-FFF2-40B4-BE49-F238E27FC236}">
                <a16:creationId xmlns:a16="http://schemas.microsoft.com/office/drawing/2014/main" id="{98A41901-3E0B-8C1D-1A66-7D68991480D2}"/>
              </a:ext>
            </a:extLst>
          </p:cNvPr>
          <p:cNvPicPr>
            <a:picLocks noChangeAspect="1"/>
          </p:cNvPicPr>
          <p:nvPr/>
        </p:nvPicPr>
        <p:blipFill>
          <a:blip r:embed="rId5"/>
          <a:stretch>
            <a:fillRect/>
          </a:stretch>
        </p:blipFill>
        <p:spPr>
          <a:xfrm>
            <a:off x="1571279" y="3909669"/>
            <a:ext cx="547306" cy="547306"/>
          </a:xfrm>
          <a:prstGeom prst="rect">
            <a:avLst/>
          </a:prstGeom>
        </p:spPr>
      </p:pic>
      <p:pic>
        <p:nvPicPr>
          <p:cNvPr id="10" name="Picture 9" descr="Icon&#10;&#10;Description automatically generated">
            <a:extLst>
              <a:ext uri="{FF2B5EF4-FFF2-40B4-BE49-F238E27FC236}">
                <a16:creationId xmlns:a16="http://schemas.microsoft.com/office/drawing/2014/main" id="{06C435C7-E327-765A-E5EF-8B49ECFDCF10}"/>
              </a:ext>
            </a:extLst>
          </p:cNvPr>
          <p:cNvPicPr>
            <a:picLocks noChangeAspect="1"/>
          </p:cNvPicPr>
          <p:nvPr/>
        </p:nvPicPr>
        <p:blipFill>
          <a:blip r:embed="rId6"/>
          <a:stretch>
            <a:fillRect/>
          </a:stretch>
        </p:blipFill>
        <p:spPr>
          <a:xfrm>
            <a:off x="1215706" y="1807752"/>
            <a:ext cx="558800" cy="546100"/>
          </a:xfrm>
          <a:prstGeom prst="rect">
            <a:avLst/>
          </a:prstGeom>
        </p:spPr>
      </p:pic>
      <p:pic>
        <p:nvPicPr>
          <p:cNvPr id="11" name="Picture 10" descr="Icon&#10;&#10;Description automatically generated">
            <a:extLst>
              <a:ext uri="{FF2B5EF4-FFF2-40B4-BE49-F238E27FC236}">
                <a16:creationId xmlns:a16="http://schemas.microsoft.com/office/drawing/2014/main" id="{3882FA99-2703-61B8-3A2E-57E0882E2AEE}"/>
              </a:ext>
            </a:extLst>
          </p:cNvPr>
          <p:cNvPicPr>
            <a:picLocks noChangeAspect="1"/>
          </p:cNvPicPr>
          <p:nvPr/>
        </p:nvPicPr>
        <p:blipFill>
          <a:blip r:embed="rId7"/>
          <a:stretch>
            <a:fillRect/>
          </a:stretch>
        </p:blipFill>
        <p:spPr>
          <a:xfrm>
            <a:off x="2622279" y="2665634"/>
            <a:ext cx="535413" cy="511617"/>
          </a:xfrm>
          <a:prstGeom prst="rect">
            <a:avLst/>
          </a:prstGeom>
        </p:spPr>
      </p:pic>
      <p:pic>
        <p:nvPicPr>
          <p:cNvPr id="12" name="Picture 11" descr="Icon&#10;&#10;Description automatically generated">
            <a:extLst>
              <a:ext uri="{FF2B5EF4-FFF2-40B4-BE49-F238E27FC236}">
                <a16:creationId xmlns:a16="http://schemas.microsoft.com/office/drawing/2014/main" id="{46DCDA12-B890-9786-0E8F-3C967DB73D63}"/>
              </a:ext>
            </a:extLst>
          </p:cNvPr>
          <p:cNvPicPr>
            <a:picLocks noChangeAspect="1"/>
          </p:cNvPicPr>
          <p:nvPr/>
        </p:nvPicPr>
        <p:blipFill>
          <a:blip r:embed="rId8"/>
          <a:stretch>
            <a:fillRect/>
          </a:stretch>
        </p:blipFill>
        <p:spPr>
          <a:xfrm>
            <a:off x="2221208" y="1820292"/>
            <a:ext cx="535414" cy="535414"/>
          </a:xfrm>
          <a:prstGeom prst="rect">
            <a:avLst/>
          </a:prstGeom>
        </p:spPr>
      </p:pic>
      <p:pic>
        <p:nvPicPr>
          <p:cNvPr id="13" name="Picture 12" descr="Icon&#10;&#10;Description automatically generated">
            <a:extLst>
              <a:ext uri="{FF2B5EF4-FFF2-40B4-BE49-F238E27FC236}">
                <a16:creationId xmlns:a16="http://schemas.microsoft.com/office/drawing/2014/main" id="{9A46A99F-BCEF-FC2D-7050-81B0BA8CD530}"/>
              </a:ext>
            </a:extLst>
          </p:cNvPr>
          <p:cNvPicPr>
            <a:picLocks noChangeAspect="1"/>
          </p:cNvPicPr>
          <p:nvPr/>
        </p:nvPicPr>
        <p:blipFill>
          <a:blip r:embed="rId5"/>
          <a:stretch>
            <a:fillRect/>
          </a:stretch>
        </p:blipFill>
        <p:spPr>
          <a:xfrm>
            <a:off x="2232791" y="3914396"/>
            <a:ext cx="547306" cy="547306"/>
          </a:xfrm>
          <a:prstGeom prst="rect">
            <a:avLst/>
          </a:prstGeom>
        </p:spPr>
      </p:pic>
      <p:pic>
        <p:nvPicPr>
          <p:cNvPr id="14" name="Picture 13" descr="Icon&#10;&#10;Description automatically generated">
            <a:extLst>
              <a:ext uri="{FF2B5EF4-FFF2-40B4-BE49-F238E27FC236}">
                <a16:creationId xmlns:a16="http://schemas.microsoft.com/office/drawing/2014/main" id="{141FE4DD-8957-D573-EB8E-234328A9A6F9}"/>
              </a:ext>
            </a:extLst>
          </p:cNvPr>
          <p:cNvPicPr>
            <a:picLocks noChangeAspect="1"/>
          </p:cNvPicPr>
          <p:nvPr/>
        </p:nvPicPr>
        <p:blipFill>
          <a:blip r:embed="rId5"/>
          <a:stretch>
            <a:fillRect/>
          </a:stretch>
        </p:blipFill>
        <p:spPr>
          <a:xfrm>
            <a:off x="2894302" y="3909669"/>
            <a:ext cx="547306" cy="547306"/>
          </a:xfrm>
          <a:prstGeom prst="rect">
            <a:avLst/>
          </a:prstGeom>
        </p:spPr>
      </p:pic>
      <p:sp>
        <p:nvSpPr>
          <p:cNvPr id="15" name="Rectangle 14">
            <a:extLst>
              <a:ext uri="{FF2B5EF4-FFF2-40B4-BE49-F238E27FC236}">
                <a16:creationId xmlns:a16="http://schemas.microsoft.com/office/drawing/2014/main" id="{8B350956-514B-E5F4-B207-452B386DB23C}"/>
              </a:ext>
            </a:extLst>
          </p:cNvPr>
          <p:cNvSpPr/>
          <p:nvPr/>
        </p:nvSpPr>
        <p:spPr>
          <a:xfrm>
            <a:off x="1544057" y="3680749"/>
            <a:ext cx="1274145" cy="1235894"/>
          </a:xfrm>
          <a:prstGeom prst="rect">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8B387F0-5DCA-2B7C-142B-E230C15EA75D}"/>
              </a:ext>
            </a:extLst>
          </p:cNvPr>
          <p:cNvSpPr/>
          <p:nvPr/>
        </p:nvSpPr>
        <p:spPr>
          <a:xfrm>
            <a:off x="2866689" y="3680749"/>
            <a:ext cx="582007" cy="1235894"/>
          </a:xfrm>
          <a:prstGeom prst="rect">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FF379B7-11AF-109D-A29D-8AB7CF15E02A}"/>
              </a:ext>
            </a:extLst>
          </p:cNvPr>
          <p:cNvSpPr txBox="1"/>
          <p:nvPr/>
        </p:nvSpPr>
        <p:spPr>
          <a:xfrm>
            <a:off x="1544056" y="4705833"/>
            <a:ext cx="1274145" cy="215444"/>
          </a:xfrm>
          <a:prstGeom prst="rect">
            <a:avLst/>
          </a:prstGeom>
          <a:noFill/>
        </p:spPr>
        <p:txBody>
          <a:bodyPr wrap="square" rtlCol="0">
            <a:spAutoFit/>
          </a:bodyPr>
          <a:lstStyle/>
          <a:p>
            <a:pPr algn="ctr"/>
            <a:r>
              <a:rPr lang="en-US" sz="800" b="1" dirty="0"/>
              <a:t>Subnet: Web</a:t>
            </a:r>
          </a:p>
        </p:txBody>
      </p:sp>
      <p:sp>
        <p:nvSpPr>
          <p:cNvPr id="19" name="TextBox 18">
            <a:extLst>
              <a:ext uri="{FF2B5EF4-FFF2-40B4-BE49-F238E27FC236}">
                <a16:creationId xmlns:a16="http://schemas.microsoft.com/office/drawing/2014/main" id="{E9278DD6-F137-C165-55CE-D6A4D5501F48}"/>
              </a:ext>
            </a:extLst>
          </p:cNvPr>
          <p:cNvSpPr txBox="1"/>
          <p:nvPr/>
        </p:nvSpPr>
        <p:spPr>
          <a:xfrm>
            <a:off x="2894302" y="4586051"/>
            <a:ext cx="554394" cy="338554"/>
          </a:xfrm>
          <a:prstGeom prst="rect">
            <a:avLst/>
          </a:prstGeom>
          <a:noFill/>
        </p:spPr>
        <p:txBody>
          <a:bodyPr wrap="square" rtlCol="0">
            <a:spAutoFit/>
          </a:bodyPr>
          <a:lstStyle/>
          <a:p>
            <a:pPr algn="ctr"/>
            <a:r>
              <a:rPr lang="en-US" sz="800" b="1" dirty="0"/>
              <a:t>Subnet: App</a:t>
            </a:r>
          </a:p>
        </p:txBody>
      </p:sp>
      <p:sp>
        <p:nvSpPr>
          <p:cNvPr id="20" name="TextBox 19">
            <a:extLst>
              <a:ext uri="{FF2B5EF4-FFF2-40B4-BE49-F238E27FC236}">
                <a16:creationId xmlns:a16="http://schemas.microsoft.com/office/drawing/2014/main" id="{AEED4CD8-2073-540C-90CE-A6584B7C6C01}"/>
              </a:ext>
            </a:extLst>
          </p:cNvPr>
          <p:cNvSpPr txBox="1"/>
          <p:nvPr/>
        </p:nvSpPr>
        <p:spPr>
          <a:xfrm>
            <a:off x="1684178" y="3146775"/>
            <a:ext cx="1274145" cy="200055"/>
          </a:xfrm>
          <a:prstGeom prst="rect">
            <a:avLst/>
          </a:prstGeom>
          <a:noFill/>
        </p:spPr>
        <p:txBody>
          <a:bodyPr wrap="square" rtlCol="0">
            <a:spAutoFit/>
          </a:bodyPr>
          <a:lstStyle/>
          <a:p>
            <a:pPr algn="ctr"/>
            <a:r>
              <a:rPr lang="en-US" sz="700" b="1" dirty="0">
                <a:solidFill>
                  <a:srgbClr val="0070C0"/>
                </a:solidFill>
              </a:rPr>
              <a:t>169.254.169.254</a:t>
            </a:r>
          </a:p>
        </p:txBody>
      </p:sp>
      <p:sp>
        <p:nvSpPr>
          <p:cNvPr id="21" name="Oval 20">
            <a:extLst>
              <a:ext uri="{FF2B5EF4-FFF2-40B4-BE49-F238E27FC236}">
                <a16:creationId xmlns:a16="http://schemas.microsoft.com/office/drawing/2014/main" id="{E4D2A007-B837-9188-9AC6-8F61F20110A9}"/>
              </a:ext>
            </a:extLst>
          </p:cNvPr>
          <p:cNvSpPr/>
          <p:nvPr/>
        </p:nvSpPr>
        <p:spPr>
          <a:xfrm>
            <a:off x="2681273" y="3060705"/>
            <a:ext cx="137652" cy="14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B20EDF7-35DE-61C9-181E-351A2C2FE45E}"/>
              </a:ext>
            </a:extLst>
          </p:cNvPr>
          <p:cNvSpPr txBox="1"/>
          <p:nvPr/>
        </p:nvSpPr>
        <p:spPr>
          <a:xfrm>
            <a:off x="2921103" y="2574358"/>
            <a:ext cx="688258" cy="200055"/>
          </a:xfrm>
          <a:prstGeom prst="rect">
            <a:avLst/>
          </a:prstGeom>
          <a:noFill/>
        </p:spPr>
        <p:txBody>
          <a:bodyPr wrap="square" rtlCol="0">
            <a:spAutoFit/>
          </a:bodyPr>
          <a:lstStyle/>
          <a:p>
            <a:pPr algn="ctr"/>
            <a:r>
              <a:rPr lang="en-US" sz="700" b="1" dirty="0">
                <a:solidFill>
                  <a:srgbClr val="00B050"/>
                </a:solidFill>
              </a:rPr>
              <a:t>10.0.1.10</a:t>
            </a:r>
          </a:p>
        </p:txBody>
      </p:sp>
      <p:sp>
        <p:nvSpPr>
          <p:cNvPr id="23" name="Oval 22">
            <a:extLst>
              <a:ext uri="{FF2B5EF4-FFF2-40B4-BE49-F238E27FC236}">
                <a16:creationId xmlns:a16="http://schemas.microsoft.com/office/drawing/2014/main" id="{D416D442-DEF1-A4ED-BFDF-F69B87976282}"/>
              </a:ext>
            </a:extLst>
          </p:cNvPr>
          <p:cNvSpPr/>
          <p:nvPr/>
        </p:nvSpPr>
        <p:spPr>
          <a:xfrm>
            <a:off x="2901437" y="2603748"/>
            <a:ext cx="137652" cy="1412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2F70333-2E0C-73DC-D8C6-16332EBF377B}"/>
              </a:ext>
            </a:extLst>
          </p:cNvPr>
          <p:cNvSpPr txBox="1"/>
          <p:nvPr/>
        </p:nvSpPr>
        <p:spPr>
          <a:xfrm>
            <a:off x="2716604" y="3131133"/>
            <a:ext cx="688258" cy="338554"/>
          </a:xfrm>
          <a:prstGeom prst="rect">
            <a:avLst/>
          </a:prstGeom>
          <a:noFill/>
        </p:spPr>
        <p:txBody>
          <a:bodyPr wrap="square" rtlCol="0">
            <a:spAutoFit/>
          </a:bodyPr>
          <a:lstStyle/>
          <a:p>
            <a:pPr algn="ctr"/>
            <a:r>
              <a:rPr lang="en-US" sz="800" b="1" dirty="0"/>
              <a:t>DNS Resolver</a:t>
            </a:r>
          </a:p>
        </p:txBody>
      </p:sp>
      <p:sp>
        <p:nvSpPr>
          <p:cNvPr id="25" name="TextBox 24">
            <a:extLst>
              <a:ext uri="{FF2B5EF4-FFF2-40B4-BE49-F238E27FC236}">
                <a16:creationId xmlns:a16="http://schemas.microsoft.com/office/drawing/2014/main" id="{858AC8EC-4553-B940-69F1-9E0358B497B7}"/>
              </a:ext>
            </a:extLst>
          </p:cNvPr>
          <p:cNvSpPr txBox="1"/>
          <p:nvPr/>
        </p:nvSpPr>
        <p:spPr>
          <a:xfrm>
            <a:off x="2071673" y="2574358"/>
            <a:ext cx="688258" cy="200055"/>
          </a:xfrm>
          <a:prstGeom prst="rect">
            <a:avLst/>
          </a:prstGeom>
          <a:noFill/>
        </p:spPr>
        <p:txBody>
          <a:bodyPr wrap="square" rtlCol="0">
            <a:spAutoFit/>
          </a:bodyPr>
          <a:lstStyle/>
          <a:p>
            <a:pPr algn="ctr"/>
            <a:r>
              <a:rPr lang="en-US" sz="700" b="1" dirty="0">
                <a:solidFill>
                  <a:srgbClr val="FFC000"/>
                </a:solidFill>
              </a:rPr>
              <a:t>10.0.1.253</a:t>
            </a:r>
          </a:p>
        </p:txBody>
      </p:sp>
      <p:sp>
        <p:nvSpPr>
          <p:cNvPr id="26" name="Oval 25">
            <a:extLst>
              <a:ext uri="{FF2B5EF4-FFF2-40B4-BE49-F238E27FC236}">
                <a16:creationId xmlns:a16="http://schemas.microsoft.com/office/drawing/2014/main" id="{0C58851C-04E8-0D72-E4F0-4EB5CFD1BF85}"/>
              </a:ext>
            </a:extLst>
          </p:cNvPr>
          <p:cNvSpPr/>
          <p:nvPr/>
        </p:nvSpPr>
        <p:spPr>
          <a:xfrm>
            <a:off x="2673898" y="2603748"/>
            <a:ext cx="137652" cy="14127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5DDFA81-0101-A14D-42E9-CF912ED11A45}"/>
              </a:ext>
            </a:extLst>
          </p:cNvPr>
          <p:cNvSpPr txBox="1"/>
          <p:nvPr/>
        </p:nvSpPr>
        <p:spPr>
          <a:xfrm>
            <a:off x="1443086" y="5134163"/>
            <a:ext cx="2085938" cy="338554"/>
          </a:xfrm>
          <a:prstGeom prst="rect">
            <a:avLst/>
          </a:prstGeom>
          <a:noFill/>
        </p:spPr>
        <p:txBody>
          <a:bodyPr wrap="square" rtlCol="0">
            <a:spAutoFit/>
          </a:bodyPr>
          <a:lstStyle/>
          <a:p>
            <a:pPr algn="ctr"/>
            <a:r>
              <a:rPr lang="en-US" sz="800" b="1" dirty="0"/>
              <a:t>instance1.web.prod.oraclevcn.com</a:t>
            </a:r>
          </a:p>
          <a:p>
            <a:pPr algn="ctr"/>
            <a:r>
              <a:rPr lang="en-US" sz="800" b="1" dirty="0"/>
              <a:t>web-prod-1.oci.example.com</a:t>
            </a:r>
          </a:p>
        </p:txBody>
      </p:sp>
      <p:sp>
        <p:nvSpPr>
          <p:cNvPr id="28" name="TextBox 27">
            <a:extLst>
              <a:ext uri="{FF2B5EF4-FFF2-40B4-BE49-F238E27FC236}">
                <a16:creationId xmlns:a16="http://schemas.microsoft.com/office/drawing/2014/main" id="{6AF1DEA6-0433-8BD4-A614-DE535AE2C826}"/>
              </a:ext>
            </a:extLst>
          </p:cNvPr>
          <p:cNvSpPr txBox="1"/>
          <p:nvPr/>
        </p:nvSpPr>
        <p:spPr>
          <a:xfrm>
            <a:off x="1525598" y="3743648"/>
            <a:ext cx="638667" cy="200055"/>
          </a:xfrm>
          <a:prstGeom prst="rect">
            <a:avLst/>
          </a:prstGeom>
          <a:noFill/>
        </p:spPr>
        <p:txBody>
          <a:bodyPr wrap="square" rtlCol="0">
            <a:spAutoFit/>
          </a:bodyPr>
          <a:lstStyle/>
          <a:p>
            <a:pPr algn="ctr"/>
            <a:r>
              <a:rPr lang="en-US" sz="700" b="1" dirty="0"/>
              <a:t>instance1</a:t>
            </a:r>
          </a:p>
        </p:txBody>
      </p:sp>
      <p:sp>
        <p:nvSpPr>
          <p:cNvPr id="29" name="TextBox 28">
            <a:extLst>
              <a:ext uri="{FF2B5EF4-FFF2-40B4-BE49-F238E27FC236}">
                <a16:creationId xmlns:a16="http://schemas.microsoft.com/office/drawing/2014/main" id="{EA2BC320-6B82-6CAF-E8F8-4C15D581F2F0}"/>
              </a:ext>
            </a:extLst>
          </p:cNvPr>
          <p:cNvSpPr txBox="1"/>
          <p:nvPr/>
        </p:nvSpPr>
        <p:spPr>
          <a:xfrm>
            <a:off x="2191487" y="3743648"/>
            <a:ext cx="638667" cy="200055"/>
          </a:xfrm>
          <a:prstGeom prst="rect">
            <a:avLst/>
          </a:prstGeom>
          <a:noFill/>
        </p:spPr>
        <p:txBody>
          <a:bodyPr wrap="square" rtlCol="0">
            <a:spAutoFit/>
          </a:bodyPr>
          <a:lstStyle/>
          <a:p>
            <a:pPr algn="ctr"/>
            <a:r>
              <a:rPr lang="en-US" sz="700" b="1" dirty="0"/>
              <a:t>instance2</a:t>
            </a:r>
          </a:p>
        </p:txBody>
      </p:sp>
      <p:sp>
        <p:nvSpPr>
          <p:cNvPr id="30" name="TextBox 29">
            <a:extLst>
              <a:ext uri="{FF2B5EF4-FFF2-40B4-BE49-F238E27FC236}">
                <a16:creationId xmlns:a16="http://schemas.microsoft.com/office/drawing/2014/main" id="{A66FB6EC-3737-F353-0769-485378630C07}"/>
              </a:ext>
            </a:extLst>
          </p:cNvPr>
          <p:cNvSpPr txBox="1"/>
          <p:nvPr/>
        </p:nvSpPr>
        <p:spPr>
          <a:xfrm>
            <a:off x="2856594" y="3743648"/>
            <a:ext cx="638667" cy="200055"/>
          </a:xfrm>
          <a:prstGeom prst="rect">
            <a:avLst/>
          </a:prstGeom>
          <a:noFill/>
        </p:spPr>
        <p:txBody>
          <a:bodyPr wrap="square" rtlCol="0">
            <a:spAutoFit/>
          </a:bodyPr>
          <a:lstStyle/>
          <a:p>
            <a:pPr algn="ctr"/>
            <a:r>
              <a:rPr lang="en-US" sz="700" b="1" dirty="0"/>
              <a:t>instance3</a:t>
            </a:r>
          </a:p>
        </p:txBody>
      </p:sp>
      <p:sp>
        <p:nvSpPr>
          <p:cNvPr id="52" name="Rectangle 51">
            <a:extLst>
              <a:ext uri="{FF2B5EF4-FFF2-40B4-BE49-F238E27FC236}">
                <a16:creationId xmlns:a16="http://schemas.microsoft.com/office/drawing/2014/main" id="{E5D9D800-064A-290A-B570-ADFDF4DEF8D4}"/>
              </a:ext>
            </a:extLst>
          </p:cNvPr>
          <p:cNvSpPr/>
          <p:nvPr/>
        </p:nvSpPr>
        <p:spPr>
          <a:xfrm>
            <a:off x="4032467" y="2082902"/>
            <a:ext cx="2085938" cy="29757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Icon&#10;&#10;Description automatically generated">
            <a:extLst>
              <a:ext uri="{FF2B5EF4-FFF2-40B4-BE49-F238E27FC236}">
                <a16:creationId xmlns:a16="http://schemas.microsoft.com/office/drawing/2014/main" id="{C70D36EE-80DA-3E13-5A29-4CB8C8EEBC39}"/>
              </a:ext>
            </a:extLst>
          </p:cNvPr>
          <p:cNvPicPr>
            <a:picLocks noChangeAspect="1"/>
          </p:cNvPicPr>
          <p:nvPr/>
        </p:nvPicPr>
        <p:blipFill>
          <a:blip r:embed="rId5"/>
          <a:stretch>
            <a:fillRect/>
          </a:stretch>
        </p:blipFill>
        <p:spPr>
          <a:xfrm>
            <a:off x="4157800" y="3904572"/>
            <a:ext cx="547306" cy="547306"/>
          </a:xfrm>
          <a:prstGeom prst="rect">
            <a:avLst/>
          </a:prstGeom>
        </p:spPr>
      </p:pic>
      <p:pic>
        <p:nvPicPr>
          <p:cNvPr id="54" name="Picture 53" descr="Icon&#10;&#10;Description automatically generated">
            <a:extLst>
              <a:ext uri="{FF2B5EF4-FFF2-40B4-BE49-F238E27FC236}">
                <a16:creationId xmlns:a16="http://schemas.microsoft.com/office/drawing/2014/main" id="{AB437172-792D-A1C5-D94D-620462991F60}"/>
              </a:ext>
            </a:extLst>
          </p:cNvPr>
          <p:cNvPicPr>
            <a:picLocks noChangeAspect="1"/>
          </p:cNvPicPr>
          <p:nvPr/>
        </p:nvPicPr>
        <p:blipFill>
          <a:blip r:embed="rId6"/>
          <a:stretch>
            <a:fillRect/>
          </a:stretch>
        </p:blipFill>
        <p:spPr>
          <a:xfrm>
            <a:off x="3802227" y="1802655"/>
            <a:ext cx="558800" cy="546100"/>
          </a:xfrm>
          <a:prstGeom prst="rect">
            <a:avLst/>
          </a:prstGeom>
        </p:spPr>
      </p:pic>
      <p:pic>
        <p:nvPicPr>
          <p:cNvPr id="55" name="Picture 54" descr="Icon&#10;&#10;Description automatically generated">
            <a:extLst>
              <a:ext uri="{FF2B5EF4-FFF2-40B4-BE49-F238E27FC236}">
                <a16:creationId xmlns:a16="http://schemas.microsoft.com/office/drawing/2014/main" id="{C466F7A9-4E28-DD67-072C-D141BD7AE9E4}"/>
              </a:ext>
            </a:extLst>
          </p:cNvPr>
          <p:cNvPicPr>
            <a:picLocks noChangeAspect="1"/>
          </p:cNvPicPr>
          <p:nvPr/>
        </p:nvPicPr>
        <p:blipFill>
          <a:blip r:embed="rId7"/>
          <a:stretch>
            <a:fillRect/>
          </a:stretch>
        </p:blipFill>
        <p:spPr>
          <a:xfrm>
            <a:off x="5208800" y="2660537"/>
            <a:ext cx="535413" cy="511617"/>
          </a:xfrm>
          <a:prstGeom prst="rect">
            <a:avLst/>
          </a:prstGeom>
        </p:spPr>
      </p:pic>
      <p:pic>
        <p:nvPicPr>
          <p:cNvPr id="56" name="Picture 55" descr="Icon&#10;&#10;Description automatically generated">
            <a:extLst>
              <a:ext uri="{FF2B5EF4-FFF2-40B4-BE49-F238E27FC236}">
                <a16:creationId xmlns:a16="http://schemas.microsoft.com/office/drawing/2014/main" id="{0D87C692-7EA5-03C7-E03C-42F60B86979F}"/>
              </a:ext>
            </a:extLst>
          </p:cNvPr>
          <p:cNvPicPr>
            <a:picLocks noChangeAspect="1"/>
          </p:cNvPicPr>
          <p:nvPr/>
        </p:nvPicPr>
        <p:blipFill>
          <a:blip r:embed="rId8"/>
          <a:stretch>
            <a:fillRect/>
          </a:stretch>
        </p:blipFill>
        <p:spPr>
          <a:xfrm>
            <a:off x="4807729" y="1815195"/>
            <a:ext cx="535414" cy="535414"/>
          </a:xfrm>
          <a:prstGeom prst="rect">
            <a:avLst/>
          </a:prstGeom>
        </p:spPr>
      </p:pic>
      <p:pic>
        <p:nvPicPr>
          <p:cNvPr id="57" name="Picture 56" descr="Icon&#10;&#10;Description automatically generated">
            <a:extLst>
              <a:ext uri="{FF2B5EF4-FFF2-40B4-BE49-F238E27FC236}">
                <a16:creationId xmlns:a16="http://schemas.microsoft.com/office/drawing/2014/main" id="{C5B45915-B7C2-29E7-6F53-DD73C2A6724B}"/>
              </a:ext>
            </a:extLst>
          </p:cNvPr>
          <p:cNvPicPr>
            <a:picLocks noChangeAspect="1"/>
          </p:cNvPicPr>
          <p:nvPr/>
        </p:nvPicPr>
        <p:blipFill>
          <a:blip r:embed="rId5"/>
          <a:stretch>
            <a:fillRect/>
          </a:stretch>
        </p:blipFill>
        <p:spPr>
          <a:xfrm>
            <a:off x="4819312" y="3909299"/>
            <a:ext cx="547306" cy="547306"/>
          </a:xfrm>
          <a:prstGeom prst="rect">
            <a:avLst/>
          </a:prstGeom>
        </p:spPr>
      </p:pic>
      <p:pic>
        <p:nvPicPr>
          <p:cNvPr id="58" name="Picture 57" descr="Icon&#10;&#10;Description automatically generated">
            <a:extLst>
              <a:ext uri="{FF2B5EF4-FFF2-40B4-BE49-F238E27FC236}">
                <a16:creationId xmlns:a16="http://schemas.microsoft.com/office/drawing/2014/main" id="{B86F88D0-419E-04C0-7BB6-FF131AF8F42C}"/>
              </a:ext>
            </a:extLst>
          </p:cNvPr>
          <p:cNvPicPr>
            <a:picLocks noChangeAspect="1"/>
          </p:cNvPicPr>
          <p:nvPr/>
        </p:nvPicPr>
        <p:blipFill>
          <a:blip r:embed="rId5"/>
          <a:stretch>
            <a:fillRect/>
          </a:stretch>
        </p:blipFill>
        <p:spPr>
          <a:xfrm>
            <a:off x="5480823" y="3904572"/>
            <a:ext cx="547306" cy="547306"/>
          </a:xfrm>
          <a:prstGeom prst="rect">
            <a:avLst/>
          </a:prstGeom>
        </p:spPr>
      </p:pic>
      <p:sp>
        <p:nvSpPr>
          <p:cNvPr id="59" name="Rectangle 58">
            <a:extLst>
              <a:ext uri="{FF2B5EF4-FFF2-40B4-BE49-F238E27FC236}">
                <a16:creationId xmlns:a16="http://schemas.microsoft.com/office/drawing/2014/main" id="{36892471-55CB-3788-D811-2946453B30EF}"/>
              </a:ext>
            </a:extLst>
          </p:cNvPr>
          <p:cNvSpPr/>
          <p:nvPr/>
        </p:nvSpPr>
        <p:spPr>
          <a:xfrm>
            <a:off x="4130578" y="3675652"/>
            <a:ext cx="1274145" cy="1235894"/>
          </a:xfrm>
          <a:prstGeom prst="rect">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6D0BF233-61C6-9ACB-E123-1DE12BF08D77}"/>
              </a:ext>
            </a:extLst>
          </p:cNvPr>
          <p:cNvSpPr/>
          <p:nvPr/>
        </p:nvSpPr>
        <p:spPr>
          <a:xfrm>
            <a:off x="5453210" y="3675652"/>
            <a:ext cx="582007" cy="1235894"/>
          </a:xfrm>
          <a:prstGeom prst="rect">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F63C783D-4F32-A551-9E52-9FDC4BBA07F1}"/>
              </a:ext>
            </a:extLst>
          </p:cNvPr>
          <p:cNvSpPr txBox="1"/>
          <p:nvPr/>
        </p:nvSpPr>
        <p:spPr>
          <a:xfrm>
            <a:off x="4130577" y="4700736"/>
            <a:ext cx="1274145" cy="215444"/>
          </a:xfrm>
          <a:prstGeom prst="rect">
            <a:avLst/>
          </a:prstGeom>
          <a:noFill/>
        </p:spPr>
        <p:txBody>
          <a:bodyPr wrap="square" rtlCol="0">
            <a:spAutoFit/>
          </a:bodyPr>
          <a:lstStyle/>
          <a:p>
            <a:pPr algn="ctr"/>
            <a:r>
              <a:rPr lang="en-US" sz="800" b="1" dirty="0"/>
              <a:t>Subnet: Web</a:t>
            </a:r>
          </a:p>
        </p:txBody>
      </p:sp>
      <p:sp>
        <p:nvSpPr>
          <p:cNvPr id="98" name="TextBox 97">
            <a:extLst>
              <a:ext uri="{FF2B5EF4-FFF2-40B4-BE49-F238E27FC236}">
                <a16:creationId xmlns:a16="http://schemas.microsoft.com/office/drawing/2014/main" id="{1F8BB795-DB99-DD24-4099-1CF328A528DE}"/>
              </a:ext>
            </a:extLst>
          </p:cNvPr>
          <p:cNvSpPr txBox="1"/>
          <p:nvPr/>
        </p:nvSpPr>
        <p:spPr>
          <a:xfrm>
            <a:off x="5480823" y="4580954"/>
            <a:ext cx="554394" cy="338554"/>
          </a:xfrm>
          <a:prstGeom prst="rect">
            <a:avLst/>
          </a:prstGeom>
          <a:noFill/>
        </p:spPr>
        <p:txBody>
          <a:bodyPr wrap="square" rtlCol="0">
            <a:spAutoFit/>
          </a:bodyPr>
          <a:lstStyle/>
          <a:p>
            <a:pPr algn="ctr"/>
            <a:r>
              <a:rPr lang="en-US" sz="800" b="1" dirty="0"/>
              <a:t>Subnet: App</a:t>
            </a:r>
          </a:p>
        </p:txBody>
      </p:sp>
      <p:sp>
        <p:nvSpPr>
          <p:cNvPr id="99" name="TextBox 98">
            <a:extLst>
              <a:ext uri="{FF2B5EF4-FFF2-40B4-BE49-F238E27FC236}">
                <a16:creationId xmlns:a16="http://schemas.microsoft.com/office/drawing/2014/main" id="{7C0FBE0B-40FF-B184-EAA0-C57A8D6F0B99}"/>
              </a:ext>
            </a:extLst>
          </p:cNvPr>
          <p:cNvSpPr txBox="1"/>
          <p:nvPr/>
        </p:nvSpPr>
        <p:spPr>
          <a:xfrm>
            <a:off x="4270699" y="3141678"/>
            <a:ext cx="1274145" cy="200055"/>
          </a:xfrm>
          <a:prstGeom prst="rect">
            <a:avLst/>
          </a:prstGeom>
          <a:noFill/>
        </p:spPr>
        <p:txBody>
          <a:bodyPr wrap="square" rtlCol="0">
            <a:spAutoFit/>
          </a:bodyPr>
          <a:lstStyle/>
          <a:p>
            <a:pPr algn="ctr"/>
            <a:r>
              <a:rPr lang="en-US" sz="700" b="1" dirty="0">
                <a:solidFill>
                  <a:srgbClr val="0070C0"/>
                </a:solidFill>
              </a:rPr>
              <a:t>169.254.169.254</a:t>
            </a:r>
          </a:p>
        </p:txBody>
      </p:sp>
      <p:sp>
        <p:nvSpPr>
          <p:cNvPr id="100" name="Oval 99">
            <a:extLst>
              <a:ext uri="{FF2B5EF4-FFF2-40B4-BE49-F238E27FC236}">
                <a16:creationId xmlns:a16="http://schemas.microsoft.com/office/drawing/2014/main" id="{A4828A6B-C7AD-FF21-575C-5B094CD4C706}"/>
              </a:ext>
            </a:extLst>
          </p:cNvPr>
          <p:cNvSpPr/>
          <p:nvPr/>
        </p:nvSpPr>
        <p:spPr>
          <a:xfrm>
            <a:off x="5267794" y="3055608"/>
            <a:ext cx="137652" cy="14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B6E0DA58-2B8C-5E6E-F4D0-F2D77590A8AC}"/>
              </a:ext>
            </a:extLst>
          </p:cNvPr>
          <p:cNvSpPr txBox="1"/>
          <p:nvPr/>
        </p:nvSpPr>
        <p:spPr>
          <a:xfrm>
            <a:off x="5507624" y="2569261"/>
            <a:ext cx="688258" cy="200055"/>
          </a:xfrm>
          <a:prstGeom prst="rect">
            <a:avLst/>
          </a:prstGeom>
          <a:noFill/>
        </p:spPr>
        <p:txBody>
          <a:bodyPr wrap="square" rtlCol="0">
            <a:spAutoFit/>
          </a:bodyPr>
          <a:lstStyle/>
          <a:p>
            <a:pPr algn="ctr"/>
            <a:r>
              <a:rPr lang="en-US" sz="700" b="1" dirty="0">
                <a:solidFill>
                  <a:srgbClr val="00B050"/>
                </a:solidFill>
              </a:rPr>
              <a:t>10.0.2.10</a:t>
            </a:r>
          </a:p>
        </p:txBody>
      </p:sp>
      <p:sp>
        <p:nvSpPr>
          <p:cNvPr id="102" name="Oval 101">
            <a:extLst>
              <a:ext uri="{FF2B5EF4-FFF2-40B4-BE49-F238E27FC236}">
                <a16:creationId xmlns:a16="http://schemas.microsoft.com/office/drawing/2014/main" id="{6E373C32-95CE-C95C-05EB-4F3E3A079E16}"/>
              </a:ext>
            </a:extLst>
          </p:cNvPr>
          <p:cNvSpPr/>
          <p:nvPr/>
        </p:nvSpPr>
        <p:spPr>
          <a:xfrm>
            <a:off x="5487958" y="2598651"/>
            <a:ext cx="137652" cy="1412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FEEAABF2-46FA-6F5B-07E2-2C9EEE301C00}"/>
              </a:ext>
            </a:extLst>
          </p:cNvPr>
          <p:cNvSpPr txBox="1"/>
          <p:nvPr/>
        </p:nvSpPr>
        <p:spPr>
          <a:xfrm>
            <a:off x="5303125" y="3126036"/>
            <a:ext cx="688258" cy="338554"/>
          </a:xfrm>
          <a:prstGeom prst="rect">
            <a:avLst/>
          </a:prstGeom>
          <a:noFill/>
        </p:spPr>
        <p:txBody>
          <a:bodyPr wrap="square" rtlCol="0">
            <a:spAutoFit/>
          </a:bodyPr>
          <a:lstStyle/>
          <a:p>
            <a:pPr algn="ctr"/>
            <a:r>
              <a:rPr lang="en-US" sz="800" b="1" dirty="0"/>
              <a:t>DNS Resolver</a:t>
            </a:r>
          </a:p>
        </p:txBody>
      </p:sp>
      <p:sp>
        <p:nvSpPr>
          <p:cNvPr id="104" name="TextBox 103">
            <a:extLst>
              <a:ext uri="{FF2B5EF4-FFF2-40B4-BE49-F238E27FC236}">
                <a16:creationId xmlns:a16="http://schemas.microsoft.com/office/drawing/2014/main" id="{4631B1C7-A90F-935B-0D6C-D59A0FFF9519}"/>
              </a:ext>
            </a:extLst>
          </p:cNvPr>
          <p:cNvSpPr txBox="1"/>
          <p:nvPr/>
        </p:nvSpPr>
        <p:spPr>
          <a:xfrm>
            <a:off x="4658194" y="2569261"/>
            <a:ext cx="688258" cy="200055"/>
          </a:xfrm>
          <a:prstGeom prst="rect">
            <a:avLst/>
          </a:prstGeom>
          <a:noFill/>
        </p:spPr>
        <p:txBody>
          <a:bodyPr wrap="square" rtlCol="0">
            <a:spAutoFit/>
          </a:bodyPr>
          <a:lstStyle/>
          <a:p>
            <a:pPr algn="ctr"/>
            <a:r>
              <a:rPr lang="en-US" sz="700" b="1" dirty="0">
                <a:solidFill>
                  <a:srgbClr val="FFC000"/>
                </a:solidFill>
              </a:rPr>
              <a:t>10.0.2.253</a:t>
            </a:r>
          </a:p>
        </p:txBody>
      </p:sp>
      <p:sp>
        <p:nvSpPr>
          <p:cNvPr id="105" name="Oval 104">
            <a:extLst>
              <a:ext uri="{FF2B5EF4-FFF2-40B4-BE49-F238E27FC236}">
                <a16:creationId xmlns:a16="http://schemas.microsoft.com/office/drawing/2014/main" id="{BC310884-5130-7983-2A34-28CF7C4DEBAE}"/>
              </a:ext>
            </a:extLst>
          </p:cNvPr>
          <p:cNvSpPr/>
          <p:nvPr/>
        </p:nvSpPr>
        <p:spPr>
          <a:xfrm>
            <a:off x="5260419" y="2598651"/>
            <a:ext cx="137652" cy="14127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34AE8F6A-CA6C-C331-542E-8C70357907F1}"/>
              </a:ext>
            </a:extLst>
          </p:cNvPr>
          <p:cNvSpPr txBox="1"/>
          <p:nvPr/>
        </p:nvSpPr>
        <p:spPr>
          <a:xfrm>
            <a:off x="4112119" y="3738551"/>
            <a:ext cx="638667" cy="200055"/>
          </a:xfrm>
          <a:prstGeom prst="rect">
            <a:avLst/>
          </a:prstGeom>
          <a:noFill/>
        </p:spPr>
        <p:txBody>
          <a:bodyPr wrap="square" rtlCol="0">
            <a:spAutoFit/>
          </a:bodyPr>
          <a:lstStyle/>
          <a:p>
            <a:pPr algn="ctr"/>
            <a:r>
              <a:rPr lang="en-US" sz="700" b="1" dirty="0"/>
              <a:t>instance1</a:t>
            </a:r>
          </a:p>
        </p:txBody>
      </p:sp>
      <p:sp>
        <p:nvSpPr>
          <p:cNvPr id="107" name="TextBox 106">
            <a:extLst>
              <a:ext uri="{FF2B5EF4-FFF2-40B4-BE49-F238E27FC236}">
                <a16:creationId xmlns:a16="http://schemas.microsoft.com/office/drawing/2014/main" id="{814AF9D5-9225-23DB-6267-F189C5407E12}"/>
              </a:ext>
            </a:extLst>
          </p:cNvPr>
          <p:cNvSpPr txBox="1"/>
          <p:nvPr/>
        </p:nvSpPr>
        <p:spPr>
          <a:xfrm>
            <a:off x="4778008" y="3738551"/>
            <a:ext cx="638667" cy="200055"/>
          </a:xfrm>
          <a:prstGeom prst="rect">
            <a:avLst/>
          </a:prstGeom>
          <a:noFill/>
        </p:spPr>
        <p:txBody>
          <a:bodyPr wrap="square" rtlCol="0">
            <a:spAutoFit/>
          </a:bodyPr>
          <a:lstStyle/>
          <a:p>
            <a:pPr algn="ctr"/>
            <a:r>
              <a:rPr lang="en-US" sz="700" b="1" dirty="0"/>
              <a:t>instance2</a:t>
            </a:r>
          </a:p>
        </p:txBody>
      </p:sp>
      <p:sp>
        <p:nvSpPr>
          <p:cNvPr id="108" name="TextBox 107">
            <a:extLst>
              <a:ext uri="{FF2B5EF4-FFF2-40B4-BE49-F238E27FC236}">
                <a16:creationId xmlns:a16="http://schemas.microsoft.com/office/drawing/2014/main" id="{2AF086FA-499F-C8B3-70A7-89733FDE5179}"/>
              </a:ext>
            </a:extLst>
          </p:cNvPr>
          <p:cNvSpPr txBox="1"/>
          <p:nvPr/>
        </p:nvSpPr>
        <p:spPr>
          <a:xfrm>
            <a:off x="5443115" y="3738551"/>
            <a:ext cx="638667" cy="200055"/>
          </a:xfrm>
          <a:prstGeom prst="rect">
            <a:avLst/>
          </a:prstGeom>
          <a:noFill/>
        </p:spPr>
        <p:txBody>
          <a:bodyPr wrap="square" rtlCol="0">
            <a:spAutoFit/>
          </a:bodyPr>
          <a:lstStyle/>
          <a:p>
            <a:pPr algn="ctr"/>
            <a:r>
              <a:rPr lang="en-US" sz="700" b="1" dirty="0"/>
              <a:t>instance3</a:t>
            </a:r>
          </a:p>
        </p:txBody>
      </p:sp>
      <p:sp>
        <p:nvSpPr>
          <p:cNvPr id="109" name="TextBox 108">
            <a:extLst>
              <a:ext uri="{FF2B5EF4-FFF2-40B4-BE49-F238E27FC236}">
                <a16:creationId xmlns:a16="http://schemas.microsoft.com/office/drawing/2014/main" id="{CABE7DD3-E12F-DECA-43D7-CA6D52439B48}"/>
              </a:ext>
            </a:extLst>
          </p:cNvPr>
          <p:cNvSpPr txBox="1"/>
          <p:nvPr/>
        </p:nvSpPr>
        <p:spPr>
          <a:xfrm>
            <a:off x="4016755" y="5134163"/>
            <a:ext cx="2085938" cy="215444"/>
          </a:xfrm>
          <a:prstGeom prst="rect">
            <a:avLst/>
          </a:prstGeom>
          <a:noFill/>
        </p:spPr>
        <p:txBody>
          <a:bodyPr wrap="square" rtlCol="0">
            <a:spAutoFit/>
          </a:bodyPr>
          <a:lstStyle/>
          <a:p>
            <a:pPr algn="ctr"/>
            <a:r>
              <a:rPr lang="en-US" sz="800" b="1" dirty="0"/>
              <a:t>instance3.app.dev.oraclevcn.com</a:t>
            </a:r>
          </a:p>
        </p:txBody>
      </p:sp>
      <p:sp>
        <p:nvSpPr>
          <p:cNvPr id="110" name="Freeform 101">
            <a:extLst>
              <a:ext uri="{FF2B5EF4-FFF2-40B4-BE49-F238E27FC236}">
                <a16:creationId xmlns:a16="http://schemas.microsoft.com/office/drawing/2014/main" id="{D41FFDD4-CA77-0EF6-9EC4-D2CF210C6444}"/>
              </a:ext>
            </a:extLst>
          </p:cNvPr>
          <p:cNvSpPr/>
          <p:nvPr/>
        </p:nvSpPr>
        <p:spPr>
          <a:xfrm>
            <a:off x="2509737" y="1634145"/>
            <a:ext cx="2558375" cy="165472"/>
          </a:xfrm>
          <a:custGeom>
            <a:avLst/>
            <a:gdLst>
              <a:gd name="connsiteX0" fmla="*/ 0 w 2558375"/>
              <a:gd name="connsiteY0" fmla="*/ 165472 h 165472"/>
              <a:gd name="connsiteX1" fmla="*/ 1245141 w 2558375"/>
              <a:gd name="connsiteY1" fmla="*/ 102 h 165472"/>
              <a:gd name="connsiteX2" fmla="*/ 2558375 w 2558375"/>
              <a:gd name="connsiteY2" fmla="*/ 146017 h 165472"/>
            </a:gdLst>
            <a:ahLst/>
            <a:cxnLst>
              <a:cxn ang="0">
                <a:pos x="connsiteX0" y="connsiteY0"/>
              </a:cxn>
              <a:cxn ang="0">
                <a:pos x="connsiteX1" y="connsiteY1"/>
              </a:cxn>
              <a:cxn ang="0">
                <a:pos x="connsiteX2" y="connsiteY2"/>
              </a:cxn>
            </a:cxnLst>
            <a:rect l="l" t="t" r="r" b="b"/>
            <a:pathLst>
              <a:path w="2558375" h="165472">
                <a:moveTo>
                  <a:pt x="0" y="165472"/>
                </a:moveTo>
                <a:cubicBezTo>
                  <a:pt x="409372" y="84408"/>
                  <a:pt x="818745" y="3344"/>
                  <a:pt x="1245141" y="102"/>
                </a:cubicBezTo>
                <a:cubicBezTo>
                  <a:pt x="1671537" y="-3140"/>
                  <a:pt x="2114956" y="71438"/>
                  <a:pt x="2558375" y="146017"/>
                </a:cubicBezTo>
              </a:path>
            </a:pathLst>
          </a:custGeom>
          <a:ln w="12700">
            <a:prstDash val="dash"/>
            <a:headEnd type="triangl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1" name="Oval 110">
            <a:extLst>
              <a:ext uri="{FF2B5EF4-FFF2-40B4-BE49-F238E27FC236}">
                <a16:creationId xmlns:a16="http://schemas.microsoft.com/office/drawing/2014/main" id="{B5BC5035-E6FF-6769-5104-5FDCE5FC3004}"/>
              </a:ext>
            </a:extLst>
          </p:cNvPr>
          <p:cNvSpPr/>
          <p:nvPr/>
        </p:nvSpPr>
        <p:spPr>
          <a:xfrm>
            <a:off x="1634360" y="5624633"/>
            <a:ext cx="137652" cy="1412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80435AE4-36A3-5968-94CA-035AC9F15197}"/>
              </a:ext>
            </a:extLst>
          </p:cNvPr>
          <p:cNvSpPr txBox="1"/>
          <p:nvPr/>
        </p:nvSpPr>
        <p:spPr>
          <a:xfrm>
            <a:off x="1747821" y="5595243"/>
            <a:ext cx="1274145" cy="200055"/>
          </a:xfrm>
          <a:prstGeom prst="rect">
            <a:avLst/>
          </a:prstGeom>
          <a:noFill/>
        </p:spPr>
        <p:txBody>
          <a:bodyPr wrap="square" rtlCol="0">
            <a:spAutoFit/>
          </a:bodyPr>
          <a:lstStyle/>
          <a:p>
            <a:r>
              <a:rPr lang="en-US" sz="700" b="1" dirty="0">
                <a:solidFill>
                  <a:srgbClr val="0070C0"/>
                </a:solidFill>
              </a:rPr>
              <a:t>Default Endpoint</a:t>
            </a:r>
          </a:p>
        </p:txBody>
      </p:sp>
      <p:sp>
        <p:nvSpPr>
          <p:cNvPr id="113" name="TextBox 112">
            <a:extLst>
              <a:ext uri="{FF2B5EF4-FFF2-40B4-BE49-F238E27FC236}">
                <a16:creationId xmlns:a16="http://schemas.microsoft.com/office/drawing/2014/main" id="{5A657E06-C7DC-DE21-7B69-4A7457D5380C}"/>
              </a:ext>
            </a:extLst>
          </p:cNvPr>
          <p:cNvSpPr txBox="1"/>
          <p:nvPr/>
        </p:nvSpPr>
        <p:spPr>
          <a:xfrm>
            <a:off x="1747821" y="5809569"/>
            <a:ext cx="1179793" cy="200055"/>
          </a:xfrm>
          <a:prstGeom prst="rect">
            <a:avLst/>
          </a:prstGeom>
          <a:noFill/>
        </p:spPr>
        <p:txBody>
          <a:bodyPr wrap="square" rtlCol="0">
            <a:spAutoFit/>
          </a:bodyPr>
          <a:lstStyle/>
          <a:p>
            <a:r>
              <a:rPr lang="en-US" sz="700" b="1" dirty="0">
                <a:solidFill>
                  <a:srgbClr val="FFC000"/>
                </a:solidFill>
              </a:rPr>
              <a:t>Forwarding Endpoint</a:t>
            </a:r>
          </a:p>
        </p:txBody>
      </p:sp>
      <p:sp>
        <p:nvSpPr>
          <p:cNvPr id="114" name="Oval 113">
            <a:extLst>
              <a:ext uri="{FF2B5EF4-FFF2-40B4-BE49-F238E27FC236}">
                <a16:creationId xmlns:a16="http://schemas.microsoft.com/office/drawing/2014/main" id="{242C0B55-213F-9CB4-4729-467CE9E51BC3}"/>
              </a:ext>
            </a:extLst>
          </p:cNvPr>
          <p:cNvSpPr/>
          <p:nvPr/>
        </p:nvSpPr>
        <p:spPr>
          <a:xfrm>
            <a:off x="1634360" y="5838959"/>
            <a:ext cx="137652" cy="14127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9E590651-3D9B-72DC-4855-62B71767C27B}"/>
              </a:ext>
            </a:extLst>
          </p:cNvPr>
          <p:cNvSpPr txBox="1"/>
          <p:nvPr/>
        </p:nvSpPr>
        <p:spPr>
          <a:xfrm>
            <a:off x="1747821" y="6045375"/>
            <a:ext cx="1034507" cy="200055"/>
          </a:xfrm>
          <a:prstGeom prst="rect">
            <a:avLst/>
          </a:prstGeom>
          <a:noFill/>
        </p:spPr>
        <p:txBody>
          <a:bodyPr wrap="square" rtlCol="0">
            <a:spAutoFit/>
          </a:bodyPr>
          <a:lstStyle/>
          <a:p>
            <a:r>
              <a:rPr lang="en-US" sz="700" b="1" dirty="0">
                <a:solidFill>
                  <a:srgbClr val="00B050"/>
                </a:solidFill>
              </a:rPr>
              <a:t>Listening Endpoint</a:t>
            </a:r>
          </a:p>
        </p:txBody>
      </p:sp>
      <p:sp>
        <p:nvSpPr>
          <p:cNvPr id="116" name="Oval 115">
            <a:extLst>
              <a:ext uri="{FF2B5EF4-FFF2-40B4-BE49-F238E27FC236}">
                <a16:creationId xmlns:a16="http://schemas.microsoft.com/office/drawing/2014/main" id="{DBDFCB30-88AA-1E13-9BCB-379025BF0255}"/>
              </a:ext>
            </a:extLst>
          </p:cNvPr>
          <p:cNvSpPr/>
          <p:nvPr/>
        </p:nvSpPr>
        <p:spPr>
          <a:xfrm>
            <a:off x="1634360" y="6056031"/>
            <a:ext cx="137652" cy="1412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CDC8C7C4-AF6B-95C4-17A1-666BA987DA4D}"/>
              </a:ext>
            </a:extLst>
          </p:cNvPr>
          <p:cNvSpPr txBox="1"/>
          <p:nvPr/>
        </p:nvSpPr>
        <p:spPr>
          <a:xfrm>
            <a:off x="686957" y="5134163"/>
            <a:ext cx="891901" cy="215444"/>
          </a:xfrm>
          <a:prstGeom prst="rect">
            <a:avLst/>
          </a:prstGeom>
          <a:noFill/>
        </p:spPr>
        <p:txBody>
          <a:bodyPr wrap="square" rtlCol="0">
            <a:spAutoFit/>
          </a:bodyPr>
          <a:lstStyle/>
          <a:p>
            <a:pPr algn="r"/>
            <a:r>
              <a:rPr lang="en-US" sz="800" b="1" dirty="0"/>
              <a:t>Example: </a:t>
            </a:r>
          </a:p>
        </p:txBody>
      </p:sp>
      <p:graphicFrame>
        <p:nvGraphicFramePr>
          <p:cNvPr id="118" name="Table 110">
            <a:extLst>
              <a:ext uri="{FF2B5EF4-FFF2-40B4-BE49-F238E27FC236}">
                <a16:creationId xmlns:a16="http://schemas.microsoft.com/office/drawing/2014/main" id="{1A083907-0A13-C152-692F-E90B97CC449F}"/>
              </a:ext>
            </a:extLst>
          </p:cNvPr>
          <p:cNvGraphicFramePr>
            <a:graphicFrameLocks noGrp="1"/>
          </p:cNvGraphicFramePr>
          <p:nvPr/>
        </p:nvGraphicFramePr>
        <p:xfrm>
          <a:off x="6675722" y="4884702"/>
          <a:ext cx="5142452" cy="853440"/>
        </p:xfrm>
        <a:graphic>
          <a:graphicData uri="http://schemas.openxmlformats.org/drawingml/2006/table">
            <a:tbl>
              <a:tblPr firstRow="1" bandRow="1">
                <a:tableStyleId>{5C22544A-7EE6-4342-B048-85BDC9FD1C3A}</a:tableStyleId>
              </a:tblPr>
              <a:tblGrid>
                <a:gridCol w="1638548">
                  <a:extLst>
                    <a:ext uri="{9D8B030D-6E8A-4147-A177-3AD203B41FA5}">
                      <a16:colId xmlns:a16="http://schemas.microsoft.com/office/drawing/2014/main" val="2890931276"/>
                    </a:ext>
                  </a:extLst>
                </a:gridCol>
                <a:gridCol w="1827522">
                  <a:extLst>
                    <a:ext uri="{9D8B030D-6E8A-4147-A177-3AD203B41FA5}">
                      <a16:colId xmlns:a16="http://schemas.microsoft.com/office/drawing/2014/main" val="2299313546"/>
                    </a:ext>
                  </a:extLst>
                </a:gridCol>
                <a:gridCol w="1676382">
                  <a:extLst>
                    <a:ext uri="{9D8B030D-6E8A-4147-A177-3AD203B41FA5}">
                      <a16:colId xmlns:a16="http://schemas.microsoft.com/office/drawing/2014/main" val="766402386"/>
                    </a:ext>
                  </a:extLst>
                </a:gridCol>
              </a:tblGrid>
              <a:tr h="370840">
                <a:tc>
                  <a:txBody>
                    <a:bodyPr/>
                    <a:lstStyle/>
                    <a:p>
                      <a:r>
                        <a:rPr lang="en-US" sz="1100" dirty="0"/>
                        <a:t>Domains</a:t>
                      </a:r>
                    </a:p>
                  </a:txBody>
                  <a:tcPr/>
                </a:tc>
                <a:tc>
                  <a:txBody>
                    <a:bodyPr/>
                    <a:lstStyle/>
                    <a:p>
                      <a:r>
                        <a:rPr lang="en-US" sz="1100" dirty="0"/>
                        <a:t>Source</a:t>
                      </a:r>
                    </a:p>
                    <a:p>
                      <a:r>
                        <a:rPr lang="en-US" sz="1100" dirty="0"/>
                        <a:t>(Forwarding Endpoint)</a:t>
                      </a:r>
                    </a:p>
                  </a:txBody>
                  <a:tcPr/>
                </a:tc>
                <a:tc>
                  <a:txBody>
                    <a:bodyPr/>
                    <a:lstStyle/>
                    <a:p>
                      <a:r>
                        <a:rPr lang="en-US" sz="1100" dirty="0"/>
                        <a:t>Destination</a:t>
                      </a:r>
                    </a:p>
                    <a:p>
                      <a:r>
                        <a:rPr lang="en-US" sz="1100" dirty="0"/>
                        <a:t>(Listening Endpoint)</a:t>
                      </a:r>
                    </a:p>
                  </a:txBody>
                  <a:tcPr/>
                </a:tc>
                <a:extLst>
                  <a:ext uri="{0D108BD9-81ED-4DB2-BD59-A6C34878D82A}">
                    <a16:rowId xmlns:a16="http://schemas.microsoft.com/office/drawing/2014/main" val="991198622"/>
                  </a:ext>
                </a:extLst>
              </a:tr>
              <a:tr h="370840">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100" dirty="0" err="1"/>
                        <a:t>prod.oraclevcn.com</a:t>
                      </a:r>
                      <a:r>
                        <a:rPr lang="en-US" sz="1100" dirty="0"/>
                        <a:t>, </a:t>
                      </a:r>
                      <a:r>
                        <a:rPr lang="en-US" sz="1100" dirty="0" err="1"/>
                        <a:t>oci.example.com</a:t>
                      </a:r>
                      <a:endParaRPr lang="en-US" sz="1100" dirty="0"/>
                    </a:p>
                  </a:txBody>
                  <a:tcPr/>
                </a:tc>
                <a:tc>
                  <a:txBody>
                    <a:bodyPr/>
                    <a:lstStyle/>
                    <a:p>
                      <a:r>
                        <a:rPr lang="en-US" sz="1100" dirty="0"/>
                        <a:t>10.0.2.253</a:t>
                      </a:r>
                    </a:p>
                  </a:txBody>
                  <a:tcPr/>
                </a:tc>
                <a:tc>
                  <a:txBody>
                    <a:bodyPr/>
                    <a:lstStyle/>
                    <a:p>
                      <a:r>
                        <a:rPr lang="en-US" sz="1100" dirty="0"/>
                        <a:t>10.0.1.10</a:t>
                      </a:r>
                    </a:p>
                  </a:txBody>
                  <a:tcPr/>
                </a:tc>
                <a:extLst>
                  <a:ext uri="{0D108BD9-81ED-4DB2-BD59-A6C34878D82A}">
                    <a16:rowId xmlns:a16="http://schemas.microsoft.com/office/drawing/2014/main" val="72383599"/>
                  </a:ext>
                </a:extLst>
              </a:tr>
            </a:tbl>
          </a:graphicData>
        </a:graphic>
      </p:graphicFrame>
      <p:graphicFrame>
        <p:nvGraphicFramePr>
          <p:cNvPr id="119" name="Table 118">
            <a:extLst>
              <a:ext uri="{FF2B5EF4-FFF2-40B4-BE49-F238E27FC236}">
                <a16:creationId xmlns:a16="http://schemas.microsoft.com/office/drawing/2014/main" id="{6799DBC6-D197-79E9-2759-A1AB219D5C42}"/>
              </a:ext>
            </a:extLst>
          </p:cNvPr>
          <p:cNvGraphicFramePr>
            <a:graphicFrameLocks noGrp="1"/>
          </p:cNvGraphicFramePr>
          <p:nvPr/>
        </p:nvGraphicFramePr>
        <p:xfrm>
          <a:off x="6660649" y="3738846"/>
          <a:ext cx="5142452" cy="797560"/>
        </p:xfrm>
        <a:graphic>
          <a:graphicData uri="http://schemas.openxmlformats.org/drawingml/2006/table">
            <a:tbl>
              <a:tblPr firstRow="1" bandRow="1">
                <a:tableStyleId>{5C22544A-7EE6-4342-B048-85BDC9FD1C3A}</a:tableStyleId>
              </a:tblPr>
              <a:tblGrid>
                <a:gridCol w="1638548">
                  <a:extLst>
                    <a:ext uri="{9D8B030D-6E8A-4147-A177-3AD203B41FA5}">
                      <a16:colId xmlns:a16="http://schemas.microsoft.com/office/drawing/2014/main" val="2890931276"/>
                    </a:ext>
                  </a:extLst>
                </a:gridCol>
                <a:gridCol w="1827522">
                  <a:extLst>
                    <a:ext uri="{9D8B030D-6E8A-4147-A177-3AD203B41FA5}">
                      <a16:colId xmlns:a16="http://schemas.microsoft.com/office/drawing/2014/main" val="2299313546"/>
                    </a:ext>
                  </a:extLst>
                </a:gridCol>
                <a:gridCol w="1676382">
                  <a:extLst>
                    <a:ext uri="{9D8B030D-6E8A-4147-A177-3AD203B41FA5}">
                      <a16:colId xmlns:a16="http://schemas.microsoft.com/office/drawing/2014/main" val="766402386"/>
                    </a:ext>
                  </a:extLst>
                </a:gridCol>
              </a:tblGrid>
              <a:tr h="370840">
                <a:tc>
                  <a:txBody>
                    <a:bodyPr/>
                    <a:lstStyle/>
                    <a:p>
                      <a:r>
                        <a:rPr lang="en-US" sz="1100" dirty="0"/>
                        <a:t>Domains</a:t>
                      </a:r>
                    </a:p>
                  </a:txBody>
                  <a:tcPr/>
                </a:tc>
                <a:tc>
                  <a:txBody>
                    <a:bodyPr/>
                    <a:lstStyle/>
                    <a:p>
                      <a:r>
                        <a:rPr lang="en-US" sz="1100" dirty="0"/>
                        <a:t>Source</a:t>
                      </a:r>
                    </a:p>
                    <a:p>
                      <a:r>
                        <a:rPr lang="en-US" sz="1100" dirty="0"/>
                        <a:t>(Forwarding Endpoint)</a:t>
                      </a:r>
                    </a:p>
                  </a:txBody>
                  <a:tcPr/>
                </a:tc>
                <a:tc>
                  <a:txBody>
                    <a:bodyPr/>
                    <a:lstStyle/>
                    <a:p>
                      <a:r>
                        <a:rPr lang="en-US" sz="1100" dirty="0"/>
                        <a:t>Destination</a:t>
                      </a:r>
                    </a:p>
                    <a:p>
                      <a:r>
                        <a:rPr lang="en-US" sz="1100" dirty="0"/>
                        <a:t>(Listening Endpoint)</a:t>
                      </a:r>
                    </a:p>
                  </a:txBody>
                  <a:tcPr/>
                </a:tc>
                <a:extLst>
                  <a:ext uri="{0D108BD9-81ED-4DB2-BD59-A6C34878D82A}">
                    <a16:rowId xmlns:a16="http://schemas.microsoft.com/office/drawing/2014/main" val="991198622"/>
                  </a:ext>
                </a:extLst>
              </a:tr>
              <a:tr h="370840">
                <a:tc>
                  <a:txBody>
                    <a:bodyPr/>
                    <a:lstStyle/>
                    <a:p>
                      <a:r>
                        <a:rPr lang="en-US" sz="1100" dirty="0" err="1"/>
                        <a:t>dev.oraclevcn.com</a:t>
                      </a:r>
                      <a:endParaRPr lang="en-US" sz="1100" dirty="0"/>
                    </a:p>
                  </a:txBody>
                  <a:tcPr/>
                </a:tc>
                <a:tc>
                  <a:txBody>
                    <a:bodyPr/>
                    <a:lstStyle/>
                    <a:p>
                      <a:r>
                        <a:rPr lang="en-US" sz="1100" dirty="0"/>
                        <a:t>10.0.1.253</a:t>
                      </a:r>
                    </a:p>
                  </a:txBody>
                  <a:tcPr/>
                </a:tc>
                <a:tc>
                  <a:txBody>
                    <a:bodyPr/>
                    <a:lstStyle/>
                    <a:p>
                      <a:r>
                        <a:rPr lang="en-US" sz="1100" dirty="0"/>
                        <a:t>10.0.2.10</a:t>
                      </a:r>
                    </a:p>
                  </a:txBody>
                  <a:tcPr/>
                </a:tc>
                <a:extLst>
                  <a:ext uri="{0D108BD9-81ED-4DB2-BD59-A6C34878D82A}">
                    <a16:rowId xmlns:a16="http://schemas.microsoft.com/office/drawing/2014/main" val="2830805291"/>
                  </a:ext>
                </a:extLst>
              </a:tr>
            </a:tbl>
          </a:graphicData>
        </a:graphic>
      </p:graphicFrame>
      <p:sp>
        <p:nvSpPr>
          <p:cNvPr id="120" name="Text Placeholder 6">
            <a:extLst>
              <a:ext uri="{FF2B5EF4-FFF2-40B4-BE49-F238E27FC236}">
                <a16:creationId xmlns:a16="http://schemas.microsoft.com/office/drawing/2014/main" id="{CBFD25B8-5564-CB10-3AD1-80A78594E924}"/>
              </a:ext>
            </a:extLst>
          </p:cNvPr>
          <p:cNvSpPr txBox="1">
            <a:spLocks/>
          </p:cNvSpPr>
          <p:nvPr/>
        </p:nvSpPr>
        <p:spPr>
          <a:xfrm>
            <a:off x="6583338" y="3516700"/>
            <a:ext cx="2190711" cy="387154"/>
          </a:xfrm>
          <a:prstGeom prst="rect">
            <a:avLst/>
          </a:prstGeom>
          <a:noFill/>
        </p:spPr>
        <p:txBody>
          <a:bodyPr vert="horz" lIns="0" tIns="0" rIns="0" bIns="0" rtlCol="0">
            <a:noAutofit/>
          </a:bodyPr>
          <a:lstStyle>
            <a:lvl1pPr marL="0" marR="0" indent="0" algn="l" defTabSz="914126" rtl="0" eaLnBrk="1" fontAlgn="auto" latinLnBrk="0" hangingPunct="1">
              <a:lnSpc>
                <a:spcPct val="95000"/>
              </a:lnSpc>
              <a:spcBef>
                <a:spcPts val="600"/>
              </a:spcBef>
              <a:spcAft>
                <a:spcPct val="0"/>
              </a:spcAft>
              <a:buClrTx/>
              <a:buSzTx/>
              <a:buFont typeface="System Font Regular"/>
              <a:buNone/>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ct val="0"/>
              </a:spcAft>
              <a:buClrTx/>
              <a:buSzTx/>
              <a:buFont typeface="Arial" panose="020B0604020202020204" pitchFamily="34" charset="0"/>
              <a:buChar char="•"/>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285750" indent="-285750"/>
            <a:r>
              <a:rPr lang="en-US" sz="1400" dirty="0"/>
              <a:t>Rules in Prod VCN</a:t>
            </a:r>
          </a:p>
        </p:txBody>
      </p:sp>
      <p:sp>
        <p:nvSpPr>
          <p:cNvPr id="121" name="Text Placeholder 6">
            <a:extLst>
              <a:ext uri="{FF2B5EF4-FFF2-40B4-BE49-F238E27FC236}">
                <a16:creationId xmlns:a16="http://schemas.microsoft.com/office/drawing/2014/main" id="{EB2F5FE1-D3C5-7FEE-CDD6-208DCF67857E}"/>
              </a:ext>
            </a:extLst>
          </p:cNvPr>
          <p:cNvSpPr txBox="1">
            <a:spLocks/>
          </p:cNvSpPr>
          <p:nvPr/>
        </p:nvSpPr>
        <p:spPr>
          <a:xfrm>
            <a:off x="6583337" y="4665472"/>
            <a:ext cx="2190711" cy="387154"/>
          </a:xfrm>
          <a:prstGeom prst="rect">
            <a:avLst/>
          </a:prstGeom>
          <a:noFill/>
        </p:spPr>
        <p:txBody>
          <a:bodyPr vert="horz" lIns="0" tIns="0" rIns="0" bIns="0" rtlCol="0">
            <a:noAutofit/>
          </a:bodyPr>
          <a:lstStyle>
            <a:lvl1pPr marL="0" marR="0" indent="0" algn="l" defTabSz="914126" rtl="0" eaLnBrk="1" fontAlgn="auto" latinLnBrk="0" hangingPunct="1">
              <a:lnSpc>
                <a:spcPct val="95000"/>
              </a:lnSpc>
              <a:spcBef>
                <a:spcPts val="600"/>
              </a:spcBef>
              <a:spcAft>
                <a:spcPct val="0"/>
              </a:spcAft>
              <a:buClrTx/>
              <a:buSzTx/>
              <a:buFont typeface="System Font Regular"/>
              <a:buNone/>
              <a:defRPr sz="1799" b="0" i="0" kern="1200">
                <a:solidFill>
                  <a:schemeClr val="tx1"/>
                </a:solidFill>
                <a:latin typeface="+mn-lt"/>
                <a:ea typeface="+mn-ea"/>
                <a:cs typeface="Oracle Sans Tab" panose="020B0503020204020204" pitchFamily="34" charset="0"/>
              </a:defRPr>
            </a:lvl1pPr>
            <a:lvl2pPr marL="365650" marR="0" indent="-182825" algn="l" defTabSz="914126" rtl="0" eaLnBrk="1" fontAlgn="auto" latinLnBrk="0" hangingPunct="1">
              <a:lnSpc>
                <a:spcPct val="95000"/>
              </a:lnSpc>
              <a:spcBef>
                <a:spcPts val="600"/>
              </a:spcBef>
              <a:spcAft>
                <a:spcPct val="0"/>
              </a:spcAft>
              <a:buClrTx/>
              <a:buSzTx/>
              <a:buFont typeface="Arial" panose="020B0604020202020204" pitchFamily="34" charset="0"/>
              <a:buChar char="•"/>
              <a:defRPr sz="1799" b="0" i="0" kern="1200">
                <a:solidFill>
                  <a:schemeClr val="tx1"/>
                </a:solidFill>
                <a:latin typeface="+mn-lt"/>
                <a:ea typeface="+mn-ea"/>
                <a:cs typeface="Oracle Sans Tab" panose="020B0503020204020204" pitchFamily="34" charset="0"/>
              </a:defRPr>
            </a:lvl2pPr>
            <a:lvl3pPr marL="547524" marR="0" indent="-182508" algn="l" defTabSz="914126" rtl="0" eaLnBrk="1" fontAlgn="auto" latinLnBrk="0" hangingPunct="1">
              <a:lnSpc>
                <a:spcPct val="95000"/>
              </a:lnSpc>
              <a:spcBef>
                <a:spcPts val="400"/>
              </a:spcBef>
              <a:spcAft>
                <a:spcPct val="0"/>
              </a:spcAft>
              <a:buClrTx/>
              <a:buSzTx/>
              <a:buFont typeface="Arial" panose="020B0604020202020204" pitchFamily="34" charset="0"/>
              <a:buChar char="•"/>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031" marR="0" indent="-182508" algn="l" defTabSz="914126" rtl="0" eaLnBrk="1" fontAlgn="auto" latinLnBrk="0" hangingPunct="1">
              <a:lnSpc>
                <a:spcPct val="95000"/>
              </a:lnSpc>
              <a:spcBef>
                <a:spcPts val="400"/>
              </a:spcBef>
              <a:spcAft>
                <a:spcPct val="0"/>
              </a:spcAft>
              <a:buClrTx/>
              <a:buSzTx/>
              <a:buFont typeface="Arial" panose="020B0604020202020204" pitchFamily="34" charset="0"/>
              <a:buChar char="•"/>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126" marR="0" indent="-182825" algn="l" defTabSz="914126" rtl="0" eaLnBrk="1" fontAlgn="auto" latinLnBrk="0" hangingPunct="1">
              <a:lnSpc>
                <a:spcPct val="95000"/>
              </a:lnSpc>
              <a:spcBef>
                <a:spcPts val="400"/>
              </a:spcBef>
              <a:spcAft>
                <a:spcPct val="0"/>
              </a:spcAft>
              <a:buClrTx/>
              <a:buSzTx/>
              <a:buFont typeface="System Font Regular"/>
              <a:buChar char="•"/>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6951" indent="-182825" algn="l" defTabSz="914126"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79776" indent="-182825" algn="l" defTabSz="914126"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285750" indent="-285750"/>
            <a:r>
              <a:rPr lang="en-US" sz="1400" dirty="0"/>
              <a:t>Rules in Dev VCN</a:t>
            </a:r>
          </a:p>
        </p:txBody>
      </p:sp>
      <p:sp>
        <p:nvSpPr>
          <p:cNvPr id="122" name="TextBox 121">
            <a:extLst>
              <a:ext uri="{FF2B5EF4-FFF2-40B4-BE49-F238E27FC236}">
                <a16:creationId xmlns:a16="http://schemas.microsoft.com/office/drawing/2014/main" id="{6E996823-868C-B27C-1F46-5FF675DC70D2}"/>
              </a:ext>
            </a:extLst>
          </p:cNvPr>
          <p:cNvSpPr txBox="1"/>
          <p:nvPr/>
        </p:nvSpPr>
        <p:spPr>
          <a:xfrm rot="16200000">
            <a:off x="322827" y="3461259"/>
            <a:ext cx="2714952" cy="500137"/>
          </a:xfrm>
          <a:prstGeom prst="rect">
            <a:avLst/>
          </a:prstGeom>
          <a:noFill/>
        </p:spPr>
        <p:txBody>
          <a:bodyPr wrap="square" rtlCol="0">
            <a:spAutoFit/>
          </a:bodyPr>
          <a:lstStyle/>
          <a:p>
            <a:pPr algn="r"/>
            <a:r>
              <a:rPr lang="en-US" sz="1600" dirty="0">
                <a:solidFill>
                  <a:schemeClr val="accent1"/>
                </a:solidFill>
              </a:rPr>
              <a:t>VCN: Prod</a:t>
            </a:r>
          </a:p>
          <a:p>
            <a:pPr algn="r"/>
            <a:r>
              <a:rPr lang="en-US" sz="1000" dirty="0">
                <a:solidFill>
                  <a:schemeClr val="accent1"/>
                </a:solidFill>
              </a:rPr>
              <a:t>(10.0.1/24)</a:t>
            </a:r>
          </a:p>
        </p:txBody>
      </p:sp>
      <p:sp>
        <p:nvSpPr>
          <p:cNvPr id="123" name="TextBox 122">
            <a:extLst>
              <a:ext uri="{FF2B5EF4-FFF2-40B4-BE49-F238E27FC236}">
                <a16:creationId xmlns:a16="http://schemas.microsoft.com/office/drawing/2014/main" id="{01C7B18B-7F81-CCAA-A8BF-12220DCD85F7}"/>
              </a:ext>
            </a:extLst>
          </p:cNvPr>
          <p:cNvSpPr txBox="1"/>
          <p:nvPr/>
        </p:nvSpPr>
        <p:spPr>
          <a:xfrm rot="16200000">
            <a:off x="2909348" y="3456162"/>
            <a:ext cx="2714952" cy="500137"/>
          </a:xfrm>
          <a:prstGeom prst="rect">
            <a:avLst/>
          </a:prstGeom>
          <a:noFill/>
        </p:spPr>
        <p:txBody>
          <a:bodyPr wrap="square" rtlCol="0">
            <a:spAutoFit/>
          </a:bodyPr>
          <a:lstStyle/>
          <a:p>
            <a:pPr algn="r"/>
            <a:r>
              <a:rPr lang="en-US" sz="1600" dirty="0">
                <a:solidFill>
                  <a:schemeClr val="accent1"/>
                </a:solidFill>
              </a:rPr>
              <a:t>VCN: Dev</a:t>
            </a:r>
          </a:p>
          <a:p>
            <a:pPr algn="r"/>
            <a:r>
              <a:rPr lang="en-US" sz="1000" dirty="0">
                <a:solidFill>
                  <a:schemeClr val="accent1"/>
                </a:solidFill>
              </a:rPr>
              <a:t>(10.0.2/24)</a:t>
            </a:r>
          </a:p>
        </p:txBody>
      </p:sp>
      <p:cxnSp>
        <p:nvCxnSpPr>
          <p:cNvPr id="124" name="Accent Mark">
            <a:extLst>
              <a:ext uri="{FF2B5EF4-FFF2-40B4-BE49-F238E27FC236}">
                <a16:creationId xmlns:a16="http://schemas.microsoft.com/office/drawing/2014/main" id="{2D223EA9-6962-7089-8B2C-405951A0D429}"/>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08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2CC070-6200-43A9-80F6-0FC60D4593AC}"/>
              </a:ext>
            </a:extLst>
          </p:cNvPr>
          <p:cNvSpPr>
            <a:spLocks noGrp="1"/>
          </p:cNvSpPr>
          <p:nvPr>
            <p:ph type="ftr" sz="quarter" idx="11"/>
          </p:nvPr>
        </p:nvSpPr>
        <p:spPr/>
        <p:txBody>
          <a:bodyPr/>
          <a:lstStyle/>
          <a:p>
            <a:r>
              <a:rPr lang="en-US"/>
              <a:t>Copyright © 2025, Oracle and/or its affiliates.</a:t>
            </a:r>
          </a:p>
        </p:txBody>
      </p:sp>
      <p:sp>
        <p:nvSpPr>
          <p:cNvPr id="3" name="Slide Number Placeholder 2">
            <a:extLst>
              <a:ext uri="{FF2B5EF4-FFF2-40B4-BE49-F238E27FC236}">
                <a16:creationId xmlns:a16="http://schemas.microsoft.com/office/drawing/2014/main" id="{7A06F596-B512-4AFE-9722-81D7AB6541CD}"/>
              </a:ext>
            </a:extLst>
          </p:cNvPr>
          <p:cNvSpPr>
            <a:spLocks noGrp="1"/>
          </p:cNvSpPr>
          <p:nvPr>
            <p:ph type="sldNum" sz="quarter" idx="12"/>
          </p:nvPr>
        </p:nvSpPr>
        <p:spPr/>
        <p:txBody>
          <a:bodyPr/>
          <a:lstStyle/>
          <a:p>
            <a:fld id="{345D60D9-5372-5F40-9443-0F9AE5BDC3C8}" type="slidenum">
              <a:rPr lang="en-US" smtClean="0"/>
              <a:t>79</a:t>
            </a:fld>
            <a:endParaRPr lang="en-US"/>
          </a:p>
        </p:txBody>
      </p:sp>
      <p:sp>
        <p:nvSpPr>
          <p:cNvPr id="4" name="Title 3">
            <a:extLst>
              <a:ext uri="{FF2B5EF4-FFF2-40B4-BE49-F238E27FC236}">
                <a16:creationId xmlns:a16="http://schemas.microsoft.com/office/drawing/2014/main" id="{945B38E0-BFB2-41E7-9728-12A1978AFC5F}"/>
              </a:ext>
            </a:extLst>
          </p:cNvPr>
          <p:cNvSpPr>
            <a:spLocks noGrp="1"/>
          </p:cNvSpPr>
          <p:nvPr>
            <p:ph type="title"/>
          </p:nvPr>
        </p:nvSpPr>
        <p:spPr/>
        <p:txBody>
          <a:bodyPr/>
          <a:lstStyle/>
          <a:p>
            <a:r>
              <a:rPr lang="en-US" dirty="0"/>
              <a:t>Domain Name System (DNS)</a:t>
            </a:r>
          </a:p>
        </p:txBody>
      </p:sp>
      <p:sp>
        <p:nvSpPr>
          <p:cNvPr id="5" name="Title 3">
            <a:extLst>
              <a:ext uri="{FF2B5EF4-FFF2-40B4-BE49-F238E27FC236}">
                <a16:creationId xmlns:a16="http://schemas.microsoft.com/office/drawing/2014/main" id="{FD9E7267-26C5-DCB2-686B-86CF7F8ED850}"/>
              </a:ext>
            </a:extLst>
          </p:cNvPr>
          <p:cNvSpPr txBox="1">
            <a:spLocks/>
          </p:cNvSpPr>
          <p:nvPr/>
        </p:nvSpPr>
        <p:spPr>
          <a:xfrm>
            <a:off x="768871" y="3897298"/>
            <a:ext cx="2310200" cy="546130"/>
          </a:xfrm>
          <a:prstGeom prst="rect">
            <a:avLst/>
          </a:prstGeom>
          <a:noFill/>
        </p:spPr>
        <p:txBody>
          <a:bodyPr vert="horz" wrap="square" lIns="0" tIns="0" rIns="0" bIns="0" rtlCol="0" anchor="b">
            <a:noAutofit/>
          </a:bodyPr>
          <a:lstStyle>
            <a:lvl1pPr algn="l" defTabSz="914400" rtl="0" eaLnBrk="1" latinLnBrk="0" hangingPunct="1">
              <a:lnSpc>
                <a:spcPct val="95000"/>
              </a:lnSpc>
              <a:spcBef>
                <a:spcPct val="0"/>
              </a:spcBef>
              <a:buNone/>
              <a:defRPr lang="en-US" sz="4000" b="0" kern="1200">
                <a:solidFill>
                  <a:schemeClr val="tx1"/>
                </a:solidFill>
                <a:latin typeface="+mj-lt"/>
                <a:ea typeface="+mj-ea"/>
                <a:cs typeface="+mj-cs"/>
              </a:defRPr>
            </a:lvl1pPr>
          </a:lstStyle>
          <a:p>
            <a:r>
              <a:rPr lang="en-US" sz="2000" dirty="0"/>
              <a:t>2.  Public DNS</a:t>
            </a:r>
          </a:p>
        </p:txBody>
      </p:sp>
    </p:spTree>
    <p:extLst>
      <p:ext uri="{BB962C8B-B14F-4D97-AF65-F5344CB8AC3E}">
        <p14:creationId xmlns:p14="http://schemas.microsoft.com/office/powerpoint/2010/main" val="271225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2CC070-6200-43A9-80F6-0FC60D4593AC}"/>
              </a:ext>
            </a:extLst>
          </p:cNvPr>
          <p:cNvSpPr>
            <a:spLocks noGrp="1"/>
          </p:cNvSpPr>
          <p:nvPr>
            <p:ph type="ftr" sz="quarter" idx="11"/>
          </p:nvPr>
        </p:nvSpPr>
        <p:spPr/>
        <p:txBody>
          <a:bodyPr/>
          <a:lstStyle/>
          <a:p>
            <a:r>
              <a:rPr lang="en-US"/>
              <a:t>Copyright © 2025, Oracle and/or its affiliates.</a:t>
            </a:r>
          </a:p>
        </p:txBody>
      </p:sp>
      <p:sp>
        <p:nvSpPr>
          <p:cNvPr id="3" name="Slide Number Placeholder 2">
            <a:extLst>
              <a:ext uri="{FF2B5EF4-FFF2-40B4-BE49-F238E27FC236}">
                <a16:creationId xmlns:a16="http://schemas.microsoft.com/office/drawing/2014/main" id="{7A06F596-B512-4AFE-9722-81D7AB6541CD}"/>
              </a:ext>
            </a:extLst>
          </p:cNvPr>
          <p:cNvSpPr>
            <a:spLocks noGrp="1"/>
          </p:cNvSpPr>
          <p:nvPr>
            <p:ph type="sldNum" sz="quarter" idx="12"/>
          </p:nvPr>
        </p:nvSpPr>
        <p:spPr/>
        <p:txBody>
          <a:bodyPr/>
          <a:lstStyle/>
          <a:p>
            <a:fld id="{345D60D9-5372-5F40-9443-0F9AE5BDC3C8}" type="slidenum">
              <a:rPr lang="en-US" smtClean="0"/>
              <a:t>8</a:t>
            </a:fld>
            <a:endParaRPr lang="en-US"/>
          </a:p>
        </p:txBody>
      </p:sp>
      <p:sp>
        <p:nvSpPr>
          <p:cNvPr id="4" name="Title 3">
            <a:extLst>
              <a:ext uri="{FF2B5EF4-FFF2-40B4-BE49-F238E27FC236}">
                <a16:creationId xmlns:a16="http://schemas.microsoft.com/office/drawing/2014/main" id="{945B38E0-BFB2-41E7-9728-12A1978AFC5F}"/>
              </a:ext>
            </a:extLst>
          </p:cNvPr>
          <p:cNvSpPr>
            <a:spLocks noGrp="1"/>
          </p:cNvSpPr>
          <p:nvPr>
            <p:ph type="title"/>
          </p:nvPr>
        </p:nvSpPr>
        <p:spPr/>
        <p:txBody>
          <a:bodyPr/>
          <a:lstStyle/>
          <a:p>
            <a:r>
              <a:rPr lang="en-US" dirty="0"/>
              <a:t>VCN Security</a:t>
            </a:r>
          </a:p>
        </p:txBody>
      </p:sp>
    </p:spTree>
    <p:extLst>
      <p:ext uri="{BB962C8B-B14F-4D97-AF65-F5344CB8AC3E}">
        <p14:creationId xmlns:p14="http://schemas.microsoft.com/office/powerpoint/2010/main" val="395607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EA648A-86C5-4D75-B596-F2A05E529327}"/>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663C1FB-4B42-47F2-8A75-81C947FFE263}"/>
              </a:ext>
            </a:extLst>
          </p:cNvPr>
          <p:cNvSpPr>
            <a:spLocks noGrp="1"/>
          </p:cNvSpPr>
          <p:nvPr>
            <p:ph type="sldNum" sz="quarter" idx="4"/>
          </p:nvPr>
        </p:nvSpPr>
        <p:spPr/>
        <p:txBody>
          <a:bodyPr/>
          <a:lstStyle/>
          <a:p>
            <a:fld id="{345D60D9-5372-5F40-9443-0F9AE5BDC3C8}" type="slidenum">
              <a:rPr lang="en-US" smtClean="0"/>
              <a:pPr/>
              <a:t>80</a:t>
            </a:fld>
            <a:endParaRPr lang="en-US" dirty="0"/>
          </a:p>
        </p:txBody>
      </p:sp>
      <p:sp>
        <p:nvSpPr>
          <p:cNvPr id="3" name="Title 1">
            <a:extLst>
              <a:ext uri="{FF2B5EF4-FFF2-40B4-BE49-F238E27FC236}">
                <a16:creationId xmlns:a16="http://schemas.microsoft.com/office/drawing/2014/main" id="{6F56CFC1-9EBA-FE02-4236-2C474AB88C32}"/>
              </a:ext>
            </a:extLst>
          </p:cNvPr>
          <p:cNvSpPr txBox="1"/>
          <p:nvPr>
            <p:custDataLst>
              <p:tags r:id="rId1"/>
            </p:custDataLst>
          </p:nvPr>
        </p:nvSpPr>
        <p:spPr>
          <a:xfrm>
            <a:off x="768874" y="504825"/>
            <a:ext cx="4380008"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Public DNS</a:t>
            </a:r>
          </a:p>
        </p:txBody>
      </p:sp>
      <p:cxnSp>
        <p:nvCxnSpPr>
          <p:cNvPr id="124" name="Accent Mark">
            <a:extLst>
              <a:ext uri="{FF2B5EF4-FFF2-40B4-BE49-F238E27FC236}">
                <a16:creationId xmlns:a16="http://schemas.microsoft.com/office/drawing/2014/main" id="{2D223EA9-6962-7089-8B2C-405951A0D429}"/>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5" name="Text Placeholder 6">
            <a:extLst>
              <a:ext uri="{FF2B5EF4-FFF2-40B4-BE49-F238E27FC236}">
                <a16:creationId xmlns:a16="http://schemas.microsoft.com/office/drawing/2014/main" id="{2C2BF497-BDBE-91FF-BA55-CF22B08CE6D2}"/>
              </a:ext>
            </a:extLst>
          </p:cNvPr>
          <p:cNvSpPr txBox="1">
            <a:spLocks/>
          </p:cNvSpPr>
          <p:nvPr/>
        </p:nvSpPr>
        <p:spPr>
          <a:xfrm>
            <a:off x="5319252" y="1600200"/>
            <a:ext cx="6872748" cy="4514850"/>
          </a:xfrm>
          <a:prstGeom prst="rect">
            <a:avLst/>
          </a:prstGeom>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Provides </a:t>
            </a:r>
            <a:r>
              <a:rPr lang="en-US" b="1" dirty="0"/>
              <a:t>Authoritative DNS </a:t>
            </a:r>
            <a:r>
              <a:rPr lang="en-US" dirty="0"/>
              <a:t>service functionality for public DNS zones.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Served via anycast from OCI’s global commercial regions.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Supports import in standard BIND zone data format.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OCI for Primary + Secondary DNS.</a:t>
            </a:r>
          </a:p>
          <a:p>
            <a:pPr marL="651400" lvl="1" indent="-285750">
              <a:buFont typeface="Wingdings" panose="05000000000000000000" pitchFamily="2" charset="2"/>
              <a:buChar char="§"/>
            </a:pPr>
            <a:r>
              <a:rPr lang="en-US" dirty="0"/>
              <a:t>Hosting a customer’s public DNS domains entirely in OCI.</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OCI for Secondary DNS</a:t>
            </a:r>
          </a:p>
          <a:p>
            <a:pPr marL="651400" lvl="1" indent="-285750">
              <a:buFont typeface="Wingdings" panose="05000000000000000000" pitchFamily="2" charset="2"/>
              <a:buChar char="§"/>
            </a:pPr>
            <a:r>
              <a:rPr lang="en-US" dirty="0"/>
              <a:t>Provides fault tolerance for a customer’s public DNS zones hosted on-prem or with other providers.</a:t>
            </a:r>
          </a:p>
        </p:txBody>
      </p:sp>
      <p:pic>
        <p:nvPicPr>
          <p:cNvPr id="6" name="Picture 5" descr="Text&#10;&#10;Description automatically generated">
            <a:extLst>
              <a:ext uri="{FF2B5EF4-FFF2-40B4-BE49-F238E27FC236}">
                <a16:creationId xmlns:a16="http://schemas.microsoft.com/office/drawing/2014/main" id="{24830825-F0F6-86A8-1D83-AE2884FBE375}"/>
              </a:ext>
            </a:extLst>
          </p:cNvPr>
          <p:cNvPicPr>
            <a:picLocks noChangeAspect="1"/>
          </p:cNvPicPr>
          <p:nvPr/>
        </p:nvPicPr>
        <p:blipFill>
          <a:blip r:embed="rId5"/>
          <a:stretch>
            <a:fillRect/>
          </a:stretch>
        </p:blipFill>
        <p:spPr>
          <a:xfrm>
            <a:off x="479018" y="1364333"/>
            <a:ext cx="4575140" cy="4584182"/>
          </a:xfrm>
          <a:prstGeom prst="rect">
            <a:avLst/>
          </a:prstGeom>
        </p:spPr>
      </p:pic>
      <p:pic>
        <p:nvPicPr>
          <p:cNvPr id="31" name="Picture 30">
            <a:extLst>
              <a:ext uri="{FF2B5EF4-FFF2-40B4-BE49-F238E27FC236}">
                <a16:creationId xmlns:a16="http://schemas.microsoft.com/office/drawing/2014/main" id="{24BA1E63-614D-C718-7351-6A2DABB09D66}"/>
              </a:ext>
            </a:extLst>
          </p:cNvPr>
          <p:cNvPicPr>
            <a:picLocks noChangeAspect="1"/>
          </p:cNvPicPr>
          <p:nvPr/>
        </p:nvPicPr>
        <p:blipFill>
          <a:blip r:embed="rId6"/>
          <a:stretch>
            <a:fillRect/>
          </a:stretch>
        </p:blipFill>
        <p:spPr>
          <a:xfrm>
            <a:off x="1261533" y="1364017"/>
            <a:ext cx="3792625" cy="176918"/>
          </a:xfrm>
          <a:prstGeom prst="rect">
            <a:avLst/>
          </a:prstGeom>
        </p:spPr>
      </p:pic>
      <p:sp>
        <p:nvSpPr>
          <p:cNvPr id="33" name="TextBox 32">
            <a:extLst>
              <a:ext uri="{FF2B5EF4-FFF2-40B4-BE49-F238E27FC236}">
                <a16:creationId xmlns:a16="http://schemas.microsoft.com/office/drawing/2014/main" id="{B374396E-AE69-911F-F6F3-EEE1376BE1A2}"/>
              </a:ext>
            </a:extLst>
          </p:cNvPr>
          <p:cNvSpPr txBox="1"/>
          <p:nvPr/>
        </p:nvSpPr>
        <p:spPr>
          <a:xfrm>
            <a:off x="914745" y="1549402"/>
            <a:ext cx="482601" cy="230832"/>
          </a:xfrm>
          <a:prstGeom prst="rect">
            <a:avLst/>
          </a:prstGeom>
          <a:noFill/>
        </p:spPr>
        <p:txBody>
          <a:bodyPr wrap="square">
            <a:spAutoFit/>
          </a:bodyPr>
          <a:lstStyle/>
          <a:p>
            <a:r>
              <a:rPr lang="en-US" sz="900" dirty="0">
                <a:solidFill>
                  <a:schemeClr val="bg1"/>
                </a:solidFill>
                <a:highlight>
                  <a:srgbClr val="000000"/>
                </a:highlight>
              </a:rPr>
              <a:t>test</a:t>
            </a:r>
            <a:endParaRPr lang="en-US" sz="1200" dirty="0">
              <a:solidFill>
                <a:schemeClr val="bg1"/>
              </a:solidFill>
              <a:highlight>
                <a:srgbClr val="000000"/>
              </a:highlight>
            </a:endParaRPr>
          </a:p>
        </p:txBody>
      </p:sp>
      <p:sp>
        <p:nvSpPr>
          <p:cNvPr id="34" name="TextBox 33">
            <a:extLst>
              <a:ext uri="{FF2B5EF4-FFF2-40B4-BE49-F238E27FC236}">
                <a16:creationId xmlns:a16="http://schemas.microsoft.com/office/drawing/2014/main" id="{ACCADEDE-6731-6147-776E-4FACBFFA33B0}"/>
              </a:ext>
            </a:extLst>
          </p:cNvPr>
          <p:cNvSpPr txBox="1"/>
          <p:nvPr/>
        </p:nvSpPr>
        <p:spPr>
          <a:xfrm>
            <a:off x="1846078" y="1796872"/>
            <a:ext cx="482601" cy="230832"/>
          </a:xfrm>
          <a:prstGeom prst="rect">
            <a:avLst/>
          </a:prstGeom>
          <a:noFill/>
        </p:spPr>
        <p:txBody>
          <a:bodyPr wrap="square">
            <a:spAutoFit/>
          </a:bodyPr>
          <a:lstStyle/>
          <a:p>
            <a:r>
              <a:rPr lang="en-US" sz="900" dirty="0">
                <a:solidFill>
                  <a:schemeClr val="bg1"/>
                </a:solidFill>
                <a:highlight>
                  <a:srgbClr val="000000"/>
                </a:highlight>
              </a:rPr>
              <a:t>test</a:t>
            </a:r>
            <a:endParaRPr lang="en-US" sz="1200" dirty="0">
              <a:solidFill>
                <a:schemeClr val="bg1"/>
              </a:solidFill>
              <a:highlight>
                <a:srgbClr val="000000"/>
              </a:highlight>
            </a:endParaRPr>
          </a:p>
        </p:txBody>
      </p:sp>
      <p:sp>
        <p:nvSpPr>
          <p:cNvPr id="35" name="TextBox 34">
            <a:extLst>
              <a:ext uri="{FF2B5EF4-FFF2-40B4-BE49-F238E27FC236}">
                <a16:creationId xmlns:a16="http://schemas.microsoft.com/office/drawing/2014/main" id="{F1C0462C-2883-F340-A7CF-087B4CE512CF}"/>
              </a:ext>
            </a:extLst>
          </p:cNvPr>
          <p:cNvSpPr txBox="1"/>
          <p:nvPr/>
        </p:nvSpPr>
        <p:spPr>
          <a:xfrm>
            <a:off x="428216" y="3305117"/>
            <a:ext cx="482601" cy="230832"/>
          </a:xfrm>
          <a:prstGeom prst="rect">
            <a:avLst/>
          </a:prstGeom>
          <a:noFill/>
        </p:spPr>
        <p:txBody>
          <a:bodyPr wrap="square">
            <a:spAutoFit/>
          </a:bodyPr>
          <a:lstStyle/>
          <a:p>
            <a:r>
              <a:rPr lang="en-US" sz="900" dirty="0">
                <a:solidFill>
                  <a:schemeClr val="bg1"/>
                </a:solidFill>
                <a:highlight>
                  <a:srgbClr val="000000"/>
                </a:highlight>
              </a:rPr>
              <a:t>test</a:t>
            </a:r>
            <a:endParaRPr lang="en-US" sz="1200" dirty="0">
              <a:solidFill>
                <a:schemeClr val="bg1"/>
              </a:solidFill>
              <a:highlight>
                <a:srgbClr val="000000"/>
              </a:highlight>
            </a:endParaRPr>
          </a:p>
        </p:txBody>
      </p:sp>
      <p:sp>
        <p:nvSpPr>
          <p:cNvPr id="36" name="TextBox 35">
            <a:extLst>
              <a:ext uri="{FF2B5EF4-FFF2-40B4-BE49-F238E27FC236}">
                <a16:creationId xmlns:a16="http://schemas.microsoft.com/office/drawing/2014/main" id="{38D38B39-C60E-9067-6756-3444EFC7DE93}"/>
              </a:ext>
            </a:extLst>
          </p:cNvPr>
          <p:cNvSpPr txBox="1"/>
          <p:nvPr/>
        </p:nvSpPr>
        <p:spPr>
          <a:xfrm>
            <a:off x="423677" y="3439384"/>
            <a:ext cx="482601" cy="230832"/>
          </a:xfrm>
          <a:prstGeom prst="rect">
            <a:avLst/>
          </a:prstGeom>
          <a:noFill/>
        </p:spPr>
        <p:txBody>
          <a:bodyPr wrap="square">
            <a:spAutoFit/>
          </a:bodyPr>
          <a:lstStyle/>
          <a:p>
            <a:r>
              <a:rPr lang="en-US" sz="900" dirty="0">
                <a:solidFill>
                  <a:schemeClr val="bg1"/>
                </a:solidFill>
                <a:highlight>
                  <a:srgbClr val="000000"/>
                </a:highlight>
              </a:rPr>
              <a:t>test</a:t>
            </a:r>
            <a:endParaRPr lang="en-US" sz="1200" dirty="0">
              <a:solidFill>
                <a:schemeClr val="bg1"/>
              </a:solidFill>
              <a:highlight>
                <a:srgbClr val="000000"/>
              </a:highlight>
            </a:endParaRPr>
          </a:p>
        </p:txBody>
      </p:sp>
      <p:sp>
        <p:nvSpPr>
          <p:cNvPr id="37" name="TextBox 36">
            <a:extLst>
              <a:ext uri="{FF2B5EF4-FFF2-40B4-BE49-F238E27FC236}">
                <a16:creationId xmlns:a16="http://schemas.microsoft.com/office/drawing/2014/main" id="{E5A9501B-360B-1D7B-BB7D-0DC1A42C87BF}"/>
              </a:ext>
            </a:extLst>
          </p:cNvPr>
          <p:cNvSpPr txBox="1"/>
          <p:nvPr/>
        </p:nvSpPr>
        <p:spPr>
          <a:xfrm>
            <a:off x="427605" y="3571737"/>
            <a:ext cx="482601" cy="230832"/>
          </a:xfrm>
          <a:prstGeom prst="rect">
            <a:avLst/>
          </a:prstGeom>
          <a:noFill/>
        </p:spPr>
        <p:txBody>
          <a:bodyPr wrap="square">
            <a:spAutoFit/>
          </a:bodyPr>
          <a:lstStyle/>
          <a:p>
            <a:r>
              <a:rPr lang="en-US" sz="900" dirty="0">
                <a:solidFill>
                  <a:schemeClr val="bg1"/>
                </a:solidFill>
                <a:highlight>
                  <a:srgbClr val="000000"/>
                </a:highlight>
              </a:rPr>
              <a:t>test</a:t>
            </a:r>
            <a:endParaRPr lang="en-US" sz="1200" dirty="0">
              <a:solidFill>
                <a:schemeClr val="bg1"/>
              </a:solidFill>
              <a:highlight>
                <a:srgbClr val="000000"/>
              </a:highlight>
            </a:endParaRPr>
          </a:p>
        </p:txBody>
      </p:sp>
      <p:sp>
        <p:nvSpPr>
          <p:cNvPr id="38" name="TextBox 37">
            <a:extLst>
              <a:ext uri="{FF2B5EF4-FFF2-40B4-BE49-F238E27FC236}">
                <a16:creationId xmlns:a16="http://schemas.microsoft.com/office/drawing/2014/main" id="{3D0A428B-544B-51D3-21E4-68399EF02CB8}"/>
              </a:ext>
            </a:extLst>
          </p:cNvPr>
          <p:cNvSpPr txBox="1"/>
          <p:nvPr/>
        </p:nvSpPr>
        <p:spPr>
          <a:xfrm>
            <a:off x="431533" y="3698496"/>
            <a:ext cx="482601" cy="230832"/>
          </a:xfrm>
          <a:prstGeom prst="rect">
            <a:avLst/>
          </a:prstGeom>
          <a:noFill/>
        </p:spPr>
        <p:txBody>
          <a:bodyPr wrap="square">
            <a:spAutoFit/>
          </a:bodyPr>
          <a:lstStyle/>
          <a:p>
            <a:r>
              <a:rPr lang="en-US" sz="900" dirty="0">
                <a:solidFill>
                  <a:schemeClr val="bg1"/>
                </a:solidFill>
                <a:highlight>
                  <a:srgbClr val="000000"/>
                </a:highlight>
              </a:rPr>
              <a:t>test</a:t>
            </a:r>
            <a:endParaRPr lang="en-US" sz="1200" dirty="0">
              <a:solidFill>
                <a:schemeClr val="bg1"/>
              </a:solidFill>
              <a:highlight>
                <a:srgbClr val="000000"/>
              </a:highlight>
            </a:endParaRPr>
          </a:p>
        </p:txBody>
      </p:sp>
    </p:spTree>
    <p:extLst>
      <p:ext uri="{BB962C8B-B14F-4D97-AF65-F5344CB8AC3E}">
        <p14:creationId xmlns:p14="http://schemas.microsoft.com/office/powerpoint/2010/main" val="323791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EA648A-86C5-4D75-B596-F2A05E529327}"/>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663C1FB-4B42-47F2-8A75-81C947FFE263}"/>
              </a:ext>
            </a:extLst>
          </p:cNvPr>
          <p:cNvSpPr>
            <a:spLocks noGrp="1"/>
          </p:cNvSpPr>
          <p:nvPr>
            <p:ph type="sldNum" sz="quarter" idx="4"/>
          </p:nvPr>
        </p:nvSpPr>
        <p:spPr/>
        <p:txBody>
          <a:bodyPr/>
          <a:lstStyle/>
          <a:p>
            <a:fld id="{345D60D9-5372-5F40-9443-0F9AE5BDC3C8}" type="slidenum">
              <a:rPr lang="en-US" smtClean="0"/>
              <a:pPr/>
              <a:t>81</a:t>
            </a:fld>
            <a:endParaRPr lang="en-US" dirty="0"/>
          </a:p>
        </p:txBody>
      </p:sp>
      <p:sp>
        <p:nvSpPr>
          <p:cNvPr id="3" name="Title 1">
            <a:extLst>
              <a:ext uri="{FF2B5EF4-FFF2-40B4-BE49-F238E27FC236}">
                <a16:creationId xmlns:a16="http://schemas.microsoft.com/office/drawing/2014/main" id="{6F56CFC1-9EBA-FE02-4236-2C474AB88C32}"/>
              </a:ext>
            </a:extLst>
          </p:cNvPr>
          <p:cNvSpPr txBox="1"/>
          <p:nvPr>
            <p:custDataLst>
              <p:tags r:id="rId1"/>
            </p:custDataLst>
          </p:nvPr>
        </p:nvSpPr>
        <p:spPr>
          <a:xfrm>
            <a:off x="768873" y="504825"/>
            <a:ext cx="8773059"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Public DNS – DNS Traffic Management Steering Policies</a:t>
            </a:r>
          </a:p>
        </p:txBody>
      </p:sp>
      <p:cxnSp>
        <p:nvCxnSpPr>
          <p:cNvPr id="124" name="Accent Mark">
            <a:extLst>
              <a:ext uri="{FF2B5EF4-FFF2-40B4-BE49-F238E27FC236}">
                <a16:creationId xmlns:a16="http://schemas.microsoft.com/office/drawing/2014/main" id="{2D223EA9-6962-7089-8B2C-405951A0D429}"/>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92F504B-D458-44A2-0139-5A576C70E0F9}"/>
              </a:ext>
            </a:extLst>
          </p:cNvPr>
          <p:cNvSpPr txBox="1">
            <a:spLocks/>
          </p:cNvSpPr>
          <p:nvPr/>
        </p:nvSpPr>
        <p:spPr>
          <a:xfrm>
            <a:off x="760476" y="1564751"/>
            <a:ext cx="10671048" cy="4261104"/>
          </a:xfrm>
          <a:prstGeom prst="rect">
            <a:avLst/>
          </a:prstGeom>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Provides intelligence DNS responses based on user-configured policies</a:t>
            </a:r>
          </a:p>
          <a:p>
            <a:pPr marL="285750" indent="-285750">
              <a:buFont typeface="Arial" panose="020B0604020202020204" pitchFamily="34" charset="0"/>
              <a:buChar char="•"/>
            </a:pPr>
            <a:endParaRPr lang="en-US" dirty="0"/>
          </a:p>
          <a:p>
            <a:pPr marL="651400" lvl="1" indent="-285750">
              <a:buFont typeface="Wingdings" panose="05000000000000000000" pitchFamily="2" charset="2"/>
              <a:buChar char="§"/>
            </a:pPr>
            <a:r>
              <a:rPr lang="en-US" sz="1600" b="1" dirty="0"/>
              <a:t>Failover:</a:t>
            </a:r>
            <a:r>
              <a:rPr lang="en-US" sz="1600" dirty="0"/>
              <a:t> Integrates with the OCI Health Checks service to direct clients towards a primary resource while healthy and then failing over to backup resources.</a:t>
            </a:r>
          </a:p>
          <a:p>
            <a:pPr marL="651400" lvl="1" indent="-285750">
              <a:buFont typeface="Wingdings" panose="05000000000000000000" pitchFamily="2" charset="2"/>
              <a:buChar char="§"/>
            </a:pPr>
            <a:endParaRPr lang="en-US" sz="1600" dirty="0"/>
          </a:p>
          <a:p>
            <a:pPr marL="651400" lvl="1" indent="-285750">
              <a:buFont typeface="Wingdings" panose="05000000000000000000" pitchFamily="2" charset="2"/>
              <a:buChar char="§"/>
            </a:pPr>
            <a:r>
              <a:rPr lang="en-US" sz="1600" b="1" dirty="0"/>
              <a:t>Load Balancing: </a:t>
            </a:r>
            <a:r>
              <a:rPr lang="en-US" sz="1600" dirty="0"/>
              <a:t>Distributes load equally or using user-defined weighting across multiple resources. Uses OCI Health Checks to detect and remove failed resources from service. </a:t>
            </a:r>
          </a:p>
          <a:p>
            <a:pPr marL="651510" lvl="1" indent="-285750">
              <a:buFont typeface="Wingdings" panose="05000000000000000000" pitchFamily="2" charset="2"/>
              <a:buChar char="§"/>
            </a:pPr>
            <a:endParaRPr lang="en-US" sz="1600" b="1" dirty="0"/>
          </a:p>
          <a:p>
            <a:pPr marL="651400" lvl="1" indent="-285750">
              <a:buFont typeface="Wingdings" panose="05000000000000000000" pitchFamily="2" charset="2"/>
              <a:buChar char="§"/>
            </a:pPr>
            <a:r>
              <a:rPr lang="en-US" sz="1600" b="1" dirty="0"/>
              <a:t>Geolocation Steering: </a:t>
            </a:r>
            <a:r>
              <a:rPr lang="en-US" sz="1600" dirty="0"/>
              <a:t>Directs users based on the user’s source geography. For example, direct users in Europe to eu.customer.com. </a:t>
            </a:r>
          </a:p>
          <a:p>
            <a:pPr marL="651400" lvl="1" indent="-285750">
              <a:buFont typeface="Wingdings" panose="05000000000000000000" pitchFamily="2" charset="2"/>
              <a:buChar char="§"/>
            </a:pPr>
            <a:endParaRPr lang="en-US" sz="1600" dirty="0"/>
          </a:p>
          <a:p>
            <a:pPr marL="651400" lvl="1" indent="-285750">
              <a:buFont typeface="Wingdings" panose="05000000000000000000" pitchFamily="2" charset="2"/>
              <a:buChar char="§"/>
            </a:pPr>
            <a:r>
              <a:rPr lang="en-US" sz="1600" b="1" dirty="0"/>
              <a:t>ASN Steering: </a:t>
            </a:r>
            <a:r>
              <a:rPr lang="en-US" sz="1600" dirty="0"/>
              <a:t>Directs users based on the user’s source BGP ASN.</a:t>
            </a:r>
          </a:p>
          <a:p>
            <a:pPr marL="651400" lvl="1" indent="-285750">
              <a:buFont typeface="Wingdings" panose="05000000000000000000" pitchFamily="2" charset="2"/>
              <a:buChar char="§"/>
            </a:pPr>
            <a:endParaRPr lang="en-US" sz="1600" dirty="0"/>
          </a:p>
          <a:p>
            <a:pPr marL="651400" lvl="1" indent="-285750">
              <a:buFont typeface="Wingdings" panose="05000000000000000000" pitchFamily="2" charset="2"/>
              <a:buChar char="§"/>
            </a:pPr>
            <a:r>
              <a:rPr lang="en-US" sz="1600" b="1" dirty="0"/>
              <a:t>IP Prefix Steering: </a:t>
            </a:r>
            <a:r>
              <a:rPr lang="en-US" sz="1600" dirty="0"/>
              <a:t>Directs users based on the user’s source IP address. </a:t>
            </a:r>
          </a:p>
        </p:txBody>
      </p:sp>
    </p:spTree>
    <p:extLst>
      <p:ext uri="{BB962C8B-B14F-4D97-AF65-F5344CB8AC3E}">
        <p14:creationId xmlns:p14="http://schemas.microsoft.com/office/powerpoint/2010/main" val="81600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2CC070-6200-43A9-80F6-0FC60D4593AC}"/>
              </a:ext>
            </a:extLst>
          </p:cNvPr>
          <p:cNvSpPr>
            <a:spLocks noGrp="1"/>
          </p:cNvSpPr>
          <p:nvPr>
            <p:ph type="ftr" sz="quarter" idx="11"/>
          </p:nvPr>
        </p:nvSpPr>
        <p:spPr/>
        <p:txBody>
          <a:bodyPr/>
          <a:lstStyle/>
          <a:p>
            <a:r>
              <a:rPr lang="en-US"/>
              <a:t>Copyright © 2025, Oracle and/or its affiliates.</a:t>
            </a:r>
          </a:p>
        </p:txBody>
      </p:sp>
      <p:sp>
        <p:nvSpPr>
          <p:cNvPr id="3" name="Slide Number Placeholder 2">
            <a:extLst>
              <a:ext uri="{FF2B5EF4-FFF2-40B4-BE49-F238E27FC236}">
                <a16:creationId xmlns:a16="http://schemas.microsoft.com/office/drawing/2014/main" id="{7A06F596-B512-4AFE-9722-81D7AB6541CD}"/>
              </a:ext>
            </a:extLst>
          </p:cNvPr>
          <p:cNvSpPr>
            <a:spLocks noGrp="1"/>
          </p:cNvSpPr>
          <p:nvPr>
            <p:ph type="sldNum" sz="quarter" idx="12"/>
          </p:nvPr>
        </p:nvSpPr>
        <p:spPr/>
        <p:txBody>
          <a:bodyPr/>
          <a:lstStyle/>
          <a:p>
            <a:fld id="{345D60D9-5372-5F40-9443-0F9AE5BDC3C8}" type="slidenum">
              <a:rPr lang="en-US" smtClean="0"/>
              <a:t>82</a:t>
            </a:fld>
            <a:endParaRPr lang="en-US"/>
          </a:p>
        </p:txBody>
      </p:sp>
      <p:sp>
        <p:nvSpPr>
          <p:cNvPr id="4" name="Title 3">
            <a:extLst>
              <a:ext uri="{FF2B5EF4-FFF2-40B4-BE49-F238E27FC236}">
                <a16:creationId xmlns:a16="http://schemas.microsoft.com/office/drawing/2014/main" id="{945B38E0-BFB2-41E7-9728-12A1978AFC5F}"/>
              </a:ext>
            </a:extLst>
          </p:cNvPr>
          <p:cNvSpPr>
            <a:spLocks noGrp="1"/>
          </p:cNvSpPr>
          <p:nvPr>
            <p:ph type="title"/>
          </p:nvPr>
        </p:nvSpPr>
        <p:spPr>
          <a:xfrm>
            <a:off x="768871" y="2337132"/>
            <a:ext cx="4380011" cy="1280160"/>
          </a:xfrm>
        </p:spPr>
        <p:txBody>
          <a:bodyPr/>
          <a:lstStyle/>
          <a:p>
            <a:r>
              <a:rPr lang="en-US" dirty="0"/>
              <a:t>IP Management</a:t>
            </a:r>
          </a:p>
        </p:txBody>
      </p:sp>
    </p:spTree>
    <p:extLst>
      <p:ext uri="{BB962C8B-B14F-4D97-AF65-F5344CB8AC3E}">
        <p14:creationId xmlns:p14="http://schemas.microsoft.com/office/powerpoint/2010/main" val="115287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4" y="504825"/>
            <a:ext cx="4774676"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Bring Your Own IP (BYOIP)</a:t>
            </a:r>
            <a:endPar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endParaRP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83</a:t>
            </a:fld>
            <a:endParaRPr lang="en-US" dirty="0"/>
          </a:p>
        </p:txBody>
      </p:sp>
      <p:sp>
        <p:nvSpPr>
          <p:cNvPr id="10" name="Rectangle 9">
            <a:extLst>
              <a:ext uri="{FF2B5EF4-FFF2-40B4-BE49-F238E27FC236}">
                <a16:creationId xmlns:a16="http://schemas.microsoft.com/office/drawing/2014/main" id="{C7DA806E-DAD1-4AAC-4F7C-B08978C62CCA}"/>
              </a:ext>
            </a:extLst>
          </p:cNvPr>
          <p:cNvSpPr/>
          <p:nvPr/>
        </p:nvSpPr>
        <p:spPr>
          <a:xfrm>
            <a:off x="448985" y="1338800"/>
            <a:ext cx="10474829" cy="4031873"/>
          </a:xfrm>
          <a:prstGeom prst="rect">
            <a:avLst/>
          </a:prstGeom>
        </p:spPr>
        <p:txBody>
          <a:bodyPr wrap="square">
            <a:spAutoFit/>
          </a:bodyPr>
          <a:lstStyle/>
          <a:p>
            <a:pPr algn="l"/>
            <a:r>
              <a:rPr lang="en-US" sz="1600" b="0" i="0" dirty="0">
                <a:solidFill>
                  <a:srgbClr val="333333"/>
                </a:solidFill>
                <a:effectLst/>
                <a:latin typeface="Oracle Sans" panose="020B0503020204020204" pitchFamily="34" charset="0"/>
              </a:rPr>
              <a:t>Let you manage your IPv4 CIDR blocks and IPv6 prefixes to align with your existing security, management, and deployment policies and achieve:</a:t>
            </a:r>
          </a:p>
          <a:p>
            <a:pPr algn="l"/>
            <a:endParaRPr lang="en-US" sz="1600" dirty="0">
              <a:solidFill>
                <a:srgbClr val="333333"/>
              </a:solidFill>
              <a:latin typeface="Oracle Sans" panose="020B0503020204020204" pitchFamily="34" charset="0"/>
            </a:endParaRPr>
          </a:p>
          <a:p>
            <a:pPr marL="285750" indent="-285750" algn="l">
              <a:buFont typeface="Arial" panose="020B0604020202020204" pitchFamily="34" charset="0"/>
              <a:buChar char="•"/>
            </a:pPr>
            <a:r>
              <a:rPr lang="en-US" sz="1600" b="1" dirty="0">
                <a:solidFill>
                  <a:srgbClr val="333333"/>
                </a:solidFill>
                <a:latin typeface="Oracle Sans" panose="020B0503020204020204" pitchFamily="34" charset="0"/>
              </a:rPr>
              <a:t>Solution continuity and hardcoded dependencies: </a:t>
            </a:r>
            <a:r>
              <a:rPr lang="en-US" sz="1600" dirty="0">
                <a:solidFill>
                  <a:srgbClr val="333333"/>
                </a:solidFill>
                <a:latin typeface="Oracle Sans" panose="020B0503020204020204" pitchFamily="34" charset="0"/>
              </a:rPr>
              <a:t>Your VCN is an extension of your public Internet presence, without needing to reinvent policies and management processes. If you have IP addresses hard-coded in devices or built architectural dependencies on specific IP addresses, using BYOIP you have a smooth migration to Oracle Cloud Infrastructure.</a:t>
            </a:r>
          </a:p>
          <a:p>
            <a:pPr algn="l">
              <a:buFont typeface="Arial" panose="020B0604020202020204" pitchFamily="34" charset="0"/>
              <a:buChar char="•"/>
            </a:pPr>
            <a:endParaRPr lang="en-US" sz="1600" dirty="0">
              <a:solidFill>
                <a:srgbClr val="333333"/>
              </a:solidFill>
              <a:latin typeface="Oracle Sans" panose="020B0503020204020204" pitchFamily="34" charset="0"/>
            </a:endParaRPr>
          </a:p>
          <a:p>
            <a:pPr marL="285750" indent="-285750" algn="l">
              <a:buFont typeface="Arial" panose="020B0604020202020204" pitchFamily="34" charset="0"/>
              <a:buChar char="•"/>
            </a:pPr>
            <a:r>
              <a:rPr lang="en-US" sz="1600" b="1" dirty="0">
                <a:solidFill>
                  <a:srgbClr val="333333"/>
                </a:solidFill>
                <a:latin typeface="Oracle Sans" panose="020B0503020204020204" pitchFamily="34" charset="0"/>
              </a:rPr>
              <a:t>IP pool management: </a:t>
            </a:r>
            <a:r>
              <a:rPr lang="en-US" sz="1600" dirty="0">
                <a:solidFill>
                  <a:srgbClr val="333333"/>
                </a:solidFill>
                <a:latin typeface="Oracle Sans" panose="020B0503020204020204" pitchFamily="34" charset="0"/>
              </a:rPr>
              <a:t>Some network administrators require the ability to summarize groups of IPv4 addresses into pools and to create resources for deployment such as load balancers, firewalls, or web servers. IP Pool management provides tools to manage reserved public IPv4 addresses. IPv6 does not use IP Pool management.</a:t>
            </a:r>
          </a:p>
          <a:p>
            <a:pPr marL="285750" indent="-285750" algn="l">
              <a:buFont typeface="Arial" panose="020B0604020202020204" pitchFamily="34" charset="0"/>
              <a:buChar char="•"/>
            </a:pPr>
            <a:br>
              <a:rPr lang="en-US" sz="1600" dirty="0">
                <a:solidFill>
                  <a:srgbClr val="333333"/>
                </a:solidFill>
                <a:latin typeface="Oracle Sans" panose="020B0503020204020204" pitchFamily="34" charset="0"/>
              </a:rPr>
            </a:br>
            <a:r>
              <a:rPr lang="en-US" sz="1600" b="1" dirty="0">
                <a:solidFill>
                  <a:srgbClr val="333333"/>
                </a:solidFill>
                <a:latin typeface="Oracle Sans" panose="020B0503020204020204" pitchFamily="34" charset="0"/>
              </a:rPr>
              <a:t>IP reputation: </a:t>
            </a:r>
            <a:r>
              <a:rPr lang="en-US" sz="1600" dirty="0">
                <a:solidFill>
                  <a:srgbClr val="333333"/>
                </a:solidFill>
                <a:latin typeface="Oracle Sans" panose="020B0503020204020204" pitchFamily="34" charset="0"/>
              </a:rPr>
              <a:t>Some internet services rely on a contiguous IP address space (such as a full span of IP addresses from 1 through 255) and act as a trusted contact point between services such as major email service providers and mail delivery systems.</a:t>
            </a:r>
          </a:p>
        </p:txBody>
      </p:sp>
    </p:spTree>
    <p:extLst>
      <p:ext uri="{BB962C8B-B14F-4D97-AF65-F5344CB8AC3E}">
        <p14:creationId xmlns:p14="http://schemas.microsoft.com/office/powerpoint/2010/main" val="223753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4" y="504825"/>
            <a:ext cx="4774676"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Bring Your Own IP (BYOIP)</a:t>
            </a:r>
            <a:endPar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endParaRP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84</a:t>
            </a:fld>
            <a:endParaRPr lang="en-US" dirty="0"/>
          </a:p>
        </p:txBody>
      </p:sp>
      <p:pic>
        <p:nvPicPr>
          <p:cNvPr id="9" name="Picture 8">
            <a:extLst>
              <a:ext uri="{FF2B5EF4-FFF2-40B4-BE49-F238E27FC236}">
                <a16:creationId xmlns:a16="http://schemas.microsoft.com/office/drawing/2014/main" id="{C5BF3F79-7941-8ED9-0C28-7D48479513F2}"/>
              </a:ext>
            </a:extLst>
          </p:cNvPr>
          <p:cNvPicPr>
            <a:picLocks noChangeAspect="1"/>
          </p:cNvPicPr>
          <p:nvPr/>
        </p:nvPicPr>
        <p:blipFill>
          <a:blip r:embed="rId5"/>
          <a:stretch>
            <a:fillRect/>
          </a:stretch>
        </p:blipFill>
        <p:spPr>
          <a:xfrm>
            <a:off x="5330869" y="664788"/>
            <a:ext cx="5356182" cy="58651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520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4" y="504825"/>
            <a:ext cx="4774676"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Bring Your Own ASN (BYOASN)</a:t>
            </a:r>
            <a:endPar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endParaRPr>
          </a:p>
        </p:txBody>
      </p:sp>
      <p:sp>
        <p:nvSpPr>
          <p:cNvPr id="8" name="Rectangle 7">
            <a:extLst>
              <a:ext uri="{FF2B5EF4-FFF2-40B4-BE49-F238E27FC236}">
                <a16:creationId xmlns:a16="http://schemas.microsoft.com/office/drawing/2014/main" id="{CBB8B8E5-8647-453B-B889-F6E9FF21EDD8}"/>
              </a:ext>
            </a:extLst>
          </p:cNvPr>
          <p:cNvSpPr/>
          <p:nvPr/>
        </p:nvSpPr>
        <p:spPr>
          <a:xfrm>
            <a:off x="448985" y="1338800"/>
            <a:ext cx="10793236" cy="2862322"/>
          </a:xfrm>
          <a:prstGeom prst="rect">
            <a:avLst/>
          </a:prstGeom>
        </p:spPr>
        <p:txBody>
          <a:bodyPr wrap="square">
            <a:spAutoFit/>
          </a:bodyPr>
          <a:lstStyle/>
          <a:p>
            <a:pPr marL="285750" indent="-285750">
              <a:buFont typeface="Arial" panose="020B0604020202020204" pitchFamily="34" charset="0"/>
              <a:buChar char="•"/>
            </a:pPr>
            <a:r>
              <a:rPr lang="en-US" b="0" i="0" dirty="0">
                <a:solidFill>
                  <a:srgbClr val="333333"/>
                </a:solidFill>
                <a:effectLst/>
                <a:latin typeface="Oracle Sans" panose="020B0503020204020204" pitchFamily="34" charset="0"/>
              </a:rPr>
              <a:t>Autonomous System Number (ASN) is a unique number assigned to a network over the internet enabling different networks to exchange routing information with each other using the Border </a:t>
            </a:r>
            <a:r>
              <a:rPr lang="en-US" dirty="0">
                <a:solidFill>
                  <a:srgbClr val="333333"/>
                </a:solidFill>
                <a:latin typeface="Oracle Sans" panose="020B0503020204020204" pitchFamily="34" charset="0"/>
              </a:rPr>
              <a:t>Gateway Protocol (BGP). ASN is also used for security policies to identify network traffic source, enabling you to filter traffic based on the originating network.</a:t>
            </a:r>
          </a:p>
          <a:p>
            <a:pPr marL="285750" indent="-285750">
              <a:buFont typeface="Arial" panose="020B0604020202020204" pitchFamily="34" charset="0"/>
              <a:buChar char="•"/>
            </a:pPr>
            <a:endParaRPr lang="en-US" dirty="0">
              <a:solidFill>
                <a:srgbClr val="333333"/>
              </a:solidFill>
              <a:latin typeface="Oracle Sans" panose="020B0503020204020204" pitchFamily="34" charset="0"/>
            </a:endParaRPr>
          </a:p>
          <a:p>
            <a:pPr marL="285750" indent="-285750">
              <a:buFont typeface="Arial" panose="020B0604020202020204" pitchFamily="34" charset="0"/>
              <a:buChar char="•"/>
            </a:pPr>
            <a:r>
              <a:rPr lang="en-US" dirty="0">
                <a:solidFill>
                  <a:srgbClr val="333333"/>
                </a:solidFill>
                <a:latin typeface="Oracle Sans" panose="020B0503020204020204" pitchFamily="34" charset="0"/>
              </a:rPr>
              <a:t>Bring your own ASN to Oracle Cloud Infrastructure and use your existing ASN within the OCI environment.</a:t>
            </a:r>
          </a:p>
          <a:p>
            <a:pPr marL="285750" indent="-285750">
              <a:buFont typeface="Arial" panose="020B0604020202020204" pitchFamily="34" charset="0"/>
              <a:buChar char="•"/>
            </a:pPr>
            <a:endParaRPr lang="en-US" dirty="0">
              <a:solidFill>
                <a:srgbClr val="333333"/>
              </a:solidFill>
              <a:latin typeface="Oracle Sans" panose="020B0503020204020204" pitchFamily="34" charset="0"/>
            </a:endParaRPr>
          </a:p>
          <a:p>
            <a:pPr marL="285750" indent="-285750">
              <a:buFont typeface="Arial" panose="020B0604020202020204" pitchFamily="34" charset="0"/>
              <a:buChar char="•"/>
            </a:pPr>
            <a:r>
              <a:rPr lang="en-US" dirty="0">
                <a:solidFill>
                  <a:srgbClr val="333333"/>
                </a:solidFill>
                <a:latin typeface="Oracle Sans" panose="020B0503020204020204" pitchFamily="34" charset="0"/>
              </a:rPr>
              <a:t>Currently supported for ARIN, RIPE and APNIC Regional Internet Registries (RIR) and is available across all OCI commercial regions.</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85</a:t>
            </a:fld>
            <a:endParaRPr lang="en-US" dirty="0"/>
          </a:p>
        </p:txBody>
      </p:sp>
    </p:spTree>
    <p:extLst>
      <p:ext uri="{BB962C8B-B14F-4D97-AF65-F5344CB8AC3E}">
        <p14:creationId xmlns:p14="http://schemas.microsoft.com/office/powerpoint/2010/main" val="157300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4" y="504825"/>
            <a:ext cx="4774676"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BYOASN Key Capabilities</a:t>
            </a:r>
            <a:endParaRPr kumimoji="0" lang="en-US" sz="2400" b="1" i="0" u="none" strike="noStrike" kern="1200" cap="none" spc="0" normalizeH="0" baseline="0" noProof="0" dirty="0">
              <a:ln>
                <a:noFill/>
              </a:ln>
              <a:solidFill>
                <a:srgbClr val="594564"/>
              </a:solidFill>
              <a:effectLst/>
              <a:uLnTx/>
              <a:uFillTx/>
              <a:latin typeface="Oracle Sans" panose="020B0503020204020204" pitchFamily="34" charset="0"/>
              <a:ea typeface="+mn-ea"/>
              <a:cs typeface="Oracle Sans" panose="020B0503020204020204" pitchFamily="34" charset="0"/>
            </a:endParaRPr>
          </a:p>
        </p:txBody>
      </p:sp>
      <p:sp>
        <p:nvSpPr>
          <p:cNvPr id="8" name="Rectangle 7">
            <a:extLst>
              <a:ext uri="{FF2B5EF4-FFF2-40B4-BE49-F238E27FC236}">
                <a16:creationId xmlns:a16="http://schemas.microsoft.com/office/drawing/2014/main" id="{CBB8B8E5-8647-453B-B889-F6E9FF21EDD8}"/>
              </a:ext>
            </a:extLst>
          </p:cNvPr>
          <p:cNvSpPr/>
          <p:nvPr/>
        </p:nvSpPr>
        <p:spPr>
          <a:xfrm>
            <a:off x="448985" y="1338800"/>
            <a:ext cx="10793236" cy="2862322"/>
          </a:xfrm>
          <a:prstGeom prst="rect">
            <a:avLst/>
          </a:prstGeom>
        </p:spPr>
        <p:txBody>
          <a:bodyPr wrap="square">
            <a:spAutoFit/>
          </a:bodyPr>
          <a:lstStyle/>
          <a:p>
            <a:pPr marL="285750" indent="-285750" algn="l">
              <a:buFont typeface="Arial" panose="020B0604020202020204" pitchFamily="34" charset="0"/>
              <a:buChar char="•"/>
            </a:pPr>
            <a:r>
              <a:rPr lang="en-US" dirty="0">
                <a:solidFill>
                  <a:srgbClr val="333333"/>
                </a:solidFill>
                <a:latin typeface="Oracle Sans" panose="020B0503020204020204" pitchFamily="34" charset="0"/>
              </a:rPr>
              <a:t>No limit on the number of ASNs you can import into OCI.</a:t>
            </a:r>
          </a:p>
          <a:p>
            <a:pPr marL="285750" indent="-285750" algn="l">
              <a:buFont typeface="Arial" panose="020B0604020202020204" pitchFamily="34" charset="0"/>
              <a:buChar char="•"/>
            </a:pPr>
            <a:endParaRPr lang="en-US" dirty="0">
              <a:solidFill>
                <a:srgbClr val="333333"/>
              </a:solidFill>
              <a:latin typeface="Oracle Sans" panose="020B0503020204020204" pitchFamily="34" charset="0"/>
            </a:endParaRPr>
          </a:p>
          <a:p>
            <a:pPr marL="285750" indent="-285750" algn="l">
              <a:buFont typeface="Arial" panose="020B0604020202020204" pitchFamily="34" charset="0"/>
              <a:buChar char="•"/>
            </a:pPr>
            <a:r>
              <a:rPr lang="en-US" dirty="0">
                <a:solidFill>
                  <a:srgbClr val="333333"/>
                </a:solidFill>
                <a:latin typeface="Oracle Sans" panose="020B0503020204020204" pitchFamily="34" charset="0"/>
              </a:rPr>
              <a:t>Import same ASN across multiple regions.</a:t>
            </a:r>
          </a:p>
          <a:p>
            <a:pPr marL="285750" indent="-285750" algn="l">
              <a:buFont typeface="Arial" panose="020B0604020202020204" pitchFamily="34" charset="0"/>
              <a:buChar char="•"/>
            </a:pPr>
            <a:endParaRPr lang="en-US" dirty="0">
              <a:solidFill>
                <a:srgbClr val="333333"/>
              </a:solidFill>
              <a:latin typeface="Oracle Sans" panose="020B0503020204020204" pitchFamily="34" charset="0"/>
            </a:endParaRPr>
          </a:p>
          <a:p>
            <a:pPr marL="285750" indent="-285750" algn="l">
              <a:buFont typeface="Arial" panose="020B0604020202020204" pitchFamily="34" charset="0"/>
              <a:buChar char="•"/>
            </a:pPr>
            <a:r>
              <a:rPr lang="en-US" dirty="0">
                <a:solidFill>
                  <a:srgbClr val="333333"/>
                </a:solidFill>
                <a:latin typeface="Oracle Sans" panose="020B0503020204020204" pitchFamily="34" charset="0"/>
              </a:rPr>
              <a:t>You can prepend the ASN up to 20 times to influence the route preference, which can be used when setting up an active-standby or disaster recovery site.</a:t>
            </a:r>
          </a:p>
          <a:p>
            <a:pPr marL="285750" indent="-285750" algn="l">
              <a:buFont typeface="Arial" panose="020B0604020202020204" pitchFamily="34" charset="0"/>
              <a:buChar char="•"/>
            </a:pPr>
            <a:endParaRPr lang="en-US" dirty="0">
              <a:solidFill>
                <a:srgbClr val="333333"/>
              </a:solidFill>
              <a:latin typeface="Oracle Sans" panose="020B0503020204020204" pitchFamily="34" charset="0"/>
            </a:endParaRPr>
          </a:p>
          <a:p>
            <a:pPr marL="285750" indent="-285750" algn="l">
              <a:buFont typeface="Arial" panose="020B0604020202020204" pitchFamily="34" charset="0"/>
              <a:buChar char="•"/>
            </a:pPr>
            <a:r>
              <a:rPr lang="en-US" dirty="0">
                <a:solidFill>
                  <a:srgbClr val="333333"/>
                </a:solidFill>
                <a:latin typeface="Oracle Sans" panose="020B0503020204020204" pitchFamily="34" charset="0"/>
              </a:rPr>
              <a:t>Support for both 2-byte and 4-byte ASN.</a:t>
            </a:r>
          </a:p>
          <a:p>
            <a:pPr algn="l"/>
            <a:endParaRPr lang="en-US" dirty="0">
              <a:solidFill>
                <a:srgbClr val="333333"/>
              </a:solidFill>
              <a:latin typeface="Oracle Sans" panose="020B0503020204020204" pitchFamily="34" charset="0"/>
            </a:endParaRPr>
          </a:p>
          <a:p>
            <a:pPr marL="285750" indent="-285750" algn="l">
              <a:buFont typeface="Arial" panose="020B0604020202020204" pitchFamily="34" charset="0"/>
              <a:buChar char="•"/>
            </a:pPr>
            <a:r>
              <a:rPr lang="en-US" dirty="0">
                <a:solidFill>
                  <a:srgbClr val="333333"/>
                </a:solidFill>
                <a:latin typeface="Oracle Sans" panose="020B0503020204020204" pitchFamily="34" charset="0"/>
              </a:rPr>
              <a:t>Support for Console UI, CLI, API and Terraform.</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86</a:t>
            </a:fld>
            <a:endParaRPr lang="en-US" dirty="0"/>
          </a:p>
        </p:txBody>
      </p:sp>
    </p:spTree>
    <p:extLst>
      <p:ext uri="{BB962C8B-B14F-4D97-AF65-F5344CB8AC3E}">
        <p14:creationId xmlns:p14="http://schemas.microsoft.com/office/powerpoint/2010/main" val="289760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custDataLst>
              <p:tags r:id="rId1"/>
            </p:custDataLst>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FCFBF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 name="object 3"/>
          <p:cNvGrpSpPr/>
          <p:nvPr>
            <p:custDataLst>
              <p:tags r:id="rId2"/>
            </p:custDataLst>
          </p:nvPr>
        </p:nvGrpSpPr>
        <p:grpSpPr>
          <a:xfrm>
            <a:off x="1" y="0"/>
            <a:ext cx="12192000" cy="6857999"/>
            <a:chOff x="1" y="0"/>
            <a:chExt cx="12192000" cy="6857999"/>
          </a:xfrm>
        </p:grpSpPr>
        <p:sp>
          <p:nvSpPr>
            <p:cNvPr id="4" name="object 4"/>
            <p:cNvSpPr/>
            <p:nvPr>
              <p:custDataLst>
                <p:tags r:id="rId4"/>
              </p:custDataLst>
            </p:nvPr>
          </p:nvSpPr>
          <p:spPr>
            <a:xfrm>
              <a:off x="1" y="243489"/>
              <a:ext cx="12192000" cy="6604000"/>
            </a:xfrm>
            <a:custGeom>
              <a:avLst/>
              <a:gdLst/>
              <a:ahLst/>
              <a:cxnLst/>
              <a:rect l="l" t="t" r="r" b="b"/>
              <a:pathLst>
                <a:path w="12192000" h="6604000">
                  <a:moveTo>
                    <a:pt x="12192000" y="0"/>
                  </a:moveTo>
                  <a:lnTo>
                    <a:pt x="0" y="0"/>
                  </a:lnTo>
                  <a:lnTo>
                    <a:pt x="0" y="6604000"/>
                  </a:lnTo>
                  <a:lnTo>
                    <a:pt x="12192000" y="6604000"/>
                  </a:lnTo>
                  <a:lnTo>
                    <a:pt x="12192000" y="0"/>
                  </a:lnTo>
                  <a:close/>
                </a:path>
              </a:pathLst>
            </a:custGeom>
            <a:solidFill>
              <a:srgbClr val="18161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5" name="object 5"/>
            <p:cNvPicPr/>
            <p:nvPr>
              <p:custDataLst>
                <p:tags r:id="rId5"/>
              </p:custDataLst>
            </p:nvPr>
          </p:nvPicPr>
          <p:blipFill>
            <a:blip r:embed="rId10"/>
            <a:stretch>
              <a:fillRect/>
            </a:stretch>
          </p:blipFill>
          <p:spPr>
            <a:xfrm>
              <a:off x="7799831" y="408431"/>
              <a:ext cx="4389120" cy="2188464"/>
            </a:xfrm>
            <a:prstGeom prst="rect">
              <a:avLst/>
            </a:prstGeom>
          </p:spPr>
        </p:pic>
        <p:pic>
          <p:nvPicPr>
            <p:cNvPr id="6" name="object 6"/>
            <p:cNvPicPr/>
            <p:nvPr>
              <p:custDataLst>
                <p:tags r:id="rId6"/>
              </p:custDataLst>
            </p:nvPr>
          </p:nvPicPr>
          <p:blipFill>
            <a:blip r:embed="rId11"/>
            <a:stretch>
              <a:fillRect/>
            </a:stretch>
          </p:blipFill>
          <p:spPr>
            <a:xfrm>
              <a:off x="1" y="0"/>
              <a:ext cx="12191998" cy="254000"/>
            </a:xfrm>
            <a:prstGeom prst="rect">
              <a:avLst/>
            </a:prstGeom>
          </p:spPr>
        </p:pic>
        <p:pic>
          <p:nvPicPr>
            <p:cNvPr id="7" name="object 7"/>
            <p:cNvPicPr/>
            <p:nvPr>
              <p:custDataLst>
                <p:tags r:id="rId7"/>
              </p:custDataLst>
            </p:nvPr>
          </p:nvPicPr>
          <p:blipFill>
            <a:blip r:embed="rId12"/>
            <a:stretch>
              <a:fillRect/>
            </a:stretch>
          </p:blipFill>
          <p:spPr>
            <a:xfrm>
              <a:off x="11437198" y="6356350"/>
              <a:ext cx="501650" cy="501649"/>
            </a:xfrm>
            <a:prstGeom prst="rect">
              <a:avLst/>
            </a:prstGeom>
          </p:spPr>
        </p:pic>
        <p:pic>
          <p:nvPicPr>
            <p:cNvPr id="8" name="object 8"/>
            <p:cNvPicPr/>
            <p:nvPr>
              <p:custDataLst>
                <p:tags r:id="rId8"/>
              </p:custDataLst>
            </p:nvPr>
          </p:nvPicPr>
          <p:blipFill>
            <a:blip r:embed="rId13"/>
            <a:stretch>
              <a:fillRect/>
            </a:stretch>
          </p:blipFill>
          <p:spPr>
            <a:xfrm>
              <a:off x="1094231" y="4983479"/>
              <a:ext cx="3886200" cy="819912"/>
            </a:xfrm>
            <a:prstGeom prst="rect">
              <a:avLst/>
            </a:prstGeom>
          </p:spPr>
        </p:pic>
      </p:grpSp>
      <p:sp>
        <p:nvSpPr>
          <p:cNvPr id="10" name="object 10"/>
          <p:cNvSpPr txBox="1">
            <a:spLocks noGrp="1"/>
          </p:cNvSpPr>
          <p:nvPr>
            <p:ph type="title"/>
            <p:custDataLst>
              <p:tags r:id="rId3"/>
            </p:custDataLst>
          </p:nvPr>
        </p:nvSpPr>
        <p:spPr>
          <a:xfrm>
            <a:off x="1567244" y="2800623"/>
            <a:ext cx="7912421" cy="628377"/>
          </a:xfrm>
          <a:prstGeom prst="rect">
            <a:avLst/>
          </a:prstGeom>
        </p:spPr>
        <p:txBody>
          <a:bodyPr vert="horz" wrap="square" lIns="0" tIns="12700" rIns="0" bIns="0" rtlCol="0">
            <a:spAutoFit/>
          </a:bodyPr>
          <a:lstStyle/>
          <a:p>
            <a:pPr marL="12700">
              <a:lnSpc>
                <a:spcPct val="100000"/>
              </a:lnSpc>
              <a:spcBef>
                <a:spcPts val="100"/>
              </a:spcBef>
            </a:pPr>
            <a:r>
              <a:rPr lang="en-US" sz="4000" spc="280" dirty="0">
                <a:solidFill>
                  <a:srgbClr val="FCFBFA"/>
                </a:solidFill>
                <a:latin typeface="+mj-lt"/>
              </a:rPr>
              <a:t>Reserved Public IPs</a:t>
            </a:r>
            <a:endParaRPr sz="4000" spc="280" dirty="0">
              <a:solidFill>
                <a:srgbClr val="FCFBFA"/>
              </a:solidFill>
              <a:latin typeface="+mj-lt"/>
            </a:endParaRPr>
          </a:p>
        </p:txBody>
      </p:sp>
      <p:sp>
        <p:nvSpPr>
          <p:cNvPr id="9" name="Footer Placeholder 8">
            <a:extLst>
              <a:ext uri="{FF2B5EF4-FFF2-40B4-BE49-F238E27FC236}">
                <a16:creationId xmlns:a16="http://schemas.microsoft.com/office/drawing/2014/main" id="{B8AC0147-01C9-4EC6-9255-264D42D32F9C}"/>
              </a:ext>
            </a:extLst>
          </p:cNvPr>
          <p:cNvSpPr>
            <a:spLocks noGrp="1"/>
          </p:cNvSpPr>
          <p:nvPr>
            <p:ph type="ftr" sz="quarter" idx="5"/>
          </p:nvPr>
        </p:nvSpPr>
        <p:spPr/>
        <p:txBody>
          <a:bodyPr/>
          <a:lstStyle/>
          <a:p>
            <a:r>
              <a:rPr lang="en-US"/>
              <a:t>Copyright © 2025, Oracle and/or its affiliates.</a:t>
            </a:r>
          </a:p>
        </p:txBody>
      </p:sp>
      <p:sp>
        <p:nvSpPr>
          <p:cNvPr id="11" name="Slide Number Placeholder 10">
            <a:extLst>
              <a:ext uri="{FF2B5EF4-FFF2-40B4-BE49-F238E27FC236}">
                <a16:creationId xmlns:a16="http://schemas.microsoft.com/office/drawing/2014/main" id="{523576BB-42AA-4A23-BBB7-F42F2B4DD8CF}"/>
              </a:ext>
            </a:extLst>
          </p:cNvPr>
          <p:cNvSpPr>
            <a:spLocks noGrp="1"/>
          </p:cNvSpPr>
          <p:nvPr>
            <p:ph type="sldNum" sz="quarter" idx="7"/>
          </p:nvPr>
        </p:nvSpPr>
        <p:spPr/>
        <p:txBody>
          <a:bodyPr/>
          <a:lstStyle/>
          <a:p>
            <a:pPr marL="38100">
              <a:lnSpc>
                <a:spcPct val="100000"/>
              </a:lnSpc>
              <a:spcBef>
                <a:spcPts val="60"/>
              </a:spcBef>
            </a:pPr>
            <a:fld id="{81D60167-4931-47E6-BA6A-407CBD079E47}" type="slidenum">
              <a:rPr lang="en-US" smtClean="0"/>
              <a:t>87</a:t>
            </a:fld>
            <a:endParaRPr lang="en-US"/>
          </a:p>
        </p:txBody>
      </p:sp>
    </p:spTree>
    <p:extLst>
      <p:ext uri="{BB962C8B-B14F-4D97-AF65-F5344CB8AC3E}">
        <p14:creationId xmlns:p14="http://schemas.microsoft.com/office/powerpoint/2010/main" val="321534708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EA648A-86C5-4D75-B596-F2A05E529327}"/>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663C1FB-4B42-47F2-8A75-81C947FFE263}"/>
              </a:ext>
            </a:extLst>
          </p:cNvPr>
          <p:cNvSpPr>
            <a:spLocks noGrp="1"/>
          </p:cNvSpPr>
          <p:nvPr>
            <p:ph type="sldNum" sz="quarter" idx="4"/>
          </p:nvPr>
        </p:nvSpPr>
        <p:spPr/>
        <p:txBody>
          <a:bodyPr/>
          <a:lstStyle/>
          <a:p>
            <a:fld id="{345D60D9-5372-5F40-9443-0F9AE5BDC3C8}" type="slidenum">
              <a:rPr lang="en-US" smtClean="0"/>
              <a:pPr/>
              <a:t>88</a:t>
            </a:fld>
            <a:endParaRPr lang="en-US" dirty="0"/>
          </a:p>
        </p:txBody>
      </p:sp>
      <p:sp>
        <p:nvSpPr>
          <p:cNvPr id="3" name="Title 1">
            <a:extLst>
              <a:ext uri="{FF2B5EF4-FFF2-40B4-BE49-F238E27FC236}">
                <a16:creationId xmlns:a16="http://schemas.microsoft.com/office/drawing/2014/main" id="{6F56CFC1-9EBA-FE02-4236-2C474AB88C32}"/>
              </a:ext>
            </a:extLst>
          </p:cNvPr>
          <p:cNvSpPr txBox="1"/>
          <p:nvPr>
            <p:custDataLst>
              <p:tags r:id="rId1"/>
            </p:custDataLst>
          </p:nvPr>
        </p:nvSpPr>
        <p:spPr>
          <a:xfrm>
            <a:off x="768873" y="504825"/>
            <a:ext cx="5123927"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What Are Reserved Public IPs ?</a:t>
            </a:r>
          </a:p>
        </p:txBody>
      </p:sp>
      <p:cxnSp>
        <p:nvCxnSpPr>
          <p:cNvPr id="124" name="Accent Mark">
            <a:extLst>
              <a:ext uri="{FF2B5EF4-FFF2-40B4-BE49-F238E27FC236}">
                <a16:creationId xmlns:a16="http://schemas.microsoft.com/office/drawing/2014/main" id="{2D223EA9-6962-7089-8B2C-405951A0D429}"/>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92F504B-D458-44A2-0139-5A576C70E0F9}"/>
              </a:ext>
            </a:extLst>
          </p:cNvPr>
          <p:cNvSpPr txBox="1">
            <a:spLocks/>
          </p:cNvSpPr>
          <p:nvPr/>
        </p:nvSpPr>
        <p:spPr>
          <a:xfrm>
            <a:off x="760476" y="1564751"/>
            <a:ext cx="10671048" cy="2941935"/>
          </a:xfrm>
          <a:prstGeom prst="rect">
            <a:avLst/>
          </a:prstGeom>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indent="-342900">
              <a:lnSpc>
                <a:spcPct val="100000"/>
              </a:lnSpc>
              <a:spcBef>
                <a:spcPts val="535"/>
              </a:spcBef>
              <a:buFont typeface="Arial MT"/>
              <a:buChar char="•"/>
              <a:tabLst>
                <a:tab pos="355600" algn="l"/>
              </a:tabLst>
            </a:pPr>
            <a:r>
              <a:rPr lang="en-US" sz="1800" b="1" dirty="0">
                <a:latin typeface="+mn-lt"/>
                <a:cs typeface="Calibri"/>
              </a:rPr>
              <a:t>Ephemeral: </a:t>
            </a:r>
            <a:r>
              <a:rPr lang="en-US" sz="1800" dirty="0">
                <a:latin typeface="+mn-lt"/>
                <a:cs typeface="Calibri"/>
              </a:rPr>
              <a:t>This is temporary public IP address that is assigned to resources for the lifetime of the resource. For example, once a VM instance with an ephemeral IP address is destroyed, the ephemeral public IP address is returned to the OCI IP pool for re-use by another device.</a:t>
            </a:r>
          </a:p>
          <a:p>
            <a:pPr marL="355600" indent="-342900">
              <a:lnSpc>
                <a:spcPct val="100000"/>
              </a:lnSpc>
              <a:spcBef>
                <a:spcPts val="535"/>
              </a:spcBef>
              <a:buFont typeface="Arial MT"/>
              <a:buChar char="•"/>
              <a:tabLst>
                <a:tab pos="355600" algn="l"/>
              </a:tabLst>
            </a:pPr>
            <a:endParaRPr lang="en-US" dirty="0">
              <a:latin typeface="+mn-lt"/>
              <a:cs typeface="Calibri"/>
            </a:endParaRPr>
          </a:p>
          <a:p>
            <a:pPr marL="355600" indent="-342900">
              <a:lnSpc>
                <a:spcPct val="100000"/>
              </a:lnSpc>
              <a:spcBef>
                <a:spcPts val="535"/>
              </a:spcBef>
              <a:buFont typeface="Arial MT"/>
              <a:buChar char="•"/>
              <a:tabLst>
                <a:tab pos="355600" algn="l"/>
              </a:tabLst>
            </a:pPr>
            <a:endParaRPr lang="en-US" dirty="0">
              <a:latin typeface="+mn-lt"/>
              <a:cs typeface="Calibri"/>
            </a:endParaRPr>
          </a:p>
          <a:p>
            <a:pPr marL="355600" indent="-342900">
              <a:lnSpc>
                <a:spcPct val="100000"/>
              </a:lnSpc>
              <a:spcBef>
                <a:spcPts val="535"/>
              </a:spcBef>
              <a:buFont typeface="Arial MT"/>
              <a:buChar char="•"/>
              <a:tabLst>
                <a:tab pos="355600" algn="l"/>
              </a:tabLst>
            </a:pPr>
            <a:r>
              <a:rPr lang="en-US" sz="1800" b="1" dirty="0">
                <a:latin typeface="+mn-lt"/>
                <a:cs typeface="Calibri"/>
              </a:rPr>
              <a:t>Reserved: </a:t>
            </a:r>
            <a:r>
              <a:rPr lang="en-US" sz="1800" dirty="0">
                <a:latin typeface="+mn-lt"/>
                <a:cs typeface="Calibri"/>
              </a:rPr>
              <a:t>A persistent public IP address can be assigned, unassigned, and re-assigned to resources. For example, you can unassign the reserved public IP address and then reassign it to another instance whenever you want to.</a:t>
            </a:r>
          </a:p>
        </p:txBody>
      </p:sp>
    </p:spTree>
    <p:extLst>
      <p:ext uri="{BB962C8B-B14F-4D97-AF65-F5344CB8AC3E}">
        <p14:creationId xmlns:p14="http://schemas.microsoft.com/office/powerpoint/2010/main" val="257948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custDataLst>
              <p:tags r:id="rId1"/>
            </p:custDataLst>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FCFBF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 name="object 3"/>
          <p:cNvGrpSpPr/>
          <p:nvPr>
            <p:custDataLst>
              <p:tags r:id="rId2"/>
            </p:custDataLst>
          </p:nvPr>
        </p:nvGrpSpPr>
        <p:grpSpPr>
          <a:xfrm>
            <a:off x="1" y="0"/>
            <a:ext cx="12192000" cy="6857999"/>
            <a:chOff x="1" y="0"/>
            <a:chExt cx="12192000" cy="6857999"/>
          </a:xfrm>
        </p:grpSpPr>
        <p:sp>
          <p:nvSpPr>
            <p:cNvPr id="4" name="object 4"/>
            <p:cNvSpPr/>
            <p:nvPr>
              <p:custDataLst>
                <p:tags r:id="rId4"/>
              </p:custDataLst>
            </p:nvPr>
          </p:nvSpPr>
          <p:spPr>
            <a:xfrm>
              <a:off x="1" y="243489"/>
              <a:ext cx="12192000" cy="6604000"/>
            </a:xfrm>
            <a:custGeom>
              <a:avLst/>
              <a:gdLst/>
              <a:ahLst/>
              <a:cxnLst/>
              <a:rect l="l" t="t" r="r" b="b"/>
              <a:pathLst>
                <a:path w="12192000" h="6604000">
                  <a:moveTo>
                    <a:pt x="12192000" y="0"/>
                  </a:moveTo>
                  <a:lnTo>
                    <a:pt x="0" y="0"/>
                  </a:lnTo>
                  <a:lnTo>
                    <a:pt x="0" y="6604000"/>
                  </a:lnTo>
                  <a:lnTo>
                    <a:pt x="12192000" y="6604000"/>
                  </a:lnTo>
                  <a:lnTo>
                    <a:pt x="12192000" y="0"/>
                  </a:lnTo>
                  <a:close/>
                </a:path>
              </a:pathLst>
            </a:custGeom>
            <a:solidFill>
              <a:srgbClr val="18161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5" name="object 5"/>
            <p:cNvPicPr/>
            <p:nvPr>
              <p:custDataLst>
                <p:tags r:id="rId5"/>
              </p:custDataLst>
            </p:nvPr>
          </p:nvPicPr>
          <p:blipFill>
            <a:blip r:embed="rId10"/>
            <a:stretch>
              <a:fillRect/>
            </a:stretch>
          </p:blipFill>
          <p:spPr>
            <a:xfrm>
              <a:off x="7799831" y="408431"/>
              <a:ext cx="4389120" cy="2188464"/>
            </a:xfrm>
            <a:prstGeom prst="rect">
              <a:avLst/>
            </a:prstGeom>
          </p:spPr>
        </p:pic>
        <p:pic>
          <p:nvPicPr>
            <p:cNvPr id="6" name="object 6"/>
            <p:cNvPicPr/>
            <p:nvPr>
              <p:custDataLst>
                <p:tags r:id="rId6"/>
              </p:custDataLst>
            </p:nvPr>
          </p:nvPicPr>
          <p:blipFill>
            <a:blip r:embed="rId11"/>
            <a:stretch>
              <a:fillRect/>
            </a:stretch>
          </p:blipFill>
          <p:spPr>
            <a:xfrm>
              <a:off x="1" y="0"/>
              <a:ext cx="12191998" cy="254000"/>
            </a:xfrm>
            <a:prstGeom prst="rect">
              <a:avLst/>
            </a:prstGeom>
          </p:spPr>
        </p:pic>
        <p:pic>
          <p:nvPicPr>
            <p:cNvPr id="7" name="object 7"/>
            <p:cNvPicPr/>
            <p:nvPr>
              <p:custDataLst>
                <p:tags r:id="rId7"/>
              </p:custDataLst>
            </p:nvPr>
          </p:nvPicPr>
          <p:blipFill>
            <a:blip r:embed="rId12"/>
            <a:stretch>
              <a:fillRect/>
            </a:stretch>
          </p:blipFill>
          <p:spPr>
            <a:xfrm>
              <a:off x="11437198" y="6356350"/>
              <a:ext cx="501650" cy="501649"/>
            </a:xfrm>
            <a:prstGeom prst="rect">
              <a:avLst/>
            </a:prstGeom>
          </p:spPr>
        </p:pic>
        <p:pic>
          <p:nvPicPr>
            <p:cNvPr id="8" name="object 8"/>
            <p:cNvPicPr/>
            <p:nvPr>
              <p:custDataLst>
                <p:tags r:id="rId8"/>
              </p:custDataLst>
            </p:nvPr>
          </p:nvPicPr>
          <p:blipFill>
            <a:blip r:embed="rId13"/>
            <a:stretch>
              <a:fillRect/>
            </a:stretch>
          </p:blipFill>
          <p:spPr>
            <a:xfrm>
              <a:off x="1094231" y="4983479"/>
              <a:ext cx="3886200" cy="819912"/>
            </a:xfrm>
            <a:prstGeom prst="rect">
              <a:avLst/>
            </a:prstGeom>
          </p:spPr>
        </p:pic>
      </p:grpSp>
      <p:sp>
        <p:nvSpPr>
          <p:cNvPr id="10" name="object 10"/>
          <p:cNvSpPr txBox="1">
            <a:spLocks noGrp="1"/>
          </p:cNvSpPr>
          <p:nvPr>
            <p:ph type="title"/>
            <p:custDataLst>
              <p:tags r:id="rId3"/>
            </p:custDataLst>
          </p:nvPr>
        </p:nvSpPr>
        <p:spPr>
          <a:xfrm>
            <a:off x="1567244" y="2800623"/>
            <a:ext cx="7912421" cy="628377"/>
          </a:xfrm>
          <a:prstGeom prst="rect">
            <a:avLst/>
          </a:prstGeom>
        </p:spPr>
        <p:txBody>
          <a:bodyPr vert="horz" wrap="square" lIns="0" tIns="12700" rIns="0" bIns="0" rtlCol="0">
            <a:spAutoFit/>
          </a:bodyPr>
          <a:lstStyle/>
          <a:p>
            <a:pPr marL="12700">
              <a:lnSpc>
                <a:spcPct val="100000"/>
              </a:lnSpc>
              <a:spcBef>
                <a:spcPts val="100"/>
              </a:spcBef>
            </a:pPr>
            <a:r>
              <a:rPr lang="en-US" sz="4000" spc="280" dirty="0">
                <a:solidFill>
                  <a:srgbClr val="FCFBFA"/>
                </a:solidFill>
                <a:latin typeface="+mj-lt"/>
              </a:rPr>
              <a:t>Reserved Private IPs</a:t>
            </a:r>
            <a:endParaRPr sz="4000" spc="280" dirty="0">
              <a:solidFill>
                <a:srgbClr val="FCFBFA"/>
              </a:solidFill>
              <a:latin typeface="+mj-lt"/>
            </a:endParaRPr>
          </a:p>
        </p:txBody>
      </p:sp>
      <p:sp>
        <p:nvSpPr>
          <p:cNvPr id="9" name="Footer Placeholder 8">
            <a:extLst>
              <a:ext uri="{FF2B5EF4-FFF2-40B4-BE49-F238E27FC236}">
                <a16:creationId xmlns:a16="http://schemas.microsoft.com/office/drawing/2014/main" id="{B8AC0147-01C9-4EC6-9255-264D42D32F9C}"/>
              </a:ext>
            </a:extLst>
          </p:cNvPr>
          <p:cNvSpPr>
            <a:spLocks noGrp="1"/>
          </p:cNvSpPr>
          <p:nvPr>
            <p:ph type="ftr" sz="quarter" idx="5"/>
          </p:nvPr>
        </p:nvSpPr>
        <p:spPr/>
        <p:txBody>
          <a:bodyPr/>
          <a:lstStyle/>
          <a:p>
            <a:r>
              <a:rPr lang="en-US"/>
              <a:t>Copyright © 2025, Oracle and/or its affiliates.</a:t>
            </a:r>
          </a:p>
        </p:txBody>
      </p:sp>
      <p:sp>
        <p:nvSpPr>
          <p:cNvPr id="11" name="Slide Number Placeholder 10">
            <a:extLst>
              <a:ext uri="{FF2B5EF4-FFF2-40B4-BE49-F238E27FC236}">
                <a16:creationId xmlns:a16="http://schemas.microsoft.com/office/drawing/2014/main" id="{523576BB-42AA-4A23-BBB7-F42F2B4DD8CF}"/>
              </a:ext>
            </a:extLst>
          </p:cNvPr>
          <p:cNvSpPr>
            <a:spLocks noGrp="1"/>
          </p:cNvSpPr>
          <p:nvPr>
            <p:ph type="sldNum" sz="quarter" idx="7"/>
          </p:nvPr>
        </p:nvSpPr>
        <p:spPr/>
        <p:txBody>
          <a:bodyPr/>
          <a:lstStyle/>
          <a:p>
            <a:pPr marL="38100">
              <a:lnSpc>
                <a:spcPct val="100000"/>
              </a:lnSpc>
              <a:spcBef>
                <a:spcPts val="60"/>
              </a:spcBef>
            </a:pPr>
            <a:fld id="{81D60167-4931-47E6-BA6A-407CBD079E47}" type="slidenum">
              <a:rPr lang="en-US" smtClean="0"/>
              <a:t>89</a:t>
            </a:fld>
            <a:endParaRPr lang="en-US"/>
          </a:p>
        </p:txBody>
      </p:sp>
    </p:spTree>
    <p:extLst>
      <p:ext uri="{BB962C8B-B14F-4D97-AF65-F5344CB8AC3E}">
        <p14:creationId xmlns:p14="http://schemas.microsoft.com/office/powerpoint/2010/main" val="403015999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4" y="504825"/>
            <a:ext cx="2245260"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Security Lists</a:t>
            </a:r>
          </a:p>
        </p:txBody>
      </p:sp>
      <p:sp>
        <p:nvSpPr>
          <p:cNvPr id="2" name="Footer Placeholder 1">
            <a:extLst>
              <a:ext uri="{FF2B5EF4-FFF2-40B4-BE49-F238E27FC236}">
                <a16:creationId xmlns:a16="http://schemas.microsoft.com/office/drawing/2014/main" id="{4014E655-B4AE-41EB-A3A4-AABEF58D9C98}"/>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92A71222-0369-41B3-8D33-9BA54B44AC12}"/>
              </a:ext>
            </a:extLst>
          </p:cNvPr>
          <p:cNvSpPr>
            <a:spLocks noGrp="1"/>
          </p:cNvSpPr>
          <p:nvPr>
            <p:ph type="sldNum" sz="quarter" idx="4"/>
          </p:nvPr>
        </p:nvSpPr>
        <p:spPr/>
        <p:txBody>
          <a:bodyPr/>
          <a:lstStyle/>
          <a:p>
            <a:fld id="{345D60D9-5372-5F40-9443-0F9AE5BDC3C8}" type="slidenum">
              <a:rPr lang="en-US" smtClean="0"/>
              <a:pPr/>
              <a:t>9</a:t>
            </a:fld>
            <a:endParaRPr lang="en-US" dirty="0"/>
          </a:p>
        </p:txBody>
      </p:sp>
      <p:graphicFrame>
        <p:nvGraphicFramePr>
          <p:cNvPr id="7" name="Table 6">
            <a:extLst>
              <a:ext uri="{FF2B5EF4-FFF2-40B4-BE49-F238E27FC236}">
                <a16:creationId xmlns:a16="http://schemas.microsoft.com/office/drawing/2014/main" id="{92C17F7C-CCA2-86B8-70CD-E35300B95167}"/>
              </a:ext>
            </a:extLst>
          </p:cNvPr>
          <p:cNvGraphicFramePr>
            <a:graphicFrameLocks noGrp="1"/>
          </p:cNvGraphicFramePr>
          <p:nvPr>
            <p:extLst>
              <p:ext uri="{D42A27DB-BD31-4B8C-83A1-F6EECF244321}">
                <p14:modId xmlns:p14="http://schemas.microsoft.com/office/powerpoint/2010/main" val="4145538093"/>
              </p:ext>
            </p:extLst>
          </p:nvPr>
        </p:nvGraphicFramePr>
        <p:xfrm>
          <a:off x="4366352" y="3585739"/>
          <a:ext cx="4694102" cy="975360"/>
        </p:xfrm>
        <a:graphic>
          <a:graphicData uri="http://schemas.openxmlformats.org/drawingml/2006/table">
            <a:tbl>
              <a:tblPr firstRow="1" bandRow="1">
                <a:tableStyleId>{7E9639D4-E3E2-4D34-9284-5A2195B3D0D7}</a:tableStyleId>
              </a:tblPr>
              <a:tblGrid>
                <a:gridCol w="749633">
                  <a:extLst>
                    <a:ext uri="{9D8B030D-6E8A-4147-A177-3AD203B41FA5}">
                      <a16:colId xmlns:a16="http://schemas.microsoft.com/office/drawing/2014/main" val="570182689"/>
                    </a:ext>
                  </a:extLst>
                </a:gridCol>
                <a:gridCol w="809520">
                  <a:extLst>
                    <a:ext uri="{9D8B030D-6E8A-4147-A177-3AD203B41FA5}">
                      <a16:colId xmlns:a16="http://schemas.microsoft.com/office/drawing/2014/main" val="1724879569"/>
                    </a:ext>
                  </a:extLst>
                </a:gridCol>
                <a:gridCol w="1158073">
                  <a:extLst>
                    <a:ext uri="{9D8B030D-6E8A-4147-A177-3AD203B41FA5}">
                      <a16:colId xmlns:a16="http://schemas.microsoft.com/office/drawing/2014/main" val="1530110840"/>
                    </a:ext>
                  </a:extLst>
                </a:gridCol>
                <a:gridCol w="754504">
                  <a:extLst>
                    <a:ext uri="{9D8B030D-6E8A-4147-A177-3AD203B41FA5}">
                      <a16:colId xmlns:a16="http://schemas.microsoft.com/office/drawing/2014/main" val="2251893874"/>
                    </a:ext>
                  </a:extLst>
                </a:gridCol>
                <a:gridCol w="688973">
                  <a:extLst>
                    <a:ext uri="{9D8B030D-6E8A-4147-A177-3AD203B41FA5}">
                      <a16:colId xmlns:a16="http://schemas.microsoft.com/office/drawing/2014/main" val="353657290"/>
                    </a:ext>
                  </a:extLst>
                </a:gridCol>
                <a:gridCol w="533399">
                  <a:extLst>
                    <a:ext uri="{9D8B030D-6E8A-4147-A177-3AD203B41FA5}">
                      <a16:colId xmlns:a16="http://schemas.microsoft.com/office/drawing/2014/main" val="2264845585"/>
                    </a:ext>
                  </a:extLst>
                </a:gridCol>
              </a:tblGrid>
              <a:tr h="0">
                <a:tc>
                  <a:txBody>
                    <a:bodyPr/>
                    <a:lstStyle/>
                    <a:p>
                      <a:endParaRPr lang="en-US" sz="11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en-US" sz="1100" b="1" dirty="0"/>
                        <a:t>Direction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en-US" sz="1100" b="1" dirty="0"/>
                        <a:t>CIDR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en-US" sz="1100" b="1" dirty="0"/>
                        <a:t>Protocol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en-US" sz="1100" b="1" dirty="0"/>
                        <a:t>Source 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en-US" sz="1100" b="1" dirty="0"/>
                        <a:t>Dest</a:t>
                      </a:r>
                      <a:r>
                        <a:rPr lang="en-US" sz="1100" b="1" baseline="0" dirty="0"/>
                        <a:t> Port</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2623293157"/>
                  </a:ext>
                </a:extLst>
              </a:tr>
              <a:tr h="244532">
                <a:tc>
                  <a:txBody>
                    <a:bodyPr/>
                    <a:lstStyle/>
                    <a:p>
                      <a:r>
                        <a:rPr lang="en-US" sz="1200" b="0" dirty="0"/>
                        <a:t>Stateful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Ingress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t>0.0.0.0/0</a:t>
                      </a:r>
                      <a:endParaRPr lang="en-US"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t>TCP</a:t>
                      </a:r>
                      <a:endParaRPr lang="en-US"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6753208"/>
                  </a:ext>
                </a:extLst>
              </a:tr>
              <a:tr h="267509">
                <a:tc>
                  <a:txBody>
                    <a:bodyPr/>
                    <a:lstStyle/>
                    <a:p>
                      <a:r>
                        <a:rPr lang="en-US" sz="1200" b="0" dirty="0"/>
                        <a:t>Stateful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Egress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192.168.2.0/24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TCP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1521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1828247"/>
                  </a:ext>
                </a:extLst>
              </a:tr>
            </a:tbl>
          </a:graphicData>
        </a:graphic>
      </p:graphicFrame>
      <p:graphicFrame>
        <p:nvGraphicFramePr>
          <p:cNvPr id="9" name="Table 8">
            <a:extLst>
              <a:ext uri="{FF2B5EF4-FFF2-40B4-BE49-F238E27FC236}">
                <a16:creationId xmlns:a16="http://schemas.microsoft.com/office/drawing/2014/main" id="{197779C1-8F23-CE0D-DAF5-8715A83BB7CC}"/>
              </a:ext>
            </a:extLst>
          </p:cNvPr>
          <p:cNvGraphicFramePr>
            <a:graphicFrameLocks noGrp="1"/>
          </p:cNvGraphicFramePr>
          <p:nvPr>
            <p:extLst>
              <p:ext uri="{D42A27DB-BD31-4B8C-83A1-F6EECF244321}">
                <p14:modId xmlns:p14="http://schemas.microsoft.com/office/powerpoint/2010/main" val="3965016033"/>
              </p:ext>
            </p:extLst>
          </p:nvPr>
        </p:nvGraphicFramePr>
        <p:xfrm>
          <a:off x="4366352" y="4817545"/>
          <a:ext cx="4694102" cy="701040"/>
        </p:xfrm>
        <a:graphic>
          <a:graphicData uri="http://schemas.openxmlformats.org/drawingml/2006/table">
            <a:tbl>
              <a:tblPr firstRow="1" bandRow="1">
                <a:tableStyleId>{7E9639D4-E3E2-4D34-9284-5A2195B3D0D7}</a:tableStyleId>
              </a:tblPr>
              <a:tblGrid>
                <a:gridCol w="749633">
                  <a:extLst>
                    <a:ext uri="{9D8B030D-6E8A-4147-A177-3AD203B41FA5}">
                      <a16:colId xmlns:a16="http://schemas.microsoft.com/office/drawing/2014/main" val="570182689"/>
                    </a:ext>
                  </a:extLst>
                </a:gridCol>
                <a:gridCol w="809520">
                  <a:extLst>
                    <a:ext uri="{9D8B030D-6E8A-4147-A177-3AD203B41FA5}">
                      <a16:colId xmlns:a16="http://schemas.microsoft.com/office/drawing/2014/main" val="1724879569"/>
                    </a:ext>
                  </a:extLst>
                </a:gridCol>
                <a:gridCol w="1117252">
                  <a:extLst>
                    <a:ext uri="{9D8B030D-6E8A-4147-A177-3AD203B41FA5}">
                      <a16:colId xmlns:a16="http://schemas.microsoft.com/office/drawing/2014/main" val="1530110840"/>
                    </a:ext>
                  </a:extLst>
                </a:gridCol>
                <a:gridCol w="795325">
                  <a:extLst>
                    <a:ext uri="{9D8B030D-6E8A-4147-A177-3AD203B41FA5}">
                      <a16:colId xmlns:a16="http://schemas.microsoft.com/office/drawing/2014/main" val="2251893874"/>
                    </a:ext>
                  </a:extLst>
                </a:gridCol>
                <a:gridCol w="688973">
                  <a:extLst>
                    <a:ext uri="{9D8B030D-6E8A-4147-A177-3AD203B41FA5}">
                      <a16:colId xmlns:a16="http://schemas.microsoft.com/office/drawing/2014/main" val="353657290"/>
                    </a:ext>
                  </a:extLst>
                </a:gridCol>
                <a:gridCol w="533399">
                  <a:extLst>
                    <a:ext uri="{9D8B030D-6E8A-4147-A177-3AD203B41FA5}">
                      <a16:colId xmlns:a16="http://schemas.microsoft.com/office/drawing/2014/main" val="2264845585"/>
                    </a:ext>
                  </a:extLst>
                </a:gridCol>
              </a:tblGrid>
              <a:tr h="0">
                <a:tc>
                  <a:txBody>
                    <a:bodyPr/>
                    <a:lstStyle/>
                    <a:p>
                      <a:endParaRPr lang="en-US" sz="11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en-US" sz="1100" b="1" dirty="0"/>
                        <a:t>Direction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en-US" sz="1100" b="1" dirty="0"/>
                        <a:t>CIDR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en-US" sz="1100" b="1" dirty="0"/>
                        <a:t>Protocol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en-US" sz="1100" b="1" dirty="0"/>
                        <a:t>Source 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a:txBody>
                    <a:bodyPr/>
                    <a:lstStyle/>
                    <a:p>
                      <a:r>
                        <a:rPr lang="en-US" sz="1100" b="1" dirty="0"/>
                        <a:t>Dest</a:t>
                      </a:r>
                      <a:r>
                        <a:rPr lang="en-US" sz="1100" b="1" baseline="0" dirty="0"/>
                        <a:t> Port</a:t>
                      </a:r>
                      <a:endParaRPr lang="en-US" sz="11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extLst>
                  <a:ext uri="{0D108BD9-81ED-4DB2-BD59-A6C34878D82A}">
                    <a16:rowId xmlns:a16="http://schemas.microsoft.com/office/drawing/2014/main" val="2623293157"/>
                  </a:ext>
                </a:extLst>
              </a:tr>
              <a:tr h="244532">
                <a:tc>
                  <a:txBody>
                    <a:bodyPr/>
                    <a:lstStyle/>
                    <a:p>
                      <a:r>
                        <a:rPr lang="en-US" sz="1200" b="0" dirty="0"/>
                        <a:t>Stateful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Ingress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t>192.168.1.0/24</a:t>
                      </a:r>
                      <a:endParaRPr lang="en-US"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dirty="0"/>
                        <a:t>TCP</a:t>
                      </a:r>
                      <a:endParaRPr lang="en-US"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t>1521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6753208"/>
                  </a:ext>
                </a:extLst>
              </a:tr>
            </a:tbl>
          </a:graphicData>
        </a:graphic>
      </p:graphicFrame>
      <p:pic>
        <p:nvPicPr>
          <p:cNvPr id="1034" name="Picture 10">
            <a:extLst>
              <a:ext uri="{FF2B5EF4-FFF2-40B4-BE49-F238E27FC236}">
                <a16:creationId xmlns:a16="http://schemas.microsoft.com/office/drawing/2014/main" id="{2B550664-035F-3769-6D3E-3227469DA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359" y="1722106"/>
            <a:ext cx="2697691" cy="409133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637C107-282F-3B10-F454-AC193CDBBFEB}"/>
              </a:ext>
            </a:extLst>
          </p:cNvPr>
          <p:cNvSpPr txBox="1"/>
          <p:nvPr/>
        </p:nvSpPr>
        <p:spPr>
          <a:xfrm>
            <a:off x="3455534" y="516707"/>
            <a:ext cx="7386638" cy="3046988"/>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mn-lt"/>
              </a:rPr>
              <a:t>A common set of firewall rules associated with a subnet and applied to all instances launched inside the subnet.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latin typeface="+mn-lt"/>
              </a:rPr>
              <a:t>Security list consists of rules that specify the types of traffic allowed in and out of the subnet.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latin typeface="+mn-lt"/>
              </a:rPr>
              <a:t>To use a given security list with a particular subnet, you associate the security list with the subnet either during subnet creation or later.</a:t>
            </a:r>
          </a:p>
          <a:p>
            <a:pPr marL="285750" indent="-285750">
              <a:buFont typeface="Arial" panose="020B0604020202020204" pitchFamily="34" charset="0"/>
              <a:buChar char="•"/>
            </a:pPr>
            <a:endParaRPr lang="en-US" sz="1600" dirty="0">
              <a:latin typeface="+mn-lt"/>
            </a:endParaRPr>
          </a:p>
          <a:p>
            <a:pPr marL="285750" indent="-285750">
              <a:buFont typeface="Arial" panose="020B0604020202020204" pitchFamily="34" charset="0"/>
              <a:buChar char="•"/>
            </a:pPr>
            <a:r>
              <a:rPr lang="en-US" sz="1600" dirty="0">
                <a:latin typeface="+mn-lt"/>
              </a:rPr>
              <a:t>Security list apply to a given instance whether it's talking with another instance in the VCN or a host outside the VCN.</a:t>
            </a:r>
          </a:p>
          <a:p>
            <a:pPr marL="285750" indent="-285750">
              <a:buFont typeface="Arial" panose="020B0604020202020204" pitchFamily="34" charset="0"/>
              <a:buChar char="•"/>
            </a:pPr>
            <a:endParaRPr lang="en-US" sz="1600" dirty="0">
              <a:latin typeface="+mn-lt"/>
            </a:endParaRPr>
          </a:p>
        </p:txBody>
      </p:sp>
      <p:cxnSp>
        <p:nvCxnSpPr>
          <p:cNvPr id="68" name="Straight Arrow Connector 67">
            <a:extLst>
              <a:ext uri="{FF2B5EF4-FFF2-40B4-BE49-F238E27FC236}">
                <a16:creationId xmlns:a16="http://schemas.microsoft.com/office/drawing/2014/main" id="{A6953E3A-4724-97F5-F3D2-BA0B80861E76}"/>
              </a:ext>
            </a:extLst>
          </p:cNvPr>
          <p:cNvCxnSpPr>
            <a:cxnSpLocks/>
            <a:endCxn id="7" idx="1"/>
          </p:cNvCxnSpPr>
          <p:nvPr/>
        </p:nvCxnSpPr>
        <p:spPr>
          <a:xfrm>
            <a:off x="2158512" y="3822864"/>
            <a:ext cx="2207840" cy="250555"/>
          </a:xfrm>
          <a:prstGeom prst="straightConnector1">
            <a:avLst/>
          </a:prstGeom>
          <a:ln>
            <a:prstDash val="dashDot"/>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E668536D-FD7D-08A9-F986-A48306E2D81D}"/>
              </a:ext>
            </a:extLst>
          </p:cNvPr>
          <p:cNvCxnSpPr>
            <a:cxnSpLocks/>
            <a:endCxn id="9" idx="1"/>
          </p:cNvCxnSpPr>
          <p:nvPr/>
        </p:nvCxnSpPr>
        <p:spPr>
          <a:xfrm flipV="1">
            <a:off x="2156802" y="5168065"/>
            <a:ext cx="2209550" cy="175910"/>
          </a:xfrm>
          <a:prstGeom prst="straightConnector1">
            <a:avLst/>
          </a:prstGeom>
          <a:ln>
            <a:prstDash val="dashDot"/>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0807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EA648A-86C5-4D75-B596-F2A05E529327}"/>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663C1FB-4B42-47F2-8A75-81C947FFE263}"/>
              </a:ext>
            </a:extLst>
          </p:cNvPr>
          <p:cNvSpPr>
            <a:spLocks noGrp="1"/>
          </p:cNvSpPr>
          <p:nvPr>
            <p:ph type="sldNum" sz="quarter" idx="4"/>
          </p:nvPr>
        </p:nvSpPr>
        <p:spPr/>
        <p:txBody>
          <a:bodyPr/>
          <a:lstStyle/>
          <a:p>
            <a:fld id="{345D60D9-5372-5F40-9443-0F9AE5BDC3C8}" type="slidenum">
              <a:rPr lang="en-US" smtClean="0"/>
              <a:pPr/>
              <a:t>90</a:t>
            </a:fld>
            <a:endParaRPr lang="en-US" dirty="0"/>
          </a:p>
        </p:txBody>
      </p:sp>
      <p:sp>
        <p:nvSpPr>
          <p:cNvPr id="3" name="Title 1">
            <a:extLst>
              <a:ext uri="{FF2B5EF4-FFF2-40B4-BE49-F238E27FC236}">
                <a16:creationId xmlns:a16="http://schemas.microsoft.com/office/drawing/2014/main" id="{6F56CFC1-9EBA-FE02-4236-2C474AB88C32}"/>
              </a:ext>
            </a:extLst>
          </p:cNvPr>
          <p:cNvSpPr txBox="1"/>
          <p:nvPr>
            <p:custDataLst>
              <p:tags r:id="rId1"/>
            </p:custDataLst>
          </p:nvPr>
        </p:nvSpPr>
        <p:spPr>
          <a:xfrm>
            <a:off x="768873" y="504825"/>
            <a:ext cx="5123927"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What Are Reserved Private IPs ?</a:t>
            </a:r>
          </a:p>
        </p:txBody>
      </p:sp>
      <p:cxnSp>
        <p:nvCxnSpPr>
          <p:cNvPr id="124" name="Accent Mark">
            <a:extLst>
              <a:ext uri="{FF2B5EF4-FFF2-40B4-BE49-F238E27FC236}">
                <a16:creationId xmlns:a16="http://schemas.microsoft.com/office/drawing/2014/main" id="{2D223EA9-6962-7089-8B2C-405951A0D429}"/>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92F504B-D458-44A2-0139-5A576C70E0F9}"/>
              </a:ext>
            </a:extLst>
          </p:cNvPr>
          <p:cNvSpPr txBox="1">
            <a:spLocks/>
          </p:cNvSpPr>
          <p:nvPr/>
        </p:nvSpPr>
        <p:spPr>
          <a:xfrm>
            <a:off x="760476" y="1564751"/>
            <a:ext cx="10671048" cy="4261104"/>
          </a:xfrm>
          <a:prstGeom prst="rect">
            <a:avLst/>
          </a:prstGeom>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indent="-342900">
              <a:lnSpc>
                <a:spcPct val="100000"/>
              </a:lnSpc>
              <a:spcBef>
                <a:spcPts val="535"/>
              </a:spcBef>
              <a:buFont typeface="Arial MT"/>
              <a:buChar char="•"/>
              <a:tabLst>
                <a:tab pos="355600" algn="l"/>
              </a:tabLst>
            </a:pPr>
            <a:r>
              <a:rPr lang="en-US" sz="1800" dirty="0">
                <a:latin typeface="+mn-lt"/>
                <a:cs typeface="Calibri"/>
              </a:rPr>
              <a:t>Static</a:t>
            </a:r>
            <a:r>
              <a:rPr lang="en-US" sz="1800" spc="-35" dirty="0">
                <a:latin typeface="+mn-lt"/>
                <a:cs typeface="Calibri"/>
              </a:rPr>
              <a:t> </a:t>
            </a:r>
            <a:r>
              <a:rPr lang="en-US" sz="1800" dirty="0">
                <a:latin typeface="+mn-lt"/>
                <a:cs typeface="Calibri"/>
              </a:rPr>
              <a:t>IPv4/IPv6</a:t>
            </a:r>
            <a:r>
              <a:rPr lang="en-US" sz="1800" spc="-45" dirty="0">
                <a:latin typeface="+mn-lt"/>
                <a:cs typeface="Calibri"/>
              </a:rPr>
              <a:t> </a:t>
            </a:r>
            <a:r>
              <a:rPr lang="en-US" sz="1800" dirty="0">
                <a:latin typeface="+mn-lt"/>
                <a:cs typeface="Calibri"/>
              </a:rPr>
              <a:t>addresses</a:t>
            </a:r>
            <a:r>
              <a:rPr lang="en-US" sz="1800" spc="-40" dirty="0">
                <a:latin typeface="+mn-lt"/>
                <a:cs typeface="Calibri"/>
              </a:rPr>
              <a:t> </a:t>
            </a:r>
            <a:r>
              <a:rPr lang="en-US" sz="1800" dirty="0">
                <a:latin typeface="+mn-lt"/>
                <a:cs typeface="Calibri"/>
              </a:rPr>
              <a:t>you</a:t>
            </a:r>
            <a:r>
              <a:rPr lang="en-US" sz="1800" spc="-35" dirty="0">
                <a:latin typeface="+mn-lt"/>
                <a:cs typeface="Calibri"/>
              </a:rPr>
              <a:t> </a:t>
            </a:r>
            <a:r>
              <a:rPr lang="en-US" sz="1800" dirty="0">
                <a:latin typeface="+mn-lt"/>
                <a:cs typeface="Calibri"/>
              </a:rPr>
              <a:t>can</a:t>
            </a:r>
            <a:r>
              <a:rPr lang="en-US" sz="1800" spc="-25" dirty="0">
                <a:latin typeface="+mn-lt"/>
                <a:cs typeface="Calibri"/>
              </a:rPr>
              <a:t> </a:t>
            </a:r>
            <a:r>
              <a:rPr lang="en-US" sz="1800" spc="-10" dirty="0">
                <a:latin typeface="+mn-lt"/>
                <a:cs typeface="Calibri"/>
              </a:rPr>
              <a:t>take</a:t>
            </a:r>
            <a:r>
              <a:rPr lang="en-US" sz="1800" spc="-30" dirty="0">
                <a:latin typeface="+mn-lt"/>
                <a:cs typeface="Calibri"/>
              </a:rPr>
              <a:t> </a:t>
            </a:r>
            <a:r>
              <a:rPr lang="en-US" sz="1800" dirty="0">
                <a:latin typeface="+mn-lt"/>
                <a:cs typeface="Calibri"/>
              </a:rPr>
              <a:t>out</a:t>
            </a:r>
            <a:r>
              <a:rPr lang="en-US" sz="1800" spc="-25" dirty="0">
                <a:latin typeface="+mn-lt"/>
                <a:cs typeface="Calibri"/>
              </a:rPr>
              <a:t> </a:t>
            </a:r>
            <a:r>
              <a:rPr lang="en-US" sz="1800" dirty="0">
                <a:latin typeface="+mn-lt"/>
                <a:cs typeface="Calibri"/>
              </a:rPr>
              <a:t>of</a:t>
            </a:r>
            <a:r>
              <a:rPr lang="en-US" sz="1800" spc="-20" dirty="0">
                <a:latin typeface="+mn-lt"/>
                <a:cs typeface="Calibri"/>
              </a:rPr>
              <a:t> </a:t>
            </a:r>
            <a:r>
              <a:rPr lang="en-US" sz="1800" dirty="0">
                <a:latin typeface="+mn-lt"/>
                <a:cs typeface="Calibri"/>
              </a:rPr>
              <a:t>the</a:t>
            </a:r>
            <a:r>
              <a:rPr lang="en-US" sz="1800" spc="-30" dirty="0">
                <a:latin typeface="+mn-lt"/>
                <a:cs typeface="Calibri"/>
              </a:rPr>
              <a:t> </a:t>
            </a:r>
            <a:r>
              <a:rPr lang="en-US" sz="1800" dirty="0">
                <a:latin typeface="+mn-lt"/>
                <a:cs typeface="Calibri"/>
              </a:rPr>
              <a:t>dynamic</a:t>
            </a:r>
            <a:r>
              <a:rPr lang="en-US" sz="1800" spc="-35" dirty="0">
                <a:latin typeface="+mn-lt"/>
                <a:cs typeface="Calibri"/>
              </a:rPr>
              <a:t> </a:t>
            </a:r>
            <a:r>
              <a:rPr lang="en-US" sz="1800" dirty="0">
                <a:latin typeface="+mn-lt"/>
                <a:cs typeface="Calibri"/>
              </a:rPr>
              <a:t>pool</a:t>
            </a:r>
            <a:r>
              <a:rPr lang="en-US" sz="1800" spc="-30" dirty="0">
                <a:latin typeface="+mn-lt"/>
                <a:cs typeface="Calibri"/>
              </a:rPr>
              <a:t> </a:t>
            </a:r>
            <a:r>
              <a:rPr lang="en-US" sz="1800" dirty="0">
                <a:latin typeface="+mn-lt"/>
                <a:cs typeface="Calibri"/>
              </a:rPr>
              <a:t>inside</a:t>
            </a:r>
            <a:r>
              <a:rPr lang="en-US" sz="1800" spc="-20" dirty="0">
                <a:latin typeface="+mn-lt"/>
                <a:cs typeface="Calibri"/>
              </a:rPr>
              <a:t> </a:t>
            </a:r>
            <a:r>
              <a:rPr lang="en-US" sz="1800" dirty="0">
                <a:latin typeface="+mn-lt"/>
                <a:cs typeface="Calibri"/>
              </a:rPr>
              <a:t>a</a:t>
            </a:r>
            <a:r>
              <a:rPr lang="en-US" sz="1800" spc="-35" dirty="0">
                <a:latin typeface="+mn-lt"/>
                <a:cs typeface="Calibri"/>
              </a:rPr>
              <a:t> </a:t>
            </a:r>
            <a:r>
              <a:rPr lang="en-US" sz="1800" spc="-10" dirty="0">
                <a:latin typeface="+mn-lt"/>
                <a:cs typeface="Calibri"/>
              </a:rPr>
              <a:t>subnet.</a:t>
            </a:r>
          </a:p>
          <a:p>
            <a:pPr marL="355600" indent="-342900">
              <a:lnSpc>
                <a:spcPct val="100000"/>
              </a:lnSpc>
              <a:spcBef>
                <a:spcPts val="535"/>
              </a:spcBef>
              <a:buFont typeface="Arial MT"/>
              <a:buChar char="•"/>
              <a:tabLst>
                <a:tab pos="355600" algn="l"/>
              </a:tabLst>
            </a:pPr>
            <a:endParaRPr lang="en-US" sz="1800" dirty="0">
              <a:latin typeface="+mn-lt"/>
              <a:cs typeface="Calibri"/>
            </a:endParaRPr>
          </a:p>
          <a:p>
            <a:pPr marL="355600" marR="344170" indent="-343535">
              <a:lnSpc>
                <a:spcPct val="100000"/>
              </a:lnSpc>
              <a:spcBef>
                <a:spcPts val="434"/>
              </a:spcBef>
              <a:buFont typeface="Arial MT"/>
              <a:buChar char="•"/>
              <a:tabLst>
                <a:tab pos="355600" algn="l"/>
              </a:tabLst>
            </a:pPr>
            <a:r>
              <a:rPr lang="en-US" sz="1800" dirty="0">
                <a:latin typeface="+mn-lt"/>
                <a:cs typeface="Calibri"/>
              </a:rPr>
              <a:t>Remain</a:t>
            </a:r>
            <a:r>
              <a:rPr lang="en-US" sz="1800" spc="-40" dirty="0">
                <a:latin typeface="+mn-lt"/>
                <a:cs typeface="Calibri"/>
              </a:rPr>
              <a:t> </a:t>
            </a:r>
            <a:r>
              <a:rPr lang="en-US" sz="1800" dirty="0">
                <a:latin typeface="+mn-lt"/>
                <a:cs typeface="Calibri"/>
              </a:rPr>
              <a:t>assigned</a:t>
            </a:r>
            <a:r>
              <a:rPr lang="en-US" sz="1800" spc="-55" dirty="0">
                <a:latin typeface="+mn-lt"/>
                <a:cs typeface="Calibri"/>
              </a:rPr>
              <a:t> </a:t>
            </a:r>
            <a:r>
              <a:rPr lang="en-US" sz="1800" dirty="0">
                <a:latin typeface="+mn-lt"/>
                <a:cs typeface="Calibri"/>
              </a:rPr>
              <a:t>across</a:t>
            </a:r>
            <a:r>
              <a:rPr lang="en-US" sz="1800" spc="-60" dirty="0">
                <a:latin typeface="+mn-lt"/>
                <a:cs typeface="Calibri"/>
              </a:rPr>
              <a:t> </a:t>
            </a:r>
            <a:r>
              <a:rPr lang="en-US" sz="1800" dirty="0">
                <a:latin typeface="+mn-lt"/>
                <a:cs typeface="Calibri"/>
              </a:rPr>
              <a:t>reboots;</a:t>
            </a:r>
            <a:r>
              <a:rPr lang="en-US" sz="1800" spc="-40" dirty="0">
                <a:latin typeface="+mn-lt"/>
                <a:cs typeface="Calibri"/>
              </a:rPr>
              <a:t> </a:t>
            </a:r>
            <a:r>
              <a:rPr lang="en-US" sz="1800" dirty="0">
                <a:latin typeface="+mn-lt"/>
                <a:cs typeface="Calibri"/>
              </a:rPr>
              <a:t>can</a:t>
            </a:r>
            <a:r>
              <a:rPr lang="en-US" sz="1800" spc="-35" dirty="0">
                <a:latin typeface="+mn-lt"/>
                <a:cs typeface="Calibri"/>
              </a:rPr>
              <a:t> </a:t>
            </a:r>
            <a:r>
              <a:rPr lang="en-US" sz="1800" dirty="0">
                <a:latin typeface="+mn-lt"/>
                <a:cs typeface="Calibri"/>
              </a:rPr>
              <a:t>be</a:t>
            </a:r>
            <a:r>
              <a:rPr lang="en-US" sz="1800" spc="-45" dirty="0">
                <a:latin typeface="+mn-lt"/>
                <a:cs typeface="Calibri"/>
              </a:rPr>
              <a:t> </a:t>
            </a:r>
            <a:r>
              <a:rPr lang="en-US" sz="1800" spc="-10" dirty="0">
                <a:latin typeface="+mn-lt"/>
                <a:cs typeface="Calibri"/>
              </a:rPr>
              <a:t>re-attached</a:t>
            </a:r>
            <a:r>
              <a:rPr lang="en-US" sz="1800" spc="-40" dirty="0">
                <a:latin typeface="+mn-lt"/>
                <a:cs typeface="Calibri"/>
              </a:rPr>
              <a:t> </a:t>
            </a:r>
            <a:r>
              <a:rPr lang="en-US" sz="1800" dirty="0">
                <a:latin typeface="+mn-lt"/>
                <a:cs typeface="Calibri"/>
              </a:rPr>
              <a:t>to</a:t>
            </a:r>
            <a:r>
              <a:rPr lang="en-US" sz="1800" spc="-55" dirty="0">
                <a:latin typeface="+mn-lt"/>
                <a:cs typeface="Calibri"/>
              </a:rPr>
              <a:t> </a:t>
            </a:r>
            <a:r>
              <a:rPr lang="en-US" sz="1800" dirty="0">
                <a:latin typeface="+mn-lt"/>
                <a:cs typeface="Calibri"/>
              </a:rPr>
              <a:t>any</a:t>
            </a:r>
            <a:r>
              <a:rPr lang="en-US" sz="1800" spc="-50" dirty="0">
                <a:latin typeface="+mn-lt"/>
                <a:cs typeface="Calibri"/>
              </a:rPr>
              <a:t> </a:t>
            </a:r>
            <a:r>
              <a:rPr lang="en-US" sz="1800" dirty="0">
                <a:latin typeface="+mn-lt"/>
                <a:cs typeface="Calibri"/>
              </a:rPr>
              <a:t>VNIC</a:t>
            </a:r>
            <a:r>
              <a:rPr lang="en-US" sz="1800" spc="-35" dirty="0">
                <a:latin typeface="+mn-lt"/>
                <a:cs typeface="Calibri"/>
              </a:rPr>
              <a:t> </a:t>
            </a:r>
            <a:r>
              <a:rPr lang="en-US" sz="1800" dirty="0">
                <a:latin typeface="+mn-lt"/>
                <a:cs typeface="Calibri"/>
              </a:rPr>
              <a:t>in</a:t>
            </a:r>
            <a:r>
              <a:rPr lang="en-US" sz="1800" spc="-40" dirty="0">
                <a:latin typeface="+mn-lt"/>
                <a:cs typeface="Calibri"/>
              </a:rPr>
              <a:t> </a:t>
            </a:r>
            <a:r>
              <a:rPr lang="en-US" sz="1800" dirty="0">
                <a:latin typeface="+mn-lt"/>
                <a:cs typeface="Calibri"/>
              </a:rPr>
              <a:t>the</a:t>
            </a:r>
            <a:r>
              <a:rPr lang="en-US" sz="1800" spc="-45" dirty="0">
                <a:latin typeface="+mn-lt"/>
                <a:cs typeface="Calibri"/>
              </a:rPr>
              <a:t> </a:t>
            </a:r>
            <a:r>
              <a:rPr lang="en-US" sz="1800" spc="-20" dirty="0">
                <a:latin typeface="+mn-lt"/>
                <a:cs typeface="Calibri"/>
              </a:rPr>
              <a:t>same </a:t>
            </a:r>
            <a:r>
              <a:rPr lang="en-US" sz="1800" spc="-10" dirty="0">
                <a:latin typeface="+mn-lt"/>
                <a:cs typeface="Calibri"/>
              </a:rPr>
              <a:t>subnet.</a:t>
            </a:r>
          </a:p>
          <a:p>
            <a:pPr marL="355600" marR="344170" indent="-343535">
              <a:lnSpc>
                <a:spcPct val="100000"/>
              </a:lnSpc>
              <a:spcBef>
                <a:spcPts val="434"/>
              </a:spcBef>
              <a:buFont typeface="Arial MT"/>
              <a:buChar char="•"/>
              <a:tabLst>
                <a:tab pos="355600" algn="l"/>
              </a:tabLst>
            </a:pPr>
            <a:endParaRPr lang="en-US" sz="1800" dirty="0">
              <a:latin typeface="+mn-lt"/>
              <a:cs typeface="Calibri"/>
            </a:endParaRPr>
          </a:p>
          <a:p>
            <a:pPr marL="355600" indent="-342900">
              <a:lnSpc>
                <a:spcPct val="100000"/>
              </a:lnSpc>
              <a:spcBef>
                <a:spcPts val="434"/>
              </a:spcBef>
              <a:buFont typeface="Arial MT"/>
              <a:buChar char="•"/>
              <a:tabLst>
                <a:tab pos="355600" algn="l"/>
              </a:tabLst>
            </a:pPr>
            <a:r>
              <a:rPr lang="en-US" sz="1800" dirty="0">
                <a:latin typeface="+mn-lt"/>
                <a:cs typeface="Calibri"/>
              </a:rPr>
              <a:t>Avoids</a:t>
            </a:r>
            <a:r>
              <a:rPr lang="en-US" sz="1800" spc="-65" dirty="0">
                <a:latin typeface="+mn-lt"/>
                <a:cs typeface="Calibri"/>
              </a:rPr>
              <a:t> </a:t>
            </a:r>
            <a:r>
              <a:rPr lang="en-US" sz="1800" dirty="0">
                <a:latin typeface="+mn-lt"/>
                <a:cs typeface="Calibri"/>
              </a:rPr>
              <a:t>IP</a:t>
            </a:r>
            <a:r>
              <a:rPr lang="en-US" sz="1800" spc="-50" dirty="0">
                <a:latin typeface="+mn-lt"/>
                <a:cs typeface="Calibri"/>
              </a:rPr>
              <a:t> </a:t>
            </a:r>
            <a:r>
              <a:rPr lang="en-US" sz="1800" dirty="0">
                <a:latin typeface="+mn-lt"/>
                <a:cs typeface="Calibri"/>
              </a:rPr>
              <a:t>churn</a:t>
            </a:r>
            <a:r>
              <a:rPr lang="en-US" sz="1800" spc="-40" dirty="0">
                <a:latin typeface="+mn-lt"/>
                <a:cs typeface="Calibri"/>
              </a:rPr>
              <a:t> </a:t>
            </a:r>
            <a:r>
              <a:rPr lang="en-US" sz="1800" dirty="0">
                <a:latin typeface="+mn-lt"/>
                <a:cs typeface="Calibri"/>
              </a:rPr>
              <a:t>and</a:t>
            </a:r>
            <a:r>
              <a:rPr lang="en-US" sz="1800" spc="-50" dirty="0">
                <a:latin typeface="+mn-lt"/>
                <a:cs typeface="Calibri"/>
              </a:rPr>
              <a:t> </a:t>
            </a:r>
            <a:r>
              <a:rPr lang="en-US" sz="1800" dirty="0">
                <a:latin typeface="+mn-lt"/>
                <a:cs typeface="Calibri"/>
              </a:rPr>
              <a:t>simplifies</a:t>
            </a:r>
            <a:r>
              <a:rPr lang="en-US" sz="1800" spc="-40" dirty="0">
                <a:latin typeface="+mn-lt"/>
                <a:cs typeface="Calibri"/>
              </a:rPr>
              <a:t> </a:t>
            </a:r>
            <a:r>
              <a:rPr lang="en-US" sz="1800" dirty="0">
                <a:latin typeface="+mn-lt"/>
                <a:cs typeface="Calibri"/>
              </a:rPr>
              <a:t>DNS</a:t>
            </a:r>
            <a:r>
              <a:rPr lang="en-US" sz="1800" spc="-50" dirty="0">
                <a:latin typeface="+mn-lt"/>
                <a:cs typeface="Calibri"/>
              </a:rPr>
              <a:t> </a:t>
            </a:r>
            <a:r>
              <a:rPr lang="en-US" sz="1800" dirty="0">
                <a:latin typeface="+mn-lt"/>
                <a:cs typeface="Calibri"/>
              </a:rPr>
              <a:t>/</a:t>
            </a:r>
            <a:r>
              <a:rPr lang="en-US" sz="1800" spc="-55" dirty="0">
                <a:latin typeface="+mn-lt"/>
                <a:cs typeface="Calibri"/>
              </a:rPr>
              <a:t> </a:t>
            </a:r>
            <a:r>
              <a:rPr lang="en-US" sz="1800" dirty="0">
                <a:latin typeface="+mn-lt"/>
                <a:cs typeface="Calibri"/>
              </a:rPr>
              <a:t>firewall</a:t>
            </a:r>
            <a:r>
              <a:rPr lang="en-US" sz="1800" spc="-45" dirty="0">
                <a:latin typeface="+mn-lt"/>
                <a:cs typeface="Calibri"/>
              </a:rPr>
              <a:t> </a:t>
            </a:r>
            <a:r>
              <a:rPr lang="en-US" sz="1800" spc="-10" dirty="0">
                <a:latin typeface="+mn-lt"/>
                <a:cs typeface="Calibri"/>
              </a:rPr>
              <a:t>rules.</a:t>
            </a:r>
            <a:endParaRPr lang="en-US" sz="1800" dirty="0">
              <a:latin typeface="+mn-lt"/>
              <a:cs typeface="Calibri"/>
            </a:endParaRPr>
          </a:p>
        </p:txBody>
      </p:sp>
    </p:spTree>
    <p:extLst>
      <p:ext uri="{BB962C8B-B14F-4D97-AF65-F5344CB8AC3E}">
        <p14:creationId xmlns:p14="http://schemas.microsoft.com/office/powerpoint/2010/main" val="137769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EA648A-86C5-4D75-B596-F2A05E529327}"/>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663C1FB-4B42-47F2-8A75-81C947FFE263}"/>
              </a:ext>
            </a:extLst>
          </p:cNvPr>
          <p:cNvSpPr>
            <a:spLocks noGrp="1"/>
          </p:cNvSpPr>
          <p:nvPr>
            <p:ph type="sldNum" sz="quarter" idx="4"/>
          </p:nvPr>
        </p:nvSpPr>
        <p:spPr/>
        <p:txBody>
          <a:bodyPr/>
          <a:lstStyle/>
          <a:p>
            <a:fld id="{345D60D9-5372-5F40-9443-0F9AE5BDC3C8}" type="slidenum">
              <a:rPr lang="en-US" smtClean="0"/>
              <a:pPr/>
              <a:t>91</a:t>
            </a:fld>
            <a:endParaRPr lang="en-US" dirty="0"/>
          </a:p>
        </p:txBody>
      </p:sp>
      <p:sp>
        <p:nvSpPr>
          <p:cNvPr id="3" name="Title 1">
            <a:extLst>
              <a:ext uri="{FF2B5EF4-FFF2-40B4-BE49-F238E27FC236}">
                <a16:creationId xmlns:a16="http://schemas.microsoft.com/office/drawing/2014/main" id="{6F56CFC1-9EBA-FE02-4236-2C474AB88C32}"/>
              </a:ext>
            </a:extLst>
          </p:cNvPr>
          <p:cNvSpPr txBox="1"/>
          <p:nvPr>
            <p:custDataLst>
              <p:tags r:id="rId1"/>
            </p:custDataLst>
          </p:nvPr>
        </p:nvSpPr>
        <p:spPr>
          <a:xfrm>
            <a:off x="768873" y="504825"/>
            <a:ext cx="6199194"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Reserved Private IPs – Key Use Cases</a:t>
            </a:r>
          </a:p>
        </p:txBody>
      </p:sp>
      <p:cxnSp>
        <p:nvCxnSpPr>
          <p:cNvPr id="124" name="Accent Mark">
            <a:extLst>
              <a:ext uri="{FF2B5EF4-FFF2-40B4-BE49-F238E27FC236}">
                <a16:creationId xmlns:a16="http://schemas.microsoft.com/office/drawing/2014/main" id="{2D223EA9-6962-7089-8B2C-405951A0D429}"/>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pic>
        <p:nvPicPr>
          <p:cNvPr id="10" name="object 4">
            <a:extLst>
              <a:ext uri="{FF2B5EF4-FFF2-40B4-BE49-F238E27FC236}">
                <a16:creationId xmlns:a16="http://schemas.microsoft.com/office/drawing/2014/main" id="{F9D8A0CD-4656-9155-8FE5-18B36A092148}"/>
              </a:ext>
            </a:extLst>
          </p:cNvPr>
          <p:cNvPicPr/>
          <p:nvPr/>
        </p:nvPicPr>
        <p:blipFill>
          <a:blip r:embed="rId5" cstate="print"/>
          <a:stretch>
            <a:fillRect/>
          </a:stretch>
        </p:blipFill>
        <p:spPr>
          <a:xfrm>
            <a:off x="1192055" y="1577617"/>
            <a:ext cx="160206" cy="252543"/>
          </a:xfrm>
          <a:prstGeom prst="rect">
            <a:avLst/>
          </a:prstGeom>
        </p:spPr>
      </p:pic>
      <p:pic>
        <p:nvPicPr>
          <p:cNvPr id="13" name="object 7">
            <a:extLst>
              <a:ext uri="{FF2B5EF4-FFF2-40B4-BE49-F238E27FC236}">
                <a16:creationId xmlns:a16="http://schemas.microsoft.com/office/drawing/2014/main" id="{219A6252-9E6E-09F2-1B58-FE373CBB30CA}"/>
              </a:ext>
            </a:extLst>
          </p:cNvPr>
          <p:cNvPicPr/>
          <p:nvPr/>
        </p:nvPicPr>
        <p:blipFill>
          <a:blip r:embed="rId6" cstate="print"/>
          <a:stretch>
            <a:fillRect/>
          </a:stretch>
        </p:blipFill>
        <p:spPr>
          <a:xfrm>
            <a:off x="944880" y="2878264"/>
            <a:ext cx="654557" cy="532637"/>
          </a:xfrm>
          <a:prstGeom prst="rect">
            <a:avLst/>
          </a:prstGeom>
        </p:spPr>
      </p:pic>
      <p:pic>
        <p:nvPicPr>
          <p:cNvPr id="15" name="object 9">
            <a:extLst>
              <a:ext uri="{FF2B5EF4-FFF2-40B4-BE49-F238E27FC236}">
                <a16:creationId xmlns:a16="http://schemas.microsoft.com/office/drawing/2014/main" id="{8359390B-6A1B-C293-7C28-2EF9D0E0547D}"/>
              </a:ext>
            </a:extLst>
          </p:cNvPr>
          <p:cNvPicPr/>
          <p:nvPr/>
        </p:nvPicPr>
        <p:blipFill>
          <a:blip r:embed="rId7" cstate="print"/>
          <a:stretch>
            <a:fillRect/>
          </a:stretch>
        </p:blipFill>
        <p:spPr>
          <a:xfrm>
            <a:off x="944880" y="3852652"/>
            <a:ext cx="654557" cy="532638"/>
          </a:xfrm>
          <a:prstGeom prst="rect">
            <a:avLst/>
          </a:prstGeom>
        </p:spPr>
      </p:pic>
      <p:pic>
        <p:nvPicPr>
          <p:cNvPr id="17" name="object 11">
            <a:extLst>
              <a:ext uri="{FF2B5EF4-FFF2-40B4-BE49-F238E27FC236}">
                <a16:creationId xmlns:a16="http://schemas.microsoft.com/office/drawing/2014/main" id="{056B01FC-4FB3-F913-20AE-DD15D2C895D6}"/>
              </a:ext>
            </a:extLst>
          </p:cNvPr>
          <p:cNvPicPr/>
          <p:nvPr/>
        </p:nvPicPr>
        <p:blipFill>
          <a:blip r:embed="rId8" cstate="print"/>
          <a:stretch>
            <a:fillRect/>
          </a:stretch>
        </p:blipFill>
        <p:spPr>
          <a:xfrm>
            <a:off x="944880" y="4792409"/>
            <a:ext cx="654557" cy="532638"/>
          </a:xfrm>
          <a:prstGeom prst="rect">
            <a:avLst/>
          </a:prstGeom>
        </p:spPr>
      </p:pic>
      <p:pic>
        <p:nvPicPr>
          <p:cNvPr id="19" name="object 13">
            <a:extLst>
              <a:ext uri="{FF2B5EF4-FFF2-40B4-BE49-F238E27FC236}">
                <a16:creationId xmlns:a16="http://schemas.microsoft.com/office/drawing/2014/main" id="{D0D77043-D499-D628-214B-6952B1E8901F}"/>
              </a:ext>
            </a:extLst>
          </p:cNvPr>
          <p:cNvPicPr/>
          <p:nvPr/>
        </p:nvPicPr>
        <p:blipFill>
          <a:blip r:embed="rId9" cstate="print"/>
          <a:stretch>
            <a:fillRect/>
          </a:stretch>
        </p:blipFill>
        <p:spPr>
          <a:xfrm>
            <a:off x="944880" y="5757722"/>
            <a:ext cx="654557" cy="532638"/>
          </a:xfrm>
          <a:prstGeom prst="rect">
            <a:avLst/>
          </a:prstGeom>
        </p:spPr>
      </p:pic>
      <p:sp>
        <p:nvSpPr>
          <p:cNvPr id="20" name="object 14">
            <a:extLst>
              <a:ext uri="{FF2B5EF4-FFF2-40B4-BE49-F238E27FC236}">
                <a16:creationId xmlns:a16="http://schemas.microsoft.com/office/drawing/2014/main" id="{C95EE32F-6ACB-6DB9-763E-A3B3963C5C89}"/>
              </a:ext>
            </a:extLst>
          </p:cNvPr>
          <p:cNvSpPr txBox="1"/>
          <p:nvPr/>
        </p:nvSpPr>
        <p:spPr>
          <a:xfrm>
            <a:off x="762000" y="1472479"/>
            <a:ext cx="11065933" cy="4721805"/>
          </a:xfrm>
          <a:prstGeom prst="rect">
            <a:avLst/>
          </a:prstGeom>
        </p:spPr>
        <p:txBody>
          <a:bodyPr vert="horz" wrap="square" lIns="0" tIns="73660" rIns="0" bIns="0" rtlCol="0">
            <a:spAutoFit/>
          </a:bodyPr>
          <a:lstStyle/>
          <a:p>
            <a:pPr marL="762000" indent="-749300">
              <a:lnSpc>
                <a:spcPct val="100000"/>
              </a:lnSpc>
              <a:spcBef>
                <a:spcPts val="580"/>
              </a:spcBef>
              <a:buFont typeface="Arial MT"/>
              <a:buChar char="•"/>
              <a:tabLst>
                <a:tab pos="762000" algn="l"/>
              </a:tabLst>
            </a:pPr>
            <a:r>
              <a:rPr b="1" spc="-10" dirty="0">
                <a:cs typeface="Calibri"/>
              </a:rPr>
              <a:t>Failover</a:t>
            </a:r>
            <a:r>
              <a:rPr b="1" spc="-40" dirty="0">
                <a:cs typeface="Calibri"/>
              </a:rPr>
              <a:t> </a:t>
            </a:r>
            <a:r>
              <a:rPr b="1" dirty="0">
                <a:cs typeface="Calibri"/>
              </a:rPr>
              <a:t>/</a:t>
            </a:r>
            <a:r>
              <a:rPr b="1" spc="-40" dirty="0">
                <a:cs typeface="Calibri"/>
              </a:rPr>
              <a:t> </a:t>
            </a:r>
            <a:r>
              <a:rPr b="1" dirty="0">
                <a:cs typeface="Calibri"/>
              </a:rPr>
              <a:t>HA</a:t>
            </a:r>
            <a:r>
              <a:rPr b="1" spc="-30" dirty="0">
                <a:cs typeface="Calibri"/>
              </a:rPr>
              <a:t> </a:t>
            </a:r>
            <a:r>
              <a:rPr dirty="0">
                <a:cs typeface="Calibri"/>
              </a:rPr>
              <a:t>–</a:t>
            </a:r>
            <a:r>
              <a:rPr spc="-30" dirty="0">
                <a:cs typeface="Calibri"/>
              </a:rPr>
              <a:t> </a:t>
            </a:r>
            <a:r>
              <a:rPr dirty="0">
                <a:cs typeface="Calibri"/>
              </a:rPr>
              <a:t>move</a:t>
            </a:r>
            <a:r>
              <a:rPr spc="-30" dirty="0">
                <a:cs typeface="Calibri"/>
              </a:rPr>
              <a:t> </a:t>
            </a:r>
            <a:r>
              <a:rPr dirty="0">
                <a:cs typeface="Calibri"/>
              </a:rPr>
              <a:t>the</a:t>
            </a:r>
            <a:r>
              <a:rPr spc="-25" dirty="0">
                <a:cs typeface="Calibri"/>
              </a:rPr>
              <a:t> </a:t>
            </a:r>
            <a:r>
              <a:rPr dirty="0">
                <a:cs typeface="Calibri"/>
              </a:rPr>
              <a:t>IP</a:t>
            </a:r>
            <a:r>
              <a:rPr spc="-40" dirty="0">
                <a:cs typeface="Calibri"/>
              </a:rPr>
              <a:t> </a:t>
            </a:r>
            <a:r>
              <a:rPr dirty="0">
                <a:cs typeface="Calibri"/>
              </a:rPr>
              <a:t>to</a:t>
            </a:r>
            <a:r>
              <a:rPr spc="-30" dirty="0">
                <a:cs typeface="Calibri"/>
              </a:rPr>
              <a:t> </a:t>
            </a:r>
            <a:r>
              <a:rPr dirty="0">
                <a:cs typeface="Calibri"/>
              </a:rPr>
              <a:t>a</a:t>
            </a:r>
            <a:r>
              <a:rPr spc="-30" dirty="0">
                <a:cs typeface="Calibri"/>
              </a:rPr>
              <a:t> </a:t>
            </a:r>
            <a:r>
              <a:rPr dirty="0">
                <a:cs typeface="Calibri"/>
              </a:rPr>
              <a:t>standby</a:t>
            </a:r>
            <a:r>
              <a:rPr spc="-25" dirty="0">
                <a:cs typeface="Calibri"/>
              </a:rPr>
              <a:t> </a:t>
            </a:r>
            <a:r>
              <a:rPr spc="-10" dirty="0">
                <a:cs typeface="Calibri"/>
              </a:rPr>
              <a:t>instance</a:t>
            </a:r>
            <a:r>
              <a:rPr spc="-30" dirty="0">
                <a:cs typeface="Calibri"/>
              </a:rPr>
              <a:t> </a:t>
            </a:r>
            <a:r>
              <a:rPr dirty="0">
                <a:cs typeface="Calibri"/>
              </a:rPr>
              <a:t>in</a:t>
            </a:r>
            <a:r>
              <a:rPr spc="-30" dirty="0">
                <a:cs typeface="Calibri"/>
              </a:rPr>
              <a:t> </a:t>
            </a:r>
            <a:r>
              <a:rPr spc="-10" dirty="0">
                <a:cs typeface="Calibri"/>
              </a:rPr>
              <a:t>seconds.</a:t>
            </a:r>
            <a:endParaRPr lang="en-US" spc="-10" dirty="0">
              <a:cs typeface="Calibri"/>
            </a:endParaRPr>
          </a:p>
          <a:p>
            <a:pPr marL="12700">
              <a:lnSpc>
                <a:spcPct val="100000"/>
              </a:lnSpc>
              <a:spcBef>
                <a:spcPts val="580"/>
              </a:spcBef>
              <a:tabLst>
                <a:tab pos="762000" algn="l"/>
              </a:tabLst>
            </a:pPr>
            <a:endParaRPr lang="en-US" dirty="0">
              <a:cs typeface="Calibri"/>
            </a:endParaRPr>
          </a:p>
          <a:p>
            <a:pPr marL="762000" indent="-749300">
              <a:lnSpc>
                <a:spcPct val="100000"/>
              </a:lnSpc>
              <a:spcBef>
                <a:spcPts val="580"/>
              </a:spcBef>
              <a:buFont typeface="Arial MT"/>
              <a:buChar char="•"/>
              <a:tabLst>
                <a:tab pos="762000" algn="l"/>
              </a:tabLst>
            </a:pPr>
            <a:r>
              <a:rPr b="1" spc="-10" dirty="0">
                <a:cs typeface="Calibri"/>
              </a:rPr>
              <a:t>Blue-</a:t>
            </a:r>
            <a:r>
              <a:rPr b="1" dirty="0">
                <a:cs typeface="Calibri"/>
              </a:rPr>
              <a:t>Green</a:t>
            </a:r>
            <a:r>
              <a:rPr b="1" spc="-50" dirty="0">
                <a:cs typeface="Calibri"/>
              </a:rPr>
              <a:t> </a:t>
            </a:r>
            <a:r>
              <a:rPr b="1" dirty="0">
                <a:cs typeface="Calibri"/>
              </a:rPr>
              <a:t>Deployments</a:t>
            </a:r>
            <a:r>
              <a:rPr b="1" spc="-65" dirty="0">
                <a:cs typeface="Calibri"/>
              </a:rPr>
              <a:t> </a:t>
            </a:r>
            <a:r>
              <a:rPr dirty="0">
                <a:cs typeface="Calibri"/>
              </a:rPr>
              <a:t>–</a:t>
            </a:r>
            <a:r>
              <a:rPr spc="-65" dirty="0">
                <a:cs typeface="Calibri"/>
              </a:rPr>
              <a:t> </a:t>
            </a:r>
            <a:r>
              <a:rPr dirty="0">
                <a:cs typeface="Calibri"/>
              </a:rPr>
              <a:t>swap</a:t>
            </a:r>
            <a:r>
              <a:rPr spc="-45" dirty="0">
                <a:cs typeface="Calibri"/>
              </a:rPr>
              <a:t> </a:t>
            </a:r>
            <a:r>
              <a:rPr dirty="0">
                <a:cs typeface="Calibri"/>
              </a:rPr>
              <a:t>IP</a:t>
            </a:r>
            <a:r>
              <a:rPr spc="-50" dirty="0">
                <a:cs typeface="Calibri"/>
              </a:rPr>
              <a:t> </a:t>
            </a:r>
            <a:r>
              <a:rPr dirty="0">
                <a:cs typeface="Calibri"/>
              </a:rPr>
              <a:t>between</a:t>
            </a:r>
            <a:r>
              <a:rPr spc="-60" dirty="0">
                <a:cs typeface="Calibri"/>
              </a:rPr>
              <a:t> </a:t>
            </a:r>
            <a:r>
              <a:rPr dirty="0">
                <a:cs typeface="Calibri"/>
              </a:rPr>
              <a:t>versions</a:t>
            </a:r>
            <a:r>
              <a:rPr spc="-25" dirty="0">
                <a:cs typeface="Calibri"/>
              </a:rPr>
              <a:t> </a:t>
            </a:r>
            <a:r>
              <a:rPr dirty="0">
                <a:cs typeface="Calibri"/>
              </a:rPr>
              <a:t>with</a:t>
            </a:r>
            <a:r>
              <a:rPr spc="-50" dirty="0">
                <a:cs typeface="Calibri"/>
              </a:rPr>
              <a:t> </a:t>
            </a:r>
            <a:r>
              <a:rPr spc="-10" dirty="0">
                <a:cs typeface="Calibri"/>
              </a:rPr>
              <a:t>zero</a:t>
            </a:r>
            <a:r>
              <a:rPr spc="-50" dirty="0">
                <a:cs typeface="Calibri"/>
              </a:rPr>
              <a:t> </a:t>
            </a:r>
            <a:r>
              <a:rPr spc="-25" dirty="0">
                <a:cs typeface="Calibri"/>
              </a:rPr>
              <a:t>DNS</a:t>
            </a:r>
            <a:r>
              <a:rPr lang="en-US" spc="-25" dirty="0">
                <a:cs typeface="Calibri"/>
              </a:rPr>
              <a:t> </a:t>
            </a:r>
            <a:r>
              <a:rPr spc="-10" dirty="0">
                <a:cs typeface="Calibri"/>
              </a:rPr>
              <a:t>change.</a:t>
            </a:r>
            <a:endParaRPr lang="en-US" spc="-10" dirty="0">
              <a:cs typeface="Calibri"/>
            </a:endParaRPr>
          </a:p>
          <a:p>
            <a:pPr marL="762000" indent="-749300">
              <a:lnSpc>
                <a:spcPct val="100000"/>
              </a:lnSpc>
              <a:spcBef>
                <a:spcPts val="580"/>
              </a:spcBef>
              <a:buFont typeface="Arial MT"/>
              <a:buChar char="•"/>
              <a:tabLst>
                <a:tab pos="762000" algn="l"/>
              </a:tabLst>
            </a:pPr>
            <a:endParaRPr lang="en-US" spc="-10" dirty="0">
              <a:cs typeface="Calibri"/>
            </a:endParaRPr>
          </a:p>
          <a:p>
            <a:pPr marL="762000" indent="-749300">
              <a:lnSpc>
                <a:spcPct val="100000"/>
              </a:lnSpc>
              <a:spcBef>
                <a:spcPts val="580"/>
              </a:spcBef>
              <a:buFont typeface="Arial MT"/>
              <a:buChar char="•"/>
              <a:tabLst>
                <a:tab pos="762000" algn="l"/>
              </a:tabLst>
            </a:pPr>
            <a:r>
              <a:rPr b="1" dirty="0">
                <a:cs typeface="Calibri"/>
              </a:rPr>
              <a:t>Maintain</a:t>
            </a:r>
            <a:r>
              <a:rPr b="1" spc="-45" dirty="0">
                <a:cs typeface="Calibri"/>
              </a:rPr>
              <a:t> </a:t>
            </a:r>
            <a:r>
              <a:rPr b="1" spc="-10" dirty="0">
                <a:cs typeface="Calibri"/>
              </a:rPr>
              <a:t>Consistent</a:t>
            </a:r>
            <a:r>
              <a:rPr b="1" spc="-75" dirty="0">
                <a:cs typeface="Calibri"/>
              </a:rPr>
              <a:t> </a:t>
            </a:r>
            <a:r>
              <a:rPr b="1" dirty="0">
                <a:cs typeface="Calibri"/>
              </a:rPr>
              <a:t>IPs</a:t>
            </a:r>
            <a:r>
              <a:rPr b="1" spc="-45" dirty="0">
                <a:cs typeface="Calibri"/>
              </a:rPr>
              <a:t> </a:t>
            </a:r>
            <a:r>
              <a:rPr b="1" dirty="0">
                <a:cs typeface="Calibri"/>
              </a:rPr>
              <a:t>Across</a:t>
            </a:r>
            <a:r>
              <a:rPr b="1" spc="-65" dirty="0">
                <a:cs typeface="Calibri"/>
              </a:rPr>
              <a:t> </a:t>
            </a:r>
            <a:r>
              <a:rPr b="1" spc="-10" dirty="0">
                <a:cs typeface="Calibri"/>
              </a:rPr>
              <a:t>Lifecycle</a:t>
            </a:r>
            <a:r>
              <a:rPr b="1" spc="-40" dirty="0">
                <a:cs typeface="Calibri"/>
              </a:rPr>
              <a:t> </a:t>
            </a:r>
            <a:r>
              <a:rPr lang="en-US" spc="-40" dirty="0">
                <a:cs typeface="Calibri"/>
              </a:rPr>
              <a:t>–</a:t>
            </a:r>
            <a:r>
              <a:rPr b="1" spc="-45" dirty="0">
                <a:cs typeface="Calibri"/>
              </a:rPr>
              <a:t> </a:t>
            </a:r>
            <a:r>
              <a:rPr dirty="0">
                <a:cs typeface="Calibri"/>
              </a:rPr>
              <a:t>Reuse</a:t>
            </a:r>
            <a:r>
              <a:rPr spc="-45" dirty="0">
                <a:cs typeface="Calibri"/>
              </a:rPr>
              <a:t> </a:t>
            </a:r>
            <a:r>
              <a:rPr dirty="0">
                <a:cs typeface="Calibri"/>
              </a:rPr>
              <a:t>reserved</a:t>
            </a:r>
            <a:r>
              <a:rPr spc="-35" dirty="0">
                <a:cs typeface="Calibri"/>
              </a:rPr>
              <a:t> </a:t>
            </a:r>
            <a:r>
              <a:rPr dirty="0">
                <a:cs typeface="Calibri"/>
              </a:rPr>
              <a:t>IPs</a:t>
            </a:r>
            <a:r>
              <a:rPr spc="-35" dirty="0">
                <a:cs typeface="Calibri"/>
              </a:rPr>
              <a:t> </a:t>
            </a:r>
            <a:r>
              <a:rPr spc="-10" dirty="0">
                <a:cs typeface="Calibri"/>
              </a:rPr>
              <a:t>across replacements </a:t>
            </a:r>
            <a:r>
              <a:rPr dirty="0">
                <a:cs typeface="Calibri"/>
              </a:rPr>
              <a:t>or</a:t>
            </a:r>
            <a:r>
              <a:rPr spc="-35" dirty="0">
                <a:cs typeface="Calibri"/>
              </a:rPr>
              <a:t> </a:t>
            </a:r>
            <a:r>
              <a:rPr spc="-25" dirty="0">
                <a:cs typeface="Calibri"/>
              </a:rPr>
              <a:t>re-</a:t>
            </a:r>
            <a:r>
              <a:rPr spc="-10" dirty="0">
                <a:cs typeface="Calibri"/>
              </a:rPr>
              <a:t>creations </a:t>
            </a:r>
            <a:r>
              <a:rPr dirty="0">
                <a:cs typeface="Calibri"/>
              </a:rPr>
              <a:t>of</a:t>
            </a:r>
            <a:r>
              <a:rPr spc="-35" dirty="0">
                <a:cs typeface="Calibri"/>
              </a:rPr>
              <a:t> </a:t>
            </a:r>
            <a:r>
              <a:rPr spc="-10" dirty="0">
                <a:cs typeface="Calibri"/>
              </a:rPr>
              <a:t>instances.</a:t>
            </a:r>
            <a:endParaRPr lang="en-US" spc="-10" dirty="0">
              <a:cs typeface="Calibri"/>
            </a:endParaRPr>
          </a:p>
          <a:p>
            <a:pPr marL="762000" indent="-749300">
              <a:lnSpc>
                <a:spcPct val="100000"/>
              </a:lnSpc>
              <a:spcBef>
                <a:spcPts val="580"/>
              </a:spcBef>
              <a:buFont typeface="Arial MT"/>
              <a:buChar char="•"/>
              <a:tabLst>
                <a:tab pos="762000" algn="l"/>
              </a:tabLst>
            </a:pPr>
            <a:endParaRPr lang="en-US" spc="-10" dirty="0">
              <a:cs typeface="Calibri"/>
            </a:endParaRPr>
          </a:p>
          <a:p>
            <a:pPr marL="762000" indent="-749300">
              <a:lnSpc>
                <a:spcPct val="100000"/>
              </a:lnSpc>
              <a:spcBef>
                <a:spcPts val="580"/>
              </a:spcBef>
              <a:buFont typeface="Arial MT"/>
              <a:buChar char="•"/>
              <a:tabLst>
                <a:tab pos="762000" algn="l"/>
              </a:tabLst>
            </a:pPr>
            <a:r>
              <a:rPr b="1" dirty="0">
                <a:cs typeface="Calibri"/>
              </a:rPr>
              <a:t>Static</a:t>
            </a:r>
            <a:r>
              <a:rPr b="1" spc="-60" dirty="0">
                <a:cs typeface="Calibri"/>
              </a:rPr>
              <a:t> </a:t>
            </a:r>
            <a:r>
              <a:rPr b="1" dirty="0">
                <a:cs typeface="Calibri"/>
              </a:rPr>
              <a:t>IPs</a:t>
            </a:r>
            <a:r>
              <a:rPr b="1" spc="-35" dirty="0">
                <a:cs typeface="Calibri"/>
              </a:rPr>
              <a:t> </a:t>
            </a:r>
            <a:r>
              <a:rPr b="1" dirty="0">
                <a:cs typeface="Calibri"/>
              </a:rPr>
              <a:t>for</a:t>
            </a:r>
            <a:r>
              <a:rPr b="1" spc="-40" dirty="0">
                <a:cs typeface="Calibri"/>
              </a:rPr>
              <a:t> </a:t>
            </a:r>
            <a:r>
              <a:rPr b="1" dirty="0">
                <a:cs typeface="Calibri"/>
              </a:rPr>
              <a:t>Licensing</a:t>
            </a:r>
            <a:r>
              <a:rPr b="1" spc="-55" dirty="0">
                <a:cs typeface="Calibri"/>
              </a:rPr>
              <a:t> </a:t>
            </a:r>
            <a:r>
              <a:rPr b="1" dirty="0">
                <a:cs typeface="Calibri"/>
              </a:rPr>
              <a:t>or</a:t>
            </a:r>
            <a:r>
              <a:rPr b="1" spc="-55" dirty="0">
                <a:cs typeface="Calibri"/>
              </a:rPr>
              <a:t> </a:t>
            </a:r>
            <a:r>
              <a:rPr b="1" dirty="0">
                <a:cs typeface="Calibri"/>
              </a:rPr>
              <a:t>Compliance</a:t>
            </a:r>
            <a:r>
              <a:rPr b="1" spc="-35" dirty="0">
                <a:cs typeface="Calibri"/>
              </a:rPr>
              <a:t> </a:t>
            </a:r>
            <a:r>
              <a:rPr lang="en-US" dirty="0">
                <a:cs typeface="Calibri"/>
              </a:rPr>
              <a:t>–</a:t>
            </a:r>
            <a:r>
              <a:rPr lang="en-US" spc="-40" dirty="0">
                <a:cs typeface="Calibri"/>
              </a:rPr>
              <a:t> </a:t>
            </a:r>
            <a:r>
              <a:rPr dirty="0">
                <a:cs typeface="Calibri"/>
              </a:rPr>
              <a:t>Some</a:t>
            </a:r>
            <a:r>
              <a:rPr spc="-35" dirty="0">
                <a:cs typeface="Calibri"/>
              </a:rPr>
              <a:t> </a:t>
            </a:r>
            <a:r>
              <a:rPr dirty="0">
                <a:cs typeface="Calibri"/>
              </a:rPr>
              <a:t>apps</a:t>
            </a:r>
            <a:r>
              <a:rPr spc="-55" dirty="0">
                <a:cs typeface="Calibri"/>
              </a:rPr>
              <a:t> </a:t>
            </a:r>
            <a:r>
              <a:rPr spc="-10" dirty="0">
                <a:cs typeface="Calibri"/>
              </a:rPr>
              <a:t>require</a:t>
            </a:r>
            <a:r>
              <a:rPr spc="-35" dirty="0">
                <a:cs typeface="Calibri"/>
              </a:rPr>
              <a:t> </a:t>
            </a:r>
            <a:r>
              <a:rPr dirty="0">
                <a:cs typeface="Calibri"/>
              </a:rPr>
              <a:t>fixed</a:t>
            </a:r>
            <a:r>
              <a:rPr spc="-40" dirty="0">
                <a:cs typeface="Calibri"/>
              </a:rPr>
              <a:t> </a:t>
            </a:r>
            <a:r>
              <a:rPr dirty="0">
                <a:cs typeface="Calibri"/>
              </a:rPr>
              <a:t>IPs</a:t>
            </a:r>
            <a:r>
              <a:rPr spc="-35" dirty="0">
                <a:cs typeface="Calibri"/>
              </a:rPr>
              <a:t> </a:t>
            </a:r>
            <a:r>
              <a:rPr spc="-25" dirty="0">
                <a:cs typeface="Calibri"/>
              </a:rPr>
              <a:t>for</a:t>
            </a:r>
            <a:r>
              <a:rPr lang="en-US" spc="-25" dirty="0">
                <a:cs typeface="Calibri"/>
              </a:rPr>
              <a:t> </a:t>
            </a:r>
            <a:r>
              <a:rPr dirty="0">
                <a:cs typeface="Calibri"/>
              </a:rPr>
              <a:t>licensing,</a:t>
            </a:r>
            <a:r>
              <a:rPr spc="-25" dirty="0">
                <a:cs typeface="Calibri"/>
              </a:rPr>
              <a:t> </a:t>
            </a:r>
            <a:r>
              <a:rPr dirty="0">
                <a:cs typeface="Calibri"/>
              </a:rPr>
              <a:t>auditing,</a:t>
            </a:r>
            <a:r>
              <a:rPr spc="-40" dirty="0">
                <a:cs typeface="Calibri"/>
              </a:rPr>
              <a:t> </a:t>
            </a:r>
            <a:r>
              <a:rPr dirty="0">
                <a:cs typeface="Calibri"/>
              </a:rPr>
              <a:t>or</a:t>
            </a:r>
            <a:r>
              <a:rPr spc="-35" dirty="0">
                <a:cs typeface="Calibri"/>
              </a:rPr>
              <a:t> </a:t>
            </a:r>
            <a:r>
              <a:rPr spc="-10" dirty="0">
                <a:cs typeface="Calibri"/>
              </a:rPr>
              <a:t>compliance.</a:t>
            </a:r>
            <a:endParaRPr lang="en-US" spc="-10" dirty="0">
              <a:cs typeface="Calibri"/>
            </a:endParaRPr>
          </a:p>
          <a:p>
            <a:pPr marL="762000" indent="-749300">
              <a:lnSpc>
                <a:spcPct val="100000"/>
              </a:lnSpc>
              <a:spcBef>
                <a:spcPts val="580"/>
              </a:spcBef>
              <a:buFont typeface="Arial MT"/>
              <a:buChar char="•"/>
              <a:tabLst>
                <a:tab pos="762000" algn="l"/>
              </a:tabLst>
            </a:pPr>
            <a:endParaRPr lang="en-US" dirty="0">
              <a:cs typeface="Calibri"/>
            </a:endParaRPr>
          </a:p>
          <a:p>
            <a:pPr marL="762000" indent="-749300">
              <a:lnSpc>
                <a:spcPct val="100000"/>
              </a:lnSpc>
              <a:spcBef>
                <a:spcPts val="580"/>
              </a:spcBef>
              <a:buFont typeface="Arial MT"/>
              <a:buChar char="•"/>
              <a:tabLst>
                <a:tab pos="762000" algn="l"/>
              </a:tabLst>
            </a:pPr>
            <a:r>
              <a:rPr b="1" spc="-25" dirty="0">
                <a:cs typeface="Calibri"/>
              </a:rPr>
              <a:t>Testing</a:t>
            </a:r>
            <a:r>
              <a:rPr b="1" spc="-65" dirty="0">
                <a:cs typeface="Calibri"/>
              </a:rPr>
              <a:t> </a:t>
            </a:r>
            <a:r>
              <a:rPr b="1" dirty="0">
                <a:cs typeface="Calibri"/>
              </a:rPr>
              <a:t>&amp;</a:t>
            </a:r>
            <a:r>
              <a:rPr b="1" spc="-45" dirty="0">
                <a:cs typeface="Calibri"/>
              </a:rPr>
              <a:t> </a:t>
            </a:r>
            <a:r>
              <a:rPr b="1" dirty="0">
                <a:cs typeface="Calibri"/>
              </a:rPr>
              <a:t>DevOps</a:t>
            </a:r>
            <a:r>
              <a:rPr b="1" spc="-45" dirty="0">
                <a:cs typeface="Calibri"/>
              </a:rPr>
              <a:t> </a:t>
            </a:r>
            <a:r>
              <a:rPr b="1" dirty="0">
                <a:cs typeface="Calibri"/>
              </a:rPr>
              <a:t>Scenarios</a:t>
            </a:r>
            <a:r>
              <a:rPr b="1" spc="-40" dirty="0">
                <a:cs typeface="Calibri"/>
              </a:rPr>
              <a:t> </a:t>
            </a:r>
            <a:r>
              <a:rPr lang="en-US" dirty="0">
                <a:cs typeface="Calibri"/>
              </a:rPr>
              <a:t>–</a:t>
            </a:r>
            <a:r>
              <a:rPr spc="-45" dirty="0">
                <a:cs typeface="Calibri"/>
              </a:rPr>
              <a:t> </a:t>
            </a:r>
            <a:r>
              <a:rPr dirty="0">
                <a:cs typeface="Calibri"/>
              </a:rPr>
              <a:t>Use</a:t>
            </a:r>
            <a:r>
              <a:rPr spc="-40" dirty="0">
                <a:cs typeface="Calibri"/>
              </a:rPr>
              <a:t> </a:t>
            </a:r>
            <a:r>
              <a:rPr dirty="0">
                <a:cs typeface="Calibri"/>
              </a:rPr>
              <a:t>reserved</a:t>
            </a:r>
            <a:r>
              <a:rPr spc="-40" dirty="0">
                <a:cs typeface="Calibri"/>
              </a:rPr>
              <a:t> </a:t>
            </a:r>
            <a:r>
              <a:rPr dirty="0">
                <a:cs typeface="Calibri"/>
              </a:rPr>
              <a:t>IPs</a:t>
            </a:r>
            <a:r>
              <a:rPr spc="-35" dirty="0">
                <a:cs typeface="Calibri"/>
              </a:rPr>
              <a:t> </a:t>
            </a:r>
            <a:r>
              <a:rPr dirty="0">
                <a:cs typeface="Calibri"/>
              </a:rPr>
              <a:t>to</a:t>
            </a:r>
            <a:r>
              <a:rPr spc="-45" dirty="0">
                <a:cs typeface="Calibri"/>
              </a:rPr>
              <a:t> </a:t>
            </a:r>
            <a:r>
              <a:rPr spc="-20" dirty="0">
                <a:cs typeface="Calibri"/>
              </a:rPr>
              <a:t>test </a:t>
            </a:r>
            <a:r>
              <a:rPr spc="-10" dirty="0">
                <a:cs typeface="Calibri"/>
              </a:rPr>
              <a:t>configurations</a:t>
            </a:r>
            <a:r>
              <a:rPr spc="-75" dirty="0">
                <a:cs typeface="Calibri"/>
              </a:rPr>
              <a:t> </a:t>
            </a:r>
            <a:r>
              <a:rPr spc="-10" dirty="0">
                <a:cs typeface="Calibri"/>
              </a:rPr>
              <a:t>before</a:t>
            </a:r>
            <a:r>
              <a:rPr spc="-55" dirty="0">
                <a:cs typeface="Calibri"/>
              </a:rPr>
              <a:t> </a:t>
            </a:r>
            <a:r>
              <a:rPr dirty="0">
                <a:cs typeface="Calibri"/>
              </a:rPr>
              <a:t>VM</a:t>
            </a:r>
            <a:r>
              <a:rPr spc="-55" dirty="0">
                <a:cs typeface="Calibri"/>
              </a:rPr>
              <a:t> </a:t>
            </a:r>
            <a:r>
              <a:rPr dirty="0">
                <a:cs typeface="Calibri"/>
              </a:rPr>
              <a:t>creation.</a:t>
            </a:r>
            <a:r>
              <a:rPr spc="-40" dirty="0">
                <a:cs typeface="Calibri"/>
              </a:rPr>
              <a:t> </a:t>
            </a:r>
            <a:r>
              <a:rPr dirty="0">
                <a:cs typeface="Calibri"/>
              </a:rPr>
              <a:t>Helpful</a:t>
            </a:r>
            <a:r>
              <a:rPr spc="-55" dirty="0">
                <a:cs typeface="Calibri"/>
              </a:rPr>
              <a:t> </a:t>
            </a:r>
            <a:r>
              <a:rPr dirty="0">
                <a:cs typeface="Calibri"/>
              </a:rPr>
              <a:t>in</a:t>
            </a:r>
            <a:r>
              <a:rPr spc="-50" dirty="0">
                <a:cs typeface="Calibri"/>
              </a:rPr>
              <a:t> </a:t>
            </a:r>
            <a:r>
              <a:rPr dirty="0">
                <a:cs typeface="Calibri"/>
              </a:rPr>
              <a:t>CI/CD</a:t>
            </a:r>
            <a:r>
              <a:rPr spc="-70" dirty="0">
                <a:cs typeface="Calibri"/>
              </a:rPr>
              <a:t> </a:t>
            </a:r>
            <a:r>
              <a:rPr dirty="0">
                <a:cs typeface="Calibri"/>
              </a:rPr>
              <a:t>pipelines,</a:t>
            </a:r>
            <a:r>
              <a:rPr spc="-50" dirty="0">
                <a:cs typeface="Calibri"/>
              </a:rPr>
              <a:t> </a:t>
            </a:r>
            <a:r>
              <a:rPr spc="-10" dirty="0">
                <a:cs typeface="Calibri"/>
              </a:rPr>
              <a:t>replicated environments,</a:t>
            </a:r>
            <a:r>
              <a:rPr spc="-20" dirty="0">
                <a:cs typeface="Calibri"/>
              </a:rPr>
              <a:t> </a:t>
            </a:r>
            <a:r>
              <a:rPr spc="-25" dirty="0">
                <a:cs typeface="Calibri"/>
              </a:rPr>
              <a:t>et</a:t>
            </a:r>
            <a:r>
              <a:rPr lang="en-US" spc="-25" dirty="0">
                <a:cs typeface="Calibri"/>
              </a:rPr>
              <a:t>c.</a:t>
            </a:r>
          </a:p>
          <a:p>
            <a:pPr marL="762000" indent="-749300">
              <a:lnSpc>
                <a:spcPct val="100000"/>
              </a:lnSpc>
              <a:spcBef>
                <a:spcPts val="580"/>
              </a:spcBef>
              <a:buFont typeface="Arial MT"/>
              <a:buChar char="•"/>
              <a:tabLst>
                <a:tab pos="762000" algn="l"/>
              </a:tabLst>
            </a:pPr>
            <a:endParaRPr lang="en-US" spc="-25" dirty="0">
              <a:cs typeface="Calibri"/>
            </a:endParaRPr>
          </a:p>
          <a:p>
            <a:pPr marL="762000" indent="-749300">
              <a:lnSpc>
                <a:spcPct val="100000"/>
              </a:lnSpc>
              <a:spcBef>
                <a:spcPts val="580"/>
              </a:spcBef>
              <a:buFont typeface="Arial MT"/>
              <a:buChar char="•"/>
              <a:tabLst>
                <a:tab pos="762000" algn="l"/>
              </a:tabLst>
            </a:pPr>
            <a:r>
              <a:rPr b="1" dirty="0">
                <a:cs typeface="Calibri"/>
              </a:rPr>
              <a:t>Audit</a:t>
            </a:r>
            <a:r>
              <a:rPr b="1" spc="-50" dirty="0">
                <a:cs typeface="Calibri"/>
              </a:rPr>
              <a:t> </a:t>
            </a:r>
            <a:r>
              <a:rPr b="1" dirty="0">
                <a:cs typeface="Calibri"/>
              </a:rPr>
              <a:t>&amp;</a:t>
            </a:r>
            <a:r>
              <a:rPr b="1" spc="-25" dirty="0">
                <a:cs typeface="Calibri"/>
              </a:rPr>
              <a:t> </a:t>
            </a:r>
            <a:r>
              <a:rPr b="1" dirty="0">
                <a:cs typeface="Calibri"/>
              </a:rPr>
              <a:t>Compliance</a:t>
            </a:r>
            <a:r>
              <a:rPr b="1" spc="-35" dirty="0">
                <a:cs typeface="Calibri"/>
              </a:rPr>
              <a:t> </a:t>
            </a:r>
            <a:r>
              <a:rPr dirty="0">
                <a:cs typeface="Calibri"/>
              </a:rPr>
              <a:t>–</a:t>
            </a:r>
            <a:r>
              <a:rPr spc="-15" dirty="0">
                <a:cs typeface="Calibri"/>
              </a:rPr>
              <a:t> </a:t>
            </a:r>
            <a:r>
              <a:rPr lang="en-US" spc="-10" dirty="0">
                <a:cs typeface="Calibri"/>
              </a:rPr>
              <a:t>P</a:t>
            </a:r>
            <a:r>
              <a:rPr spc="-10" dirty="0">
                <a:cs typeface="Calibri"/>
              </a:rPr>
              <a:t>redictable</a:t>
            </a:r>
            <a:r>
              <a:rPr spc="-25" dirty="0">
                <a:cs typeface="Calibri"/>
              </a:rPr>
              <a:t> </a:t>
            </a:r>
            <a:r>
              <a:rPr dirty="0">
                <a:cs typeface="Calibri"/>
              </a:rPr>
              <a:t>IPs</a:t>
            </a:r>
            <a:r>
              <a:rPr spc="-15" dirty="0">
                <a:cs typeface="Calibri"/>
              </a:rPr>
              <a:t> </a:t>
            </a:r>
            <a:r>
              <a:rPr dirty="0">
                <a:cs typeface="Calibri"/>
              </a:rPr>
              <a:t>simplify</a:t>
            </a:r>
            <a:r>
              <a:rPr spc="-15" dirty="0">
                <a:cs typeface="Calibri"/>
              </a:rPr>
              <a:t> </a:t>
            </a:r>
            <a:r>
              <a:rPr dirty="0">
                <a:cs typeface="Calibri"/>
              </a:rPr>
              <a:t>security</a:t>
            </a:r>
            <a:r>
              <a:rPr spc="-15" dirty="0">
                <a:cs typeface="Calibri"/>
              </a:rPr>
              <a:t> </a:t>
            </a:r>
            <a:r>
              <a:rPr spc="-10" dirty="0">
                <a:cs typeface="Calibri"/>
              </a:rPr>
              <a:t>policies.</a:t>
            </a:r>
            <a:endParaRPr dirty="0">
              <a:cs typeface="Calibri"/>
            </a:endParaRPr>
          </a:p>
        </p:txBody>
      </p:sp>
      <p:pic>
        <p:nvPicPr>
          <p:cNvPr id="23" name="object 5">
            <a:extLst>
              <a:ext uri="{FF2B5EF4-FFF2-40B4-BE49-F238E27FC236}">
                <a16:creationId xmlns:a16="http://schemas.microsoft.com/office/drawing/2014/main" id="{C24B8B76-A3AE-4C32-2C3C-AC557D5F2DE4}"/>
              </a:ext>
            </a:extLst>
          </p:cNvPr>
          <p:cNvPicPr/>
          <p:nvPr/>
        </p:nvPicPr>
        <p:blipFill>
          <a:blip r:embed="rId10" cstate="print"/>
          <a:stretch>
            <a:fillRect/>
          </a:stretch>
        </p:blipFill>
        <p:spPr>
          <a:xfrm>
            <a:off x="944880" y="2187841"/>
            <a:ext cx="654557" cy="532638"/>
          </a:xfrm>
          <a:prstGeom prst="rect">
            <a:avLst/>
          </a:prstGeom>
        </p:spPr>
      </p:pic>
    </p:spTree>
    <p:extLst>
      <p:ext uri="{BB962C8B-B14F-4D97-AF65-F5344CB8AC3E}">
        <p14:creationId xmlns:p14="http://schemas.microsoft.com/office/powerpoint/2010/main" val="118659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EA648A-86C5-4D75-B596-F2A05E529327}"/>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663C1FB-4B42-47F2-8A75-81C947FFE263}"/>
              </a:ext>
            </a:extLst>
          </p:cNvPr>
          <p:cNvSpPr>
            <a:spLocks noGrp="1"/>
          </p:cNvSpPr>
          <p:nvPr>
            <p:ph type="sldNum" sz="quarter" idx="4"/>
          </p:nvPr>
        </p:nvSpPr>
        <p:spPr/>
        <p:txBody>
          <a:bodyPr/>
          <a:lstStyle/>
          <a:p>
            <a:fld id="{345D60D9-5372-5F40-9443-0F9AE5BDC3C8}" type="slidenum">
              <a:rPr lang="en-US" smtClean="0"/>
              <a:pPr/>
              <a:t>92</a:t>
            </a:fld>
            <a:endParaRPr lang="en-US" dirty="0"/>
          </a:p>
        </p:txBody>
      </p:sp>
      <p:sp>
        <p:nvSpPr>
          <p:cNvPr id="3" name="Title 1">
            <a:extLst>
              <a:ext uri="{FF2B5EF4-FFF2-40B4-BE49-F238E27FC236}">
                <a16:creationId xmlns:a16="http://schemas.microsoft.com/office/drawing/2014/main" id="{6F56CFC1-9EBA-FE02-4236-2C474AB88C32}"/>
              </a:ext>
            </a:extLst>
          </p:cNvPr>
          <p:cNvSpPr txBox="1"/>
          <p:nvPr>
            <p:custDataLst>
              <p:tags r:id="rId1"/>
            </p:custDataLst>
          </p:nvPr>
        </p:nvSpPr>
        <p:spPr>
          <a:xfrm>
            <a:off x="768873" y="504825"/>
            <a:ext cx="6199194"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Reserved Private IPs – Feature Highlights</a:t>
            </a:r>
          </a:p>
        </p:txBody>
      </p:sp>
      <p:cxnSp>
        <p:nvCxnSpPr>
          <p:cNvPr id="124" name="Accent Mark">
            <a:extLst>
              <a:ext uri="{FF2B5EF4-FFF2-40B4-BE49-F238E27FC236}">
                <a16:creationId xmlns:a16="http://schemas.microsoft.com/office/drawing/2014/main" id="{2D223EA9-6962-7089-8B2C-405951A0D429}"/>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0" name="object 14">
            <a:extLst>
              <a:ext uri="{FF2B5EF4-FFF2-40B4-BE49-F238E27FC236}">
                <a16:creationId xmlns:a16="http://schemas.microsoft.com/office/drawing/2014/main" id="{C95EE32F-6ACB-6DB9-763E-A3B3963C5C89}"/>
              </a:ext>
            </a:extLst>
          </p:cNvPr>
          <p:cNvSpPr txBox="1"/>
          <p:nvPr/>
        </p:nvSpPr>
        <p:spPr>
          <a:xfrm>
            <a:off x="762000" y="1472479"/>
            <a:ext cx="11065933" cy="1690206"/>
          </a:xfrm>
          <a:prstGeom prst="rect">
            <a:avLst/>
          </a:prstGeom>
        </p:spPr>
        <p:txBody>
          <a:bodyPr vert="horz" wrap="square" lIns="0" tIns="73660" rIns="0" bIns="0" rtlCol="0">
            <a:spAutoFit/>
          </a:bodyPr>
          <a:lstStyle/>
          <a:p>
            <a:pPr marL="355600" indent="-342900">
              <a:lnSpc>
                <a:spcPct val="100000"/>
              </a:lnSpc>
              <a:spcBef>
                <a:spcPts val="530"/>
              </a:spcBef>
              <a:buFont typeface="Arial MT"/>
              <a:buChar char="•"/>
              <a:tabLst>
                <a:tab pos="355600" algn="l"/>
              </a:tabLst>
            </a:pPr>
            <a:r>
              <a:rPr lang="en-US" sz="1800" dirty="0">
                <a:cs typeface="Calibri"/>
              </a:rPr>
              <a:t>Supports</a:t>
            </a:r>
            <a:r>
              <a:rPr lang="en-US" sz="1800" spc="-45" dirty="0">
                <a:cs typeface="Calibri"/>
              </a:rPr>
              <a:t> </a:t>
            </a:r>
            <a:r>
              <a:rPr lang="en-US" sz="1800" dirty="0">
                <a:cs typeface="Calibri"/>
              </a:rPr>
              <a:t>both</a:t>
            </a:r>
            <a:r>
              <a:rPr lang="en-US" sz="1800" spc="-30" dirty="0">
                <a:cs typeface="Calibri"/>
              </a:rPr>
              <a:t> </a:t>
            </a:r>
            <a:r>
              <a:rPr lang="en-US" sz="1800" dirty="0">
                <a:cs typeface="Calibri"/>
              </a:rPr>
              <a:t>IPv4</a:t>
            </a:r>
            <a:r>
              <a:rPr lang="en-US" sz="1800" spc="-40" dirty="0">
                <a:cs typeface="Calibri"/>
              </a:rPr>
              <a:t> </a:t>
            </a:r>
            <a:r>
              <a:rPr lang="en-US" sz="1800" dirty="0">
                <a:cs typeface="Calibri"/>
              </a:rPr>
              <a:t>and</a:t>
            </a:r>
            <a:r>
              <a:rPr lang="en-US" sz="1800" spc="-40" dirty="0">
                <a:cs typeface="Calibri"/>
              </a:rPr>
              <a:t> </a:t>
            </a:r>
            <a:r>
              <a:rPr lang="en-US" sz="1800" dirty="0">
                <a:cs typeface="Calibri"/>
              </a:rPr>
              <a:t>IPv6</a:t>
            </a:r>
            <a:r>
              <a:rPr lang="en-US" sz="1800" spc="-40" dirty="0">
                <a:cs typeface="Calibri"/>
              </a:rPr>
              <a:t> </a:t>
            </a:r>
            <a:r>
              <a:rPr lang="en-US" sz="1800" dirty="0">
                <a:cs typeface="Calibri"/>
              </a:rPr>
              <a:t>reserved</a:t>
            </a:r>
            <a:r>
              <a:rPr lang="en-US" sz="1800" spc="-35" dirty="0">
                <a:cs typeface="Calibri"/>
              </a:rPr>
              <a:t> </a:t>
            </a:r>
            <a:r>
              <a:rPr lang="en-US" sz="1800" spc="-10" dirty="0">
                <a:cs typeface="Calibri"/>
              </a:rPr>
              <a:t>addresses.</a:t>
            </a:r>
          </a:p>
          <a:p>
            <a:pPr marL="355600" indent="-342900">
              <a:lnSpc>
                <a:spcPct val="100000"/>
              </a:lnSpc>
              <a:spcBef>
                <a:spcPts val="530"/>
              </a:spcBef>
              <a:buFont typeface="Arial MT"/>
              <a:buChar char="•"/>
              <a:tabLst>
                <a:tab pos="355600" algn="l"/>
              </a:tabLst>
            </a:pPr>
            <a:endParaRPr lang="en-US" sz="1800" dirty="0">
              <a:cs typeface="Calibri"/>
            </a:endParaRPr>
          </a:p>
          <a:p>
            <a:pPr marL="355600" indent="-342900">
              <a:lnSpc>
                <a:spcPct val="100000"/>
              </a:lnSpc>
              <a:spcBef>
                <a:spcPts val="430"/>
              </a:spcBef>
              <a:buFont typeface="Arial MT"/>
              <a:buChar char="•"/>
              <a:tabLst>
                <a:tab pos="355600" algn="l"/>
              </a:tabLst>
            </a:pPr>
            <a:r>
              <a:rPr lang="en-US" sz="1800" spc="-20" dirty="0">
                <a:cs typeface="Calibri"/>
              </a:rPr>
              <a:t>Integrates</a:t>
            </a:r>
            <a:r>
              <a:rPr lang="en-US" sz="1800" spc="-50" dirty="0">
                <a:cs typeface="Calibri"/>
              </a:rPr>
              <a:t> </a:t>
            </a:r>
            <a:r>
              <a:rPr lang="en-US" sz="1800" dirty="0">
                <a:cs typeface="Calibri"/>
              </a:rPr>
              <a:t>with</a:t>
            </a:r>
            <a:r>
              <a:rPr lang="en-US" sz="1800" spc="-25" dirty="0">
                <a:cs typeface="Calibri"/>
              </a:rPr>
              <a:t> </a:t>
            </a:r>
            <a:r>
              <a:rPr lang="en-US" sz="1800" dirty="0">
                <a:cs typeface="Calibri"/>
              </a:rPr>
              <a:t>IP</a:t>
            </a:r>
            <a:r>
              <a:rPr lang="en-US" sz="1800" spc="-35" dirty="0">
                <a:cs typeface="Calibri"/>
              </a:rPr>
              <a:t> </a:t>
            </a:r>
            <a:r>
              <a:rPr lang="en-US" sz="1800" dirty="0">
                <a:cs typeface="Calibri"/>
              </a:rPr>
              <a:t>Address</a:t>
            </a:r>
            <a:r>
              <a:rPr lang="en-US" sz="1800" spc="-45" dirty="0">
                <a:cs typeface="Calibri"/>
              </a:rPr>
              <a:t> </a:t>
            </a:r>
            <a:r>
              <a:rPr lang="en-US" sz="1800" dirty="0">
                <a:cs typeface="Calibri"/>
              </a:rPr>
              <a:t>Insights</a:t>
            </a:r>
            <a:r>
              <a:rPr lang="en-US" sz="1800" spc="-45" dirty="0">
                <a:cs typeface="Calibri"/>
              </a:rPr>
              <a:t> </a:t>
            </a:r>
            <a:r>
              <a:rPr lang="en-US" sz="1800" dirty="0">
                <a:cs typeface="Calibri"/>
              </a:rPr>
              <a:t>for</a:t>
            </a:r>
            <a:r>
              <a:rPr lang="en-US" sz="1800" spc="-35" dirty="0">
                <a:cs typeface="Calibri"/>
              </a:rPr>
              <a:t> </a:t>
            </a:r>
            <a:r>
              <a:rPr lang="en-US" sz="1800" spc="-10" dirty="0">
                <a:cs typeface="Calibri"/>
              </a:rPr>
              <a:t>subnet-</a:t>
            </a:r>
            <a:r>
              <a:rPr lang="en-US" sz="1800" dirty="0">
                <a:cs typeface="Calibri"/>
              </a:rPr>
              <a:t>level</a:t>
            </a:r>
            <a:r>
              <a:rPr lang="en-US" sz="1800" spc="-35" dirty="0">
                <a:cs typeface="Calibri"/>
              </a:rPr>
              <a:t> </a:t>
            </a:r>
            <a:r>
              <a:rPr lang="en-US" sz="1800" spc="-10" dirty="0">
                <a:cs typeface="Calibri"/>
              </a:rPr>
              <a:t>visibility.</a:t>
            </a:r>
          </a:p>
          <a:p>
            <a:pPr marL="355600" indent="-342900">
              <a:lnSpc>
                <a:spcPct val="100000"/>
              </a:lnSpc>
              <a:spcBef>
                <a:spcPts val="430"/>
              </a:spcBef>
              <a:buFont typeface="Arial MT"/>
              <a:buChar char="•"/>
              <a:tabLst>
                <a:tab pos="355600" algn="l"/>
              </a:tabLst>
            </a:pPr>
            <a:endParaRPr lang="en-US" sz="1800" dirty="0">
              <a:cs typeface="Calibri"/>
            </a:endParaRPr>
          </a:p>
          <a:p>
            <a:pPr marL="355600" indent="-342900">
              <a:lnSpc>
                <a:spcPct val="100000"/>
              </a:lnSpc>
              <a:spcBef>
                <a:spcPts val="459"/>
              </a:spcBef>
              <a:buFont typeface="Arial MT"/>
              <a:buChar char="•"/>
              <a:tabLst>
                <a:tab pos="355600" algn="l"/>
              </a:tabLst>
            </a:pPr>
            <a:r>
              <a:rPr lang="en-US" sz="1800" dirty="0">
                <a:cs typeface="Calibri"/>
              </a:rPr>
              <a:t>Console,</a:t>
            </a:r>
            <a:r>
              <a:rPr lang="en-US" sz="1800" spc="-35" dirty="0">
                <a:cs typeface="Calibri"/>
              </a:rPr>
              <a:t> </a:t>
            </a:r>
            <a:r>
              <a:rPr lang="en-US" sz="1800" dirty="0">
                <a:cs typeface="Calibri"/>
              </a:rPr>
              <a:t>CLI,</a:t>
            </a:r>
            <a:r>
              <a:rPr lang="en-US" sz="1800" spc="-30" dirty="0">
                <a:cs typeface="Calibri"/>
              </a:rPr>
              <a:t> </a:t>
            </a:r>
            <a:r>
              <a:rPr lang="en-US" sz="1800" dirty="0">
                <a:cs typeface="Calibri"/>
              </a:rPr>
              <a:t>and</a:t>
            </a:r>
            <a:r>
              <a:rPr lang="en-US" sz="1800" spc="-30" dirty="0">
                <a:cs typeface="Calibri"/>
              </a:rPr>
              <a:t> Terraform</a:t>
            </a:r>
            <a:r>
              <a:rPr lang="en-US" sz="1800" spc="-50" dirty="0">
                <a:cs typeface="Calibri"/>
              </a:rPr>
              <a:t> </a:t>
            </a:r>
            <a:r>
              <a:rPr lang="en-US" sz="1800" dirty="0">
                <a:cs typeface="Calibri"/>
              </a:rPr>
              <a:t>support</a:t>
            </a:r>
            <a:r>
              <a:rPr lang="en-US" sz="1800" spc="-40" dirty="0">
                <a:cs typeface="Calibri"/>
              </a:rPr>
              <a:t> </a:t>
            </a:r>
            <a:r>
              <a:rPr lang="en-US" sz="1800" dirty="0">
                <a:cs typeface="Calibri"/>
              </a:rPr>
              <a:t>on</a:t>
            </a:r>
            <a:r>
              <a:rPr lang="en-US" sz="1800" spc="-45" dirty="0">
                <a:cs typeface="Calibri"/>
              </a:rPr>
              <a:t> </a:t>
            </a:r>
            <a:r>
              <a:rPr lang="en-US" sz="1800" dirty="0">
                <a:cs typeface="Calibri"/>
              </a:rPr>
              <a:t>day</a:t>
            </a:r>
            <a:r>
              <a:rPr lang="en-US" sz="1800" spc="-65" dirty="0">
                <a:cs typeface="Calibri"/>
              </a:rPr>
              <a:t> </a:t>
            </a:r>
            <a:r>
              <a:rPr lang="en-US" sz="1800" spc="-25" dirty="0">
                <a:cs typeface="Calibri"/>
              </a:rPr>
              <a:t>1.</a:t>
            </a:r>
            <a:endParaRPr lang="en-US" sz="1800" dirty="0">
              <a:cs typeface="Calibri"/>
            </a:endParaRPr>
          </a:p>
        </p:txBody>
      </p:sp>
    </p:spTree>
    <p:extLst>
      <p:ext uri="{BB962C8B-B14F-4D97-AF65-F5344CB8AC3E}">
        <p14:creationId xmlns:p14="http://schemas.microsoft.com/office/powerpoint/2010/main" val="241860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EA648A-86C5-4D75-B596-F2A05E529327}"/>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663C1FB-4B42-47F2-8A75-81C947FFE263}"/>
              </a:ext>
            </a:extLst>
          </p:cNvPr>
          <p:cNvSpPr>
            <a:spLocks noGrp="1"/>
          </p:cNvSpPr>
          <p:nvPr>
            <p:ph type="sldNum" sz="quarter" idx="4"/>
          </p:nvPr>
        </p:nvSpPr>
        <p:spPr/>
        <p:txBody>
          <a:bodyPr/>
          <a:lstStyle/>
          <a:p>
            <a:fld id="{345D60D9-5372-5F40-9443-0F9AE5BDC3C8}" type="slidenum">
              <a:rPr lang="en-US" smtClean="0"/>
              <a:pPr/>
              <a:t>93</a:t>
            </a:fld>
            <a:endParaRPr lang="en-US" dirty="0"/>
          </a:p>
        </p:txBody>
      </p:sp>
      <p:sp>
        <p:nvSpPr>
          <p:cNvPr id="3" name="Title 1">
            <a:extLst>
              <a:ext uri="{FF2B5EF4-FFF2-40B4-BE49-F238E27FC236}">
                <a16:creationId xmlns:a16="http://schemas.microsoft.com/office/drawing/2014/main" id="{6F56CFC1-9EBA-FE02-4236-2C474AB88C32}"/>
              </a:ext>
            </a:extLst>
          </p:cNvPr>
          <p:cNvSpPr txBox="1"/>
          <p:nvPr>
            <p:custDataLst>
              <p:tags r:id="rId1"/>
            </p:custDataLst>
          </p:nvPr>
        </p:nvSpPr>
        <p:spPr>
          <a:xfrm>
            <a:off x="768873" y="504825"/>
            <a:ext cx="6199194"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Reserving an IP</a:t>
            </a:r>
          </a:p>
        </p:txBody>
      </p:sp>
      <p:cxnSp>
        <p:nvCxnSpPr>
          <p:cNvPr id="124" name="Accent Mark">
            <a:extLst>
              <a:ext uri="{FF2B5EF4-FFF2-40B4-BE49-F238E27FC236}">
                <a16:creationId xmlns:a16="http://schemas.microsoft.com/office/drawing/2014/main" id="{2D223EA9-6962-7089-8B2C-405951A0D429}"/>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0" name="object 14">
            <a:extLst>
              <a:ext uri="{FF2B5EF4-FFF2-40B4-BE49-F238E27FC236}">
                <a16:creationId xmlns:a16="http://schemas.microsoft.com/office/drawing/2014/main" id="{C95EE32F-6ACB-6DB9-763E-A3B3963C5C89}"/>
              </a:ext>
            </a:extLst>
          </p:cNvPr>
          <p:cNvSpPr txBox="1"/>
          <p:nvPr/>
        </p:nvSpPr>
        <p:spPr>
          <a:xfrm>
            <a:off x="762000" y="1472479"/>
            <a:ext cx="11065933" cy="3493264"/>
          </a:xfrm>
          <a:prstGeom prst="rect">
            <a:avLst/>
          </a:prstGeom>
        </p:spPr>
        <p:txBody>
          <a:bodyPr vert="horz" wrap="square" lIns="0" tIns="73660" rIns="0" bIns="0" rtlCol="0">
            <a:spAutoFit/>
          </a:bodyPr>
          <a:lstStyle/>
          <a:p>
            <a:pPr marL="355600" indent="-342900">
              <a:lnSpc>
                <a:spcPct val="100000"/>
              </a:lnSpc>
              <a:spcBef>
                <a:spcPts val="100"/>
              </a:spcBef>
              <a:buFont typeface="+mj-lt"/>
              <a:buAutoNum type="arabicPeriod"/>
              <a:tabLst>
                <a:tab pos="354965" algn="l"/>
              </a:tabLst>
            </a:pPr>
            <a:r>
              <a:rPr lang="en-US" spc="-10" dirty="0"/>
              <a:t>Navigate</a:t>
            </a:r>
            <a:r>
              <a:rPr lang="en-US" spc="-15" dirty="0"/>
              <a:t> </a:t>
            </a:r>
            <a:r>
              <a:rPr lang="en-US" dirty="0"/>
              <a:t>to</a:t>
            </a:r>
            <a:r>
              <a:rPr lang="en-US" spc="375" dirty="0"/>
              <a:t> </a:t>
            </a:r>
            <a:r>
              <a:rPr lang="en-US" spc="-10" dirty="0"/>
              <a:t>Networking&gt;Virtual</a:t>
            </a:r>
            <a:r>
              <a:rPr lang="en-US" spc="-5" dirty="0"/>
              <a:t> </a:t>
            </a:r>
            <a:r>
              <a:rPr lang="en-US" dirty="0"/>
              <a:t>Cloud</a:t>
            </a:r>
            <a:r>
              <a:rPr lang="en-US" spc="-5" dirty="0"/>
              <a:t> </a:t>
            </a:r>
            <a:r>
              <a:rPr lang="en-US" spc="-10" dirty="0"/>
              <a:t>Networks&gt;VCN</a:t>
            </a:r>
            <a:r>
              <a:rPr lang="en-US" spc="-20" dirty="0"/>
              <a:t> </a:t>
            </a:r>
            <a:r>
              <a:rPr lang="en-US" spc="-10" dirty="0"/>
              <a:t>Name&gt;Subnet</a:t>
            </a:r>
            <a:r>
              <a:rPr lang="en-US" spc="-15" dirty="0"/>
              <a:t> </a:t>
            </a:r>
            <a:r>
              <a:rPr lang="en-US" spc="-10" dirty="0"/>
              <a:t>Details&gt;IPv4 addresses</a:t>
            </a:r>
            <a:r>
              <a:rPr lang="en-US" spc="-15" dirty="0"/>
              <a:t> </a:t>
            </a:r>
            <a:r>
              <a:rPr lang="en-US" dirty="0"/>
              <a:t>or</a:t>
            </a:r>
            <a:r>
              <a:rPr lang="en-US" spc="-5" dirty="0"/>
              <a:t> </a:t>
            </a:r>
            <a:r>
              <a:rPr lang="en-US" dirty="0"/>
              <a:t>IPv6</a:t>
            </a:r>
            <a:r>
              <a:rPr lang="en-US" spc="-5" dirty="0"/>
              <a:t> </a:t>
            </a:r>
            <a:r>
              <a:rPr lang="en-US" spc="-10" dirty="0"/>
              <a:t>addresses.</a:t>
            </a:r>
          </a:p>
          <a:p>
            <a:pPr marL="355600" indent="-342900">
              <a:lnSpc>
                <a:spcPct val="100000"/>
              </a:lnSpc>
              <a:spcBef>
                <a:spcPts val="100"/>
              </a:spcBef>
              <a:buFont typeface="+mj-lt"/>
              <a:buAutoNum type="arabicPeriod"/>
              <a:tabLst>
                <a:tab pos="354965" algn="l"/>
              </a:tabLst>
            </a:pPr>
            <a:endParaRPr lang="en-US" spc="-10" dirty="0"/>
          </a:p>
          <a:p>
            <a:pPr marL="355600" indent="-342900">
              <a:lnSpc>
                <a:spcPct val="100000"/>
              </a:lnSpc>
              <a:spcBef>
                <a:spcPts val="430"/>
              </a:spcBef>
              <a:buFont typeface="+mj-lt"/>
              <a:buAutoNum type="arabicPeriod"/>
              <a:tabLst>
                <a:tab pos="354965" algn="l"/>
              </a:tabLst>
            </a:pPr>
            <a:r>
              <a:rPr lang="en-US" dirty="0"/>
              <a:t>Click</a:t>
            </a:r>
            <a:r>
              <a:rPr lang="en-US" spc="-30" dirty="0"/>
              <a:t> </a:t>
            </a:r>
            <a:r>
              <a:rPr lang="en-US" b="1" dirty="0"/>
              <a:t>Add</a:t>
            </a:r>
            <a:r>
              <a:rPr lang="en-US" b="1" spc="-10" dirty="0"/>
              <a:t> </a:t>
            </a:r>
            <a:r>
              <a:rPr lang="en-US" b="1" dirty="0"/>
              <a:t>Reserved</a:t>
            </a:r>
            <a:r>
              <a:rPr lang="en-US" b="1" spc="-35" dirty="0"/>
              <a:t> </a:t>
            </a:r>
            <a:r>
              <a:rPr lang="en-US" b="1" dirty="0"/>
              <a:t>IP</a:t>
            </a:r>
            <a:r>
              <a:rPr lang="en-US" b="1" spc="-30" dirty="0"/>
              <a:t> </a:t>
            </a:r>
            <a:r>
              <a:rPr lang="en-US" b="1" dirty="0"/>
              <a:t>Address</a:t>
            </a:r>
            <a:r>
              <a:rPr lang="en-US" dirty="0"/>
              <a:t>,</a:t>
            </a:r>
            <a:r>
              <a:rPr lang="en-US" spc="-45" dirty="0"/>
              <a:t> </a:t>
            </a:r>
            <a:r>
              <a:rPr lang="en-US" dirty="0"/>
              <a:t>IPv4</a:t>
            </a:r>
            <a:r>
              <a:rPr lang="en-US" spc="-35" dirty="0"/>
              <a:t> </a:t>
            </a:r>
            <a:r>
              <a:rPr lang="en-US" dirty="0"/>
              <a:t>or</a:t>
            </a:r>
            <a:r>
              <a:rPr lang="en-US" spc="-35" dirty="0"/>
              <a:t> </a:t>
            </a:r>
            <a:r>
              <a:rPr lang="en-US" dirty="0"/>
              <a:t>IPv6</a:t>
            </a:r>
            <a:r>
              <a:rPr lang="en-US" spc="-30" dirty="0"/>
              <a:t> </a:t>
            </a:r>
            <a:r>
              <a:rPr lang="en-US" dirty="0"/>
              <a:t>and</a:t>
            </a:r>
            <a:r>
              <a:rPr lang="en-US" spc="-20" dirty="0"/>
              <a:t> </a:t>
            </a:r>
            <a:r>
              <a:rPr lang="en-US" dirty="0"/>
              <a:t>add a</a:t>
            </a:r>
            <a:r>
              <a:rPr lang="en-US" spc="-35" dirty="0"/>
              <a:t> </a:t>
            </a:r>
            <a:r>
              <a:rPr lang="en-US" dirty="0"/>
              <a:t>specific</a:t>
            </a:r>
            <a:r>
              <a:rPr lang="en-US" spc="-15" dirty="0"/>
              <a:t> </a:t>
            </a:r>
            <a:r>
              <a:rPr lang="en-US" spc="-10" dirty="0"/>
              <a:t>address.</a:t>
            </a:r>
          </a:p>
          <a:p>
            <a:pPr marL="355600" indent="-342900">
              <a:lnSpc>
                <a:spcPct val="100000"/>
              </a:lnSpc>
              <a:spcBef>
                <a:spcPts val="430"/>
              </a:spcBef>
              <a:buFont typeface="+mj-lt"/>
              <a:buAutoNum type="arabicPeriod"/>
              <a:tabLst>
                <a:tab pos="354965" algn="l"/>
              </a:tabLst>
            </a:pPr>
            <a:endParaRPr lang="en-US" spc="-10" dirty="0"/>
          </a:p>
          <a:p>
            <a:pPr marL="355600" marR="5080" indent="-342900">
              <a:lnSpc>
                <a:spcPct val="100000"/>
              </a:lnSpc>
              <a:spcBef>
                <a:spcPts val="430"/>
              </a:spcBef>
              <a:buFont typeface="+mj-lt"/>
              <a:buAutoNum type="arabicPeriod"/>
              <a:tabLst>
                <a:tab pos="355600" algn="l"/>
              </a:tabLst>
            </a:pPr>
            <a:r>
              <a:rPr lang="en-US" dirty="0"/>
              <a:t>Provide</a:t>
            </a:r>
            <a:r>
              <a:rPr lang="en-US" spc="-30" dirty="0"/>
              <a:t> </a:t>
            </a:r>
            <a:r>
              <a:rPr lang="en-US" dirty="0"/>
              <a:t>a</a:t>
            </a:r>
            <a:r>
              <a:rPr lang="en-US" spc="-50" dirty="0"/>
              <a:t> </a:t>
            </a:r>
            <a:r>
              <a:rPr lang="en-US" dirty="0"/>
              <a:t>name</a:t>
            </a:r>
            <a:r>
              <a:rPr lang="en-US" spc="-45" dirty="0"/>
              <a:t> </a:t>
            </a:r>
            <a:r>
              <a:rPr lang="en-US" dirty="0"/>
              <a:t>&amp;</a:t>
            </a:r>
            <a:r>
              <a:rPr lang="en-US" spc="-40" dirty="0"/>
              <a:t> </a:t>
            </a:r>
            <a:r>
              <a:rPr lang="en-US" dirty="0"/>
              <a:t>description</a:t>
            </a:r>
            <a:r>
              <a:rPr lang="en-US" spc="-25" dirty="0"/>
              <a:t> </a:t>
            </a:r>
            <a:r>
              <a:rPr lang="en-US" dirty="0"/>
              <a:t>(and</a:t>
            </a:r>
            <a:r>
              <a:rPr lang="en-US" spc="-40" dirty="0"/>
              <a:t> </a:t>
            </a:r>
            <a:r>
              <a:rPr lang="en-US" dirty="0"/>
              <a:t>optionally</a:t>
            </a:r>
            <a:r>
              <a:rPr lang="en-US" spc="-30" dirty="0"/>
              <a:t> </a:t>
            </a:r>
            <a:r>
              <a:rPr lang="en-US" dirty="0"/>
              <a:t>hostname),</a:t>
            </a:r>
            <a:r>
              <a:rPr lang="en-US" spc="-35" dirty="0"/>
              <a:t> </a:t>
            </a:r>
            <a:r>
              <a:rPr lang="en-US" dirty="0"/>
              <a:t>then</a:t>
            </a:r>
            <a:r>
              <a:rPr lang="en-US" spc="-35" dirty="0"/>
              <a:t> </a:t>
            </a:r>
            <a:r>
              <a:rPr lang="en-US" dirty="0"/>
              <a:t>add</a:t>
            </a:r>
            <a:r>
              <a:rPr lang="en-US" spc="-45" dirty="0"/>
              <a:t> r</a:t>
            </a:r>
            <a:r>
              <a:rPr lang="en-US" dirty="0"/>
              <a:t>eserved</a:t>
            </a:r>
            <a:r>
              <a:rPr lang="en-US" spc="-45" dirty="0"/>
              <a:t> </a:t>
            </a:r>
            <a:r>
              <a:rPr lang="en-US" dirty="0"/>
              <a:t>IPv4</a:t>
            </a:r>
            <a:r>
              <a:rPr lang="en-US" spc="-45" dirty="0"/>
              <a:t> </a:t>
            </a:r>
            <a:r>
              <a:rPr lang="en-US" dirty="0"/>
              <a:t>or</a:t>
            </a:r>
            <a:r>
              <a:rPr lang="en-US" spc="-40" dirty="0"/>
              <a:t> IPv</a:t>
            </a:r>
            <a:r>
              <a:rPr lang="en-US" spc="-50" dirty="0"/>
              <a:t>6 </a:t>
            </a:r>
            <a:r>
              <a:rPr lang="en-US" spc="-10" dirty="0"/>
              <a:t>address.</a:t>
            </a:r>
          </a:p>
          <a:p>
            <a:pPr marL="355600" marR="5080" indent="-342900">
              <a:lnSpc>
                <a:spcPct val="100000"/>
              </a:lnSpc>
              <a:spcBef>
                <a:spcPts val="430"/>
              </a:spcBef>
              <a:buFont typeface="+mj-lt"/>
              <a:buAutoNum type="arabicPeriod"/>
              <a:tabLst>
                <a:tab pos="355600" algn="l"/>
              </a:tabLst>
            </a:pPr>
            <a:endParaRPr lang="en-US" spc="-10" dirty="0"/>
          </a:p>
          <a:p>
            <a:pPr marL="355600" indent="-342900">
              <a:lnSpc>
                <a:spcPct val="100000"/>
              </a:lnSpc>
              <a:spcBef>
                <a:spcPts val="434"/>
              </a:spcBef>
              <a:buFont typeface="+mj-lt"/>
              <a:buAutoNum type="arabicPeriod"/>
              <a:tabLst>
                <a:tab pos="354965" algn="l"/>
              </a:tabLst>
            </a:pPr>
            <a:r>
              <a:rPr lang="en-US" spc="-10" dirty="0"/>
              <a:t>Attach </a:t>
            </a:r>
            <a:r>
              <a:rPr lang="en-US" dirty="0"/>
              <a:t>the</a:t>
            </a:r>
            <a:r>
              <a:rPr lang="en-US" spc="-20" dirty="0"/>
              <a:t> </a:t>
            </a:r>
            <a:r>
              <a:rPr lang="en-US" dirty="0"/>
              <a:t>reserved</a:t>
            </a:r>
            <a:r>
              <a:rPr lang="en-US" spc="-25" dirty="0"/>
              <a:t> </a:t>
            </a:r>
            <a:r>
              <a:rPr lang="en-US" dirty="0"/>
              <a:t>IP</a:t>
            </a:r>
            <a:r>
              <a:rPr lang="en-US" spc="-30" dirty="0"/>
              <a:t> </a:t>
            </a:r>
            <a:r>
              <a:rPr lang="en-US" dirty="0"/>
              <a:t>to</a:t>
            </a:r>
            <a:r>
              <a:rPr lang="en-US" spc="-25" dirty="0"/>
              <a:t> </a:t>
            </a:r>
            <a:r>
              <a:rPr lang="en-US" dirty="0"/>
              <a:t>a</a:t>
            </a:r>
            <a:r>
              <a:rPr lang="en-US" spc="-20" dirty="0"/>
              <a:t> </a:t>
            </a:r>
            <a:r>
              <a:rPr lang="en-US" dirty="0"/>
              <a:t>VNIC</a:t>
            </a:r>
            <a:r>
              <a:rPr lang="en-US" spc="-15" dirty="0"/>
              <a:t> </a:t>
            </a:r>
            <a:r>
              <a:rPr lang="en-US" dirty="0"/>
              <a:t>in</a:t>
            </a:r>
            <a:r>
              <a:rPr lang="en-US" spc="-30" dirty="0"/>
              <a:t> </a:t>
            </a:r>
            <a:r>
              <a:rPr lang="en-US" dirty="0"/>
              <a:t>the</a:t>
            </a:r>
            <a:r>
              <a:rPr lang="en-US" spc="-5" dirty="0"/>
              <a:t> </a:t>
            </a:r>
            <a:r>
              <a:rPr lang="en-US" dirty="0"/>
              <a:t>same</a:t>
            </a:r>
            <a:r>
              <a:rPr lang="en-US" spc="-30" dirty="0"/>
              <a:t> </a:t>
            </a:r>
            <a:r>
              <a:rPr lang="en-US" spc="-10" dirty="0"/>
              <a:t>subnet.</a:t>
            </a:r>
          </a:p>
          <a:p>
            <a:pPr marL="355600" indent="-342900">
              <a:lnSpc>
                <a:spcPct val="100000"/>
              </a:lnSpc>
              <a:spcBef>
                <a:spcPts val="434"/>
              </a:spcBef>
              <a:buFont typeface="+mj-lt"/>
              <a:buAutoNum type="arabicPeriod"/>
              <a:tabLst>
                <a:tab pos="354965" algn="l"/>
              </a:tabLst>
            </a:pPr>
            <a:endParaRPr lang="en-US" spc="-10" dirty="0"/>
          </a:p>
          <a:p>
            <a:pPr marL="355600" marR="142240" indent="-342900">
              <a:lnSpc>
                <a:spcPct val="100000"/>
              </a:lnSpc>
              <a:spcBef>
                <a:spcPts val="434"/>
              </a:spcBef>
              <a:buFont typeface="+mj-lt"/>
              <a:buAutoNum type="arabicPeriod"/>
              <a:tabLst>
                <a:tab pos="355600" algn="l"/>
              </a:tabLst>
            </a:pPr>
            <a:r>
              <a:rPr lang="en-US" spc="-35" dirty="0"/>
              <a:t>You</a:t>
            </a:r>
            <a:r>
              <a:rPr lang="en-US" spc="-45" dirty="0"/>
              <a:t> </a:t>
            </a:r>
            <a:r>
              <a:rPr lang="en-US" dirty="0"/>
              <a:t>can</a:t>
            </a:r>
            <a:r>
              <a:rPr lang="en-US" spc="-30" dirty="0"/>
              <a:t> </a:t>
            </a:r>
            <a:r>
              <a:rPr lang="en-US" dirty="0"/>
              <a:t>reserve</a:t>
            </a:r>
            <a:r>
              <a:rPr lang="en-US" spc="-50" dirty="0"/>
              <a:t> </a:t>
            </a:r>
            <a:r>
              <a:rPr lang="en-US" dirty="0"/>
              <a:t>existing</a:t>
            </a:r>
            <a:r>
              <a:rPr lang="en-US" spc="-35" dirty="0"/>
              <a:t> </a:t>
            </a:r>
            <a:r>
              <a:rPr lang="en-US" dirty="0"/>
              <a:t>subnets</a:t>
            </a:r>
            <a:r>
              <a:rPr lang="en-US" spc="-55" dirty="0"/>
              <a:t> </a:t>
            </a:r>
            <a:r>
              <a:rPr lang="en-US" dirty="0"/>
              <a:t>private</a:t>
            </a:r>
            <a:r>
              <a:rPr lang="en-US" spc="-35" dirty="0"/>
              <a:t> </a:t>
            </a:r>
            <a:r>
              <a:rPr lang="en-US" dirty="0"/>
              <a:t>IPs</a:t>
            </a:r>
            <a:r>
              <a:rPr lang="en-US" spc="-45" dirty="0"/>
              <a:t> </a:t>
            </a:r>
            <a:r>
              <a:rPr lang="en-US" dirty="0"/>
              <a:t>to</a:t>
            </a:r>
            <a:r>
              <a:rPr lang="en-US" spc="-45" dirty="0"/>
              <a:t> </a:t>
            </a:r>
            <a:r>
              <a:rPr lang="en-US" dirty="0"/>
              <a:t>make</a:t>
            </a:r>
            <a:r>
              <a:rPr lang="en-US" spc="-45" dirty="0"/>
              <a:t> </a:t>
            </a:r>
            <a:r>
              <a:rPr lang="en-US" dirty="0"/>
              <a:t>sure</a:t>
            </a:r>
            <a:r>
              <a:rPr lang="en-US" spc="-50" dirty="0"/>
              <a:t> </a:t>
            </a:r>
            <a:r>
              <a:rPr lang="en-US" dirty="0"/>
              <a:t>is</a:t>
            </a:r>
            <a:r>
              <a:rPr lang="en-US" spc="-40" dirty="0"/>
              <a:t> </a:t>
            </a:r>
            <a:r>
              <a:rPr lang="en-US" dirty="0"/>
              <a:t>not</a:t>
            </a:r>
            <a:r>
              <a:rPr lang="en-US" spc="-35" dirty="0"/>
              <a:t> </a:t>
            </a:r>
            <a:r>
              <a:rPr lang="en-US" dirty="0"/>
              <a:t>going</a:t>
            </a:r>
            <a:r>
              <a:rPr lang="en-US" spc="-45" dirty="0"/>
              <a:t> </a:t>
            </a:r>
            <a:r>
              <a:rPr lang="en-US" dirty="0"/>
              <a:t>to</a:t>
            </a:r>
            <a:r>
              <a:rPr lang="en-US" spc="-45" dirty="0"/>
              <a:t> </a:t>
            </a:r>
            <a:r>
              <a:rPr lang="en-US" dirty="0"/>
              <a:t>be</a:t>
            </a:r>
            <a:r>
              <a:rPr lang="en-US" spc="-35" dirty="0"/>
              <a:t> </a:t>
            </a:r>
            <a:r>
              <a:rPr lang="en-US" spc="-10" dirty="0"/>
              <a:t>reused </a:t>
            </a:r>
            <a:r>
              <a:rPr lang="en-US" dirty="0"/>
              <a:t>in</a:t>
            </a:r>
            <a:r>
              <a:rPr lang="en-US" spc="-25" dirty="0"/>
              <a:t> </a:t>
            </a:r>
            <a:r>
              <a:rPr lang="en-US" dirty="0"/>
              <a:t>the</a:t>
            </a:r>
            <a:r>
              <a:rPr lang="en-US" spc="-35" dirty="0"/>
              <a:t> </a:t>
            </a:r>
            <a:r>
              <a:rPr lang="en-US" dirty="0"/>
              <a:t>future</a:t>
            </a:r>
            <a:r>
              <a:rPr lang="en-US" spc="-15" dirty="0"/>
              <a:t> </a:t>
            </a:r>
            <a:r>
              <a:rPr lang="en-US" dirty="0"/>
              <a:t>by</a:t>
            </a:r>
            <a:r>
              <a:rPr lang="en-US" spc="-25" dirty="0"/>
              <a:t> </a:t>
            </a:r>
            <a:r>
              <a:rPr lang="en-US" dirty="0"/>
              <a:t>other</a:t>
            </a:r>
            <a:r>
              <a:rPr lang="en-US" spc="-30" dirty="0"/>
              <a:t> </a:t>
            </a:r>
            <a:r>
              <a:rPr lang="en-US" spc="-10" dirty="0"/>
              <a:t>resources.</a:t>
            </a:r>
          </a:p>
        </p:txBody>
      </p:sp>
    </p:spTree>
    <p:extLst>
      <p:ext uri="{BB962C8B-B14F-4D97-AF65-F5344CB8AC3E}">
        <p14:creationId xmlns:p14="http://schemas.microsoft.com/office/powerpoint/2010/main" val="85297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6F9DC-3389-E789-8D81-259BFB23B081}"/>
              </a:ext>
            </a:extLst>
          </p:cNvPr>
          <p:cNvPicPr>
            <a:picLocks noChangeAspect="1"/>
          </p:cNvPicPr>
          <p:nvPr/>
        </p:nvPicPr>
        <p:blipFill>
          <a:blip r:embed="rId2"/>
          <a:stretch>
            <a:fillRect/>
          </a:stretch>
        </p:blipFill>
        <p:spPr>
          <a:xfrm>
            <a:off x="1388534" y="0"/>
            <a:ext cx="9146951" cy="3344333"/>
          </a:xfrm>
          <a:prstGeom prst="rect">
            <a:avLst/>
          </a:prstGeom>
        </p:spPr>
      </p:pic>
      <p:pic>
        <p:nvPicPr>
          <p:cNvPr id="10" name="Picture 9">
            <a:extLst>
              <a:ext uri="{FF2B5EF4-FFF2-40B4-BE49-F238E27FC236}">
                <a16:creationId xmlns:a16="http://schemas.microsoft.com/office/drawing/2014/main" id="{CE1C31C3-0D7F-4A84-593E-DFC68DC9ADD8}"/>
              </a:ext>
            </a:extLst>
          </p:cNvPr>
          <p:cNvPicPr>
            <a:picLocks noChangeAspect="1"/>
          </p:cNvPicPr>
          <p:nvPr/>
        </p:nvPicPr>
        <p:blipFill>
          <a:blip r:embed="rId3"/>
          <a:stretch>
            <a:fillRect/>
          </a:stretch>
        </p:blipFill>
        <p:spPr>
          <a:xfrm>
            <a:off x="1388534" y="3460759"/>
            <a:ext cx="9146951" cy="3397241"/>
          </a:xfrm>
          <a:prstGeom prst="rect">
            <a:avLst/>
          </a:prstGeom>
        </p:spPr>
      </p:pic>
      <p:sp>
        <p:nvSpPr>
          <p:cNvPr id="2" name="Footer Placeholder 1">
            <a:extLst>
              <a:ext uri="{FF2B5EF4-FFF2-40B4-BE49-F238E27FC236}">
                <a16:creationId xmlns:a16="http://schemas.microsoft.com/office/drawing/2014/main" id="{6D1EB170-7A9A-46C9-9031-A0A249C8804B}"/>
              </a:ext>
            </a:extLst>
          </p:cNvPr>
          <p:cNvSpPr>
            <a:spLocks noGrp="1"/>
          </p:cNvSpPr>
          <p:nvPr>
            <p:ph type="ftr" sz="quarter" idx="5"/>
          </p:nvPr>
        </p:nvSpPr>
        <p:spPr/>
        <p:txBody>
          <a:bodyPr/>
          <a:lstStyle/>
          <a:p>
            <a:r>
              <a:rPr lang="en-US"/>
              <a:t>Copyright © 2025, Oracle and/or its affiliates.</a:t>
            </a:r>
          </a:p>
        </p:txBody>
      </p:sp>
      <p:sp>
        <p:nvSpPr>
          <p:cNvPr id="3" name="Slide Number Placeholder 2">
            <a:extLst>
              <a:ext uri="{FF2B5EF4-FFF2-40B4-BE49-F238E27FC236}">
                <a16:creationId xmlns:a16="http://schemas.microsoft.com/office/drawing/2014/main" id="{485CB496-88F1-BE5E-A7C5-80FECCE9C84A}"/>
              </a:ext>
            </a:extLst>
          </p:cNvPr>
          <p:cNvSpPr>
            <a:spLocks noGrp="1"/>
          </p:cNvSpPr>
          <p:nvPr>
            <p:ph type="sldNum" sz="quarter" idx="7"/>
          </p:nvPr>
        </p:nvSpPr>
        <p:spPr/>
        <p:txBody>
          <a:bodyPr/>
          <a:lstStyle/>
          <a:p>
            <a:pPr marL="38100">
              <a:lnSpc>
                <a:spcPct val="100000"/>
              </a:lnSpc>
              <a:spcBef>
                <a:spcPts val="60"/>
              </a:spcBef>
            </a:pPr>
            <a:fld id="{81D60167-4931-47E6-BA6A-407CBD079E47}" type="slidenum">
              <a:rPr lang="en-US" smtClean="0"/>
              <a:t>94</a:t>
            </a:fld>
            <a:endParaRPr lang="en-US"/>
          </a:p>
        </p:txBody>
      </p:sp>
    </p:spTree>
    <p:extLst>
      <p:ext uri="{BB962C8B-B14F-4D97-AF65-F5344CB8AC3E}">
        <p14:creationId xmlns:p14="http://schemas.microsoft.com/office/powerpoint/2010/main" val="118758697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EA648A-86C5-4D75-B596-F2A05E529327}"/>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663C1FB-4B42-47F2-8A75-81C947FFE263}"/>
              </a:ext>
            </a:extLst>
          </p:cNvPr>
          <p:cNvSpPr>
            <a:spLocks noGrp="1"/>
          </p:cNvSpPr>
          <p:nvPr>
            <p:ph type="sldNum" sz="quarter" idx="4"/>
          </p:nvPr>
        </p:nvSpPr>
        <p:spPr/>
        <p:txBody>
          <a:bodyPr/>
          <a:lstStyle/>
          <a:p>
            <a:fld id="{345D60D9-5372-5F40-9443-0F9AE5BDC3C8}" type="slidenum">
              <a:rPr lang="en-US" smtClean="0"/>
              <a:pPr/>
              <a:t>95</a:t>
            </a:fld>
            <a:endParaRPr lang="en-US" dirty="0"/>
          </a:p>
        </p:txBody>
      </p:sp>
      <p:sp>
        <p:nvSpPr>
          <p:cNvPr id="3" name="Title 1">
            <a:extLst>
              <a:ext uri="{FF2B5EF4-FFF2-40B4-BE49-F238E27FC236}">
                <a16:creationId xmlns:a16="http://schemas.microsoft.com/office/drawing/2014/main" id="{6F56CFC1-9EBA-FE02-4236-2C474AB88C32}"/>
              </a:ext>
            </a:extLst>
          </p:cNvPr>
          <p:cNvSpPr txBox="1"/>
          <p:nvPr>
            <p:custDataLst>
              <p:tags r:id="rId1"/>
            </p:custDataLst>
          </p:nvPr>
        </p:nvSpPr>
        <p:spPr>
          <a:xfrm>
            <a:off x="768873" y="504825"/>
            <a:ext cx="6199194"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Reserving Existing Ephemeral in Bulk</a:t>
            </a:r>
          </a:p>
        </p:txBody>
      </p:sp>
      <p:cxnSp>
        <p:nvCxnSpPr>
          <p:cNvPr id="124" name="Accent Mark">
            <a:extLst>
              <a:ext uri="{FF2B5EF4-FFF2-40B4-BE49-F238E27FC236}">
                <a16:creationId xmlns:a16="http://schemas.microsoft.com/office/drawing/2014/main" id="{2D223EA9-6962-7089-8B2C-405951A0D429}"/>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5" name="object 4">
            <a:extLst>
              <a:ext uri="{FF2B5EF4-FFF2-40B4-BE49-F238E27FC236}">
                <a16:creationId xmlns:a16="http://schemas.microsoft.com/office/drawing/2014/main" id="{B6274D63-B7C6-4B93-6E33-5AB253AAD2CA}"/>
              </a:ext>
            </a:extLst>
          </p:cNvPr>
          <p:cNvSpPr txBox="1"/>
          <p:nvPr/>
        </p:nvSpPr>
        <p:spPr>
          <a:xfrm>
            <a:off x="472863" y="1456884"/>
            <a:ext cx="9864938" cy="566822"/>
          </a:xfrm>
          <a:prstGeom prst="rect">
            <a:avLst/>
          </a:prstGeom>
        </p:spPr>
        <p:txBody>
          <a:bodyPr vert="horz" wrap="square" lIns="0" tIns="12700" rIns="0" bIns="0" rtlCol="0">
            <a:spAutoFit/>
          </a:bodyPr>
          <a:lstStyle/>
          <a:p>
            <a:pPr marL="299085" marR="5080" indent="-287020">
              <a:lnSpc>
                <a:spcPct val="100000"/>
              </a:lnSpc>
              <a:spcBef>
                <a:spcPts val="100"/>
              </a:spcBef>
              <a:buFont typeface="Arial MT"/>
              <a:buChar char="•"/>
              <a:tabLst>
                <a:tab pos="299085" algn="l"/>
              </a:tabLst>
            </a:pPr>
            <a:r>
              <a:rPr sz="1800" spc="-80" dirty="0">
                <a:cs typeface="Calibri"/>
              </a:rPr>
              <a:t>To</a:t>
            </a:r>
            <a:r>
              <a:rPr sz="1800" spc="-25" dirty="0">
                <a:cs typeface="Calibri"/>
              </a:rPr>
              <a:t> </a:t>
            </a:r>
            <a:r>
              <a:rPr sz="1800" dirty="0">
                <a:cs typeface="Calibri"/>
              </a:rPr>
              <a:t>reserve</a:t>
            </a:r>
            <a:r>
              <a:rPr sz="1800" spc="-25" dirty="0">
                <a:cs typeface="Calibri"/>
              </a:rPr>
              <a:t> </a:t>
            </a:r>
            <a:r>
              <a:rPr sz="1800" dirty="0">
                <a:cs typeface="Calibri"/>
              </a:rPr>
              <a:t>all</a:t>
            </a:r>
            <a:r>
              <a:rPr sz="1800" spc="-20" dirty="0">
                <a:cs typeface="Calibri"/>
              </a:rPr>
              <a:t> </a:t>
            </a:r>
            <a:r>
              <a:rPr sz="1800" dirty="0">
                <a:cs typeface="Calibri"/>
              </a:rPr>
              <a:t>IP</a:t>
            </a:r>
            <a:r>
              <a:rPr sz="1800" spc="-20" dirty="0">
                <a:cs typeface="Calibri"/>
              </a:rPr>
              <a:t> </a:t>
            </a:r>
            <a:r>
              <a:rPr sz="1800" spc="-10" dirty="0">
                <a:cs typeface="Calibri"/>
              </a:rPr>
              <a:t>addresses</a:t>
            </a:r>
            <a:r>
              <a:rPr sz="1800" spc="-40" dirty="0">
                <a:cs typeface="Calibri"/>
              </a:rPr>
              <a:t> </a:t>
            </a:r>
            <a:r>
              <a:rPr sz="1800" dirty="0">
                <a:cs typeface="Calibri"/>
              </a:rPr>
              <a:t>in</a:t>
            </a:r>
            <a:r>
              <a:rPr sz="1800" spc="-15" dirty="0">
                <a:cs typeface="Calibri"/>
              </a:rPr>
              <a:t> </a:t>
            </a:r>
            <a:r>
              <a:rPr sz="1800" dirty="0">
                <a:cs typeface="Calibri"/>
              </a:rPr>
              <a:t>bulk,</a:t>
            </a:r>
            <a:r>
              <a:rPr sz="1800" spc="-5" dirty="0">
                <a:cs typeface="Calibri"/>
              </a:rPr>
              <a:t> </a:t>
            </a:r>
            <a:r>
              <a:rPr sz="1800" dirty="0">
                <a:cs typeface="Calibri"/>
              </a:rPr>
              <a:t>select</a:t>
            </a:r>
            <a:r>
              <a:rPr sz="1800" spc="-30" dirty="0">
                <a:cs typeface="Calibri"/>
              </a:rPr>
              <a:t> </a:t>
            </a:r>
            <a:r>
              <a:rPr sz="1800" dirty="0">
                <a:cs typeface="Calibri"/>
              </a:rPr>
              <a:t>the</a:t>
            </a:r>
            <a:r>
              <a:rPr sz="1800" spc="20" dirty="0">
                <a:cs typeface="Calibri"/>
              </a:rPr>
              <a:t> </a:t>
            </a:r>
            <a:r>
              <a:rPr sz="1800" b="1" spc="-20" dirty="0">
                <a:cs typeface="Calibri"/>
              </a:rPr>
              <a:t>Name </a:t>
            </a:r>
            <a:r>
              <a:rPr sz="1800" dirty="0">
                <a:cs typeface="Calibri"/>
              </a:rPr>
              <a:t>checkbox,</a:t>
            </a:r>
            <a:r>
              <a:rPr sz="1800" spc="-25" dirty="0">
                <a:cs typeface="Calibri"/>
              </a:rPr>
              <a:t> </a:t>
            </a:r>
            <a:r>
              <a:rPr sz="1800" dirty="0">
                <a:cs typeface="Calibri"/>
              </a:rPr>
              <a:t>and</a:t>
            </a:r>
            <a:r>
              <a:rPr sz="1800" spc="-40" dirty="0">
                <a:cs typeface="Calibri"/>
              </a:rPr>
              <a:t> </a:t>
            </a:r>
            <a:r>
              <a:rPr sz="1800" dirty="0">
                <a:cs typeface="Calibri"/>
              </a:rPr>
              <a:t>click</a:t>
            </a:r>
            <a:r>
              <a:rPr sz="1800" spc="-10" dirty="0">
                <a:cs typeface="Calibri"/>
              </a:rPr>
              <a:t> </a:t>
            </a:r>
            <a:r>
              <a:rPr sz="1800" b="1" dirty="0">
                <a:cs typeface="Calibri"/>
              </a:rPr>
              <a:t>Reserve</a:t>
            </a:r>
            <a:r>
              <a:rPr sz="1800" b="1" spc="-65" dirty="0">
                <a:cs typeface="Calibri"/>
              </a:rPr>
              <a:t> </a:t>
            </a:r>
            <a:r>
              <a:rPr sz="1800" b="1" dirty="0">
                <a:cs typeface="Calibri"/>
              </a:rPr>
              <a:t>IP</a:t>
            </a:r>
            <a:r>
              <a:rPr sz="1800" b="1" spc="-40" dirty="0">
                <a:cs typeface="Calibri"/>
              </a:rPr>
              <a:t> </a:t>
            </a:r>
            <a:r>
              <a:rPr sz="1800" b="1" dirty="0">
                <a:cs typeface="Calibri"/>
              </a:rPr>
              <a:t>address</a:t>
            </a:r>
            <a:r>
              <a:rPr sz="1800" dirty="0">
                <a:cs typeface="Calibri"/>
              </a:rPr>
              <a:t>.</a:t>
            </a:r>
            <a:r>
              <a:rPr sz="1800" spc="-45" dirty="0">
                <a:cs typeface="Calibri"/>
              </a:rPr>
              <a:t> You</a:t>
            </a:r>
            <a:r>
              <a:rPr sz="1800" spc="-60" dirty="0">
                <a:cs typeface="Calibri"/>
              </a:rPr>
              <a:t> </a:t>
            </a:r>
            <a:r>
              <a:rPr sz="1800" dirty="0">
                <a:cs typeface="Calibri"/>
              </a:rPr>
              <a:t>can</a:t>
            </a:r>
            <a:r>
              <a:rPr sz="1800" spc="-20" dirty="0">
                <a:cs typeface="Calibri"/>
              </a:rPr>
              <a:t> </a:t>
            </a:r>
            <a:r>
              <a:rPr sz="1800" dirty="0">
                <a:cs typeface="Calibri"/>
              </a:rPr>
              <a:t>also</a:t>
            </a:r>
            <a:r>
              <a:rPr sz="1800" spc="-45" dirty="0">
                <a:cs typeface="Calibri"/>
              </a:rPr>
              <a:t> </a:t>
            </a:r>
            <a:r>
              <a:rPr sz="1800" spc="-10" dirty="0">
                <a:cs typeface="Calibri"/>
              </a:rPr>
              <a:t>select </a:t>
            </a:r>
            <a:r>
              <a:rPr sz="1800" dirty="0">
                <a:cs typeface="Calibri"/>
              </a:rPr>
              <a:t>several</a:t>
            </a:r>
            <a:r>
              <a:rPr sz="1800" spc="-60" dirty="0">
                <a:cs typeface="Calibri"/>
              </a:rPr>
              <a:t> </a:t>
            </a:r>
            <a:r>
              <a:rPr sz="1800" dirty="0">
                <a:cs typeface="Calibri"/>
              </a:rPr>
              <a:t>IP</a:t>
            </a:r>
            <a:r>
              <a:rPr sz="1800" spc="-50" dirty="0">
                <a:cs typeface="Calibri"/>
              </a:rPr>
              <a:t> </a:t>
            </a:r>
            <a:r>
              <a:rPr sz="1800" dirty="0">
                <a:cs typeface="Calibri"/>
              </a:rPr>
              <a:t>addresses</a:t>
            </a:r>
            <a:r>
              <a:rPr sz="1800" spc="-50" dirty="0">
                <a:cs typeface="Calibri"/>
              </a:rPr>
              <a:t> </a:t>
            </a:r>
            <a:r>
              <a:rPr sz="1800" spc="-10" dirty="0">
                <a:cs typeface="Calibri"/>
              </a:rPr>
              <a:t>individually.</a:t>
            </a:r>
            <a:endParaRPr sz="1800" dirty="0">
              <a:cs typeface="Calibri"/>
            </a:endParaRPr>
          </a:p>
        </p:txBody>
      </p:sp>
      <p:pic>
        <p:nvPicPr>
          <p:cNvPr id="6" name="object 2">
            <a:extLst>
              <a:ext uri="{FF2B5EF4-FFF2-40B4-BE49-F238E27FC236}">
                <a16:creationId xmlns:a16="http://schemas.microsoft.com/office/drawing/2014/main" id="{BA54AEB1-D836-169A-FBD4-23E6C2434A7C}"/>
              </a:ext>
            </a:extLst>
          </p:cNvPr>
          <p:cNvPicPr/>
          <p:nvPr/>
        </p:nvPicPr>
        <p:blipFill>
          <a:blip r:embed="rId5" cstate="print"/>
          <a:stretch>
            <a:fillRect/>
          </a:stretch>
        </p:blipFill>
        <p:spPr>
          <a:xfrm>
            <a:off x="1848485" y="2389811"/>
            <a:ext cx="8495030" cy="3871849"/>
          </a:xfrm>
          <a:prstGeom prst="rect">
            <a:avLst/>
          </a:prstGeom>
        </p:spPr>
      </p:pic>
    </p:spTree>
    <p:extLst>
      <p:ext uri="{BB962C8B-B14F-4D97-AF65-F5344CB8AC3E}">
        <p14:creationId xmlns:p14="http://schemas.microsoft.com/office/powerpoint/2010/main" val="314915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EA648A-86C5-4D75-B596-F2A05E529327}"/>
              </a:ext>
            </a:extLst>
          </p:cNvPr>
          <p:cNvSpPr>
            <a:spLocks noGrp="1"/>
          </p:cNvSpPr>
          <p:nvPr>
            <p:ph type="ftr" sz="quarter" idx="3"/>
          </p:nvPr>
        </p:nvSpPr>
        <p:spPr/>
        <p:txBody>
          <a:bodyPr/>
          <a:lstStyle/>
          <a:p>
            <a:r>
              <a:rPr lang="en-US"/>
              <a:t>Copyright © 2025, Oracle and/or its affiliates.</a:t>
            </a:r>
            <a:endParaRPr lang="en-US" dirty="0"/>
          </a:p>
        </p:txBody>
      </p:sp>
      <p:sp>
        <p:nvSpPr>
          <p:cNvPr id="4" name="Slide Number Placeholder 3">
            <a:extLst>
              <a:ext uri="{FF2B5EF4-FFF2-40B4-BE49-F238E27FC236}">
                <a16:creationId xmlns:a16="http://schemas.microsoft.com/office/drawing/2014/main" id="{B663C1FB-4B42-47F2-8A75-81C947FFE263}"/>
              </a:ext>
            </a:extLst>
          </p:cNvPr>
          <p:cNvSpPr>
            <a:spLocks noGrp="1"/>
          </p:cNvSpPr>
          <p:nvPr>
            <p:ph type="sldNum" sz="quarter" idx="4"/>
          </p:nvPr>
        </p:nvSpPr>
        <p:spPr/>
        <p:txBody>
          <a:bodyPr/>
          <a:lstStyle/>
          <a:p>
            <a:fld id="{345D60D9-5372-5F40-9443-0F9AE5BDC3C8}" type="slidenum">
              <a:rPr lang="en-US" smtClean="0"/>
              <a:pPr/>
              <a:t>96</a:t>
            </a:fld>
            <a:endParaRPr lang="en-US" dirty="0"/>
          </a:p>
        </p:txBody>
      </p:sp>
      <p:sp>
        <p:nvSpPr>
          <p:cNvPr id="3" name="Title 1">
            <a:extLst>
              <a:ext uri="{FF2B5EF4-FFF2-40B4-BE49-F238E27FC236}">
                <a16:creationId xmlns:a16="http://schemas.microsoft.com/office/drawing/2014/main" id="{6F56CFC1-9EBA-FE02-4236-2C474AB88C32}"/>
              </a:ext>
            </a:extLst>
          </p:cNvPr>
          <p:cNvSpPr txBox="1"/>
          <p:nvPr>
            <p:custDataLst>
              <p:tags r:id="rId1"/>
            </p:custDataLst>
          </p:nvPr>
        </p:nvSpPr>
        <p:spPr>
          <a:xfrm>
            <a:off x="768873" y="504825"/>
            <a:ext cx="6199194" cy="462438"/>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marL="0" marR="0" lvl="0" indent="0" algn="l" defTabSz="914400" rtl="0" eaLnBrk="1" fontAlgn="auto" latinLnBrk="0" hangingPunct="1">
              <a:lnSpc>
                <a:spcPct val="95000"/>
              </a:lnSpc>
              <a:spcBef>
                <a:spcPct val="0"/>
              </a:spcBef>
              <a:spcAft>
                <a:spcPct val="0"/>
              </a:spcAft>
              <a:buClrTx/>
              <a:buSzTx/>
              <a:buFontTx/>
              <a:buNone/>
              <a:tabLst/>
              <a:defRPr/>
            </a:pPr>
            <a:r>
              <a:rPr lang="en-US" dirty="0">
                <a:solidFill>
                  <a:srgbClr val="594564"/>
                </a:solidFill>
                <a:latin typeface="Oracle Sans" panose="020B0503020204020204" pitchFamily="34" charset="0"/>
                <a:cs typeface="Oracle Sans" panose="020B0503020204020204" pitchFamily="34" charset="0"/>
              </a:rPr>
              <a:t>Reserved Private IPs – Best Practices</a:t>
            </a:r>
          </a:p>
        </p:txBody>
      </p:sp>
      <p:cxnSp>
        <p:nvCxnSpPr>
          <p:cNvPr id="124" name="Accent Mark">
            <a:extLst>
              <a:ext uri="{FF2B5EF4-FFF2-40B4-BE49-F238E27FC236}">
                <a16:creationId xmlns:a16="http://schemas.microsoft.com/office/drawing/2014/main" id="{2D223EA9-6962-7089-8B2C-405951A0D429}"/>
              </a:ext>
              <a:ext uri="{C183D7F6-B498-43B3-948B-1728B52AA6E4}">
                <adec:decorative xmlns:adec="http://schemas.microsoft.com/office/drawing/2017/decorative" val="1"/>
              </a:ext>
            </a:extLst>
          </p:cNvPr>
          <p:cNvCxnSpPr/>
          <p:nvPr>
            <p:custDataLst>
              <p:tags r:id="rId2"/>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grpSp>
        <p:nvGrpSpPr>
          <p:cNvPr id="7" name="object 3">
            <a:extLst>
              <a:ext uri="{FF2B5EF4-FFF2-40B4-BE49-F238E27FC236}">
                <a16:creationId xmlns:a16="http://schemas.microsoft.com/office/drawing/2014/main" id="{669926DC-F650-8653-5935-E7B1787FF7B4}"/>
              </a:ext>
            </a:extLst>
          </p:cNvPr>
          <p:cNvGrpSpPr/>
          <p:nvPr/>
        </p:nvGrpSpPr>
        <p:grpSpPr>
          <a:xfrm>
            <a:off x="791503" y="1977944"/>
            <a:ext cx="589026" cy="2295076"/>
            <a:chOff x="842772" y="1952396"/>
            <a:chExt cx="589026" cy="2295076"/>
          </a:xfrm>
        </p:grpSpPr>
        <p:pic>
          <p:nvPicPr>
            <p:cNvPr id="8" name="object 4">
              <a:extLst>
                <a:ext uri="{FF2B5EF4-FFF2-40B4-BE49-F238E27FC236}">
                  <a16:creationId xmlns:a16="http://schemas.microsoft.com/office/drawing/2014/main" id="{A796CD9F-C8AE-BF26-FB7F-87CFBA80AF1F}"/>
                </a:ext>
              </a:extLst>
            </p:cNvPr>
            <p:cNvPicPr/>
            <p:nvPr/>
          </p:nvPicPr>
          <p:blipFill>
            <a:blip r:embed="rId5" cstate="print"/>
            <a:stretch>
              <a:fillRect/>
            </a:stretch>
          </p:blipFill>
          <p:spPr>
            <a:xfrm>
              <a:off x="1039174" y="1952396"/>
              <a:ext cx="225486" cy="224383"/>
            </a:xfrm>
            <a:prstGeom prst="rect">
              <a:avLst/>
            </a:prstGeom>
          </p:spPr>
        </p:pic>
        <p:pic>
          <p:nvPicPr>
            <p:cNvPr id="9" name="object 5">
              <a:extLst>
                <a:ext uri="{FF2B5EF4-FFF2-40B4-BE49-F238E27FC236}">
                  <a16:creationId xmlns:a16="http://schemas.microsoft.com/office/drawing/2014/main" id="{960286BE-BCB3-5659-D596-63A8DFA1AE75}"/>
                </a:ext>
              </a:extLst>
            </p:cNvPr>
            <p:cNvPicPr/>
            <p:nvPr/>
          </p:nvPicPr>
          <p:blipFill>
            <a:blip r:embed="rId6" cstate="print"/>
            <a:stretch>
              <a:fillRect/>
            </a:stretch>
          </p:blipFill>
          <p:spPr>
            <a:xfrm>
              <a:off x="842772" y="2464817"/>
              <a:ext cx="589026" cy="480822"/>
            </a:xfrm>
            <a:prstGeom prst="rect">
              <a:avLst/>
            </a:prstGeom>
          </p:spPr>
        </p:pic>
        <p:pic>
          <p:nvPicPr>
            <p:cNvPr id="10" name="object 6">
              <a:extLst>
                <a:ext uri="{FF2B5EF4-FFF2-40B4-BE49-F238E27FC236}">
                  <a16:creationId xmlns:a16="http://schemas.microsoft.com/office/drawing/2014/main" id="{4738D49A-B91C-1DD2-4F3C-997C94C8A0CD}"/>
                </a:ext>
              </a:extLst>
            </p:cNvPr>
            <p:cNvPicPr/>
            <p:nvPr/>
          </p:nvPicPr>
          <p:blipFill>
            <a:blip r:embed="rId7" cstate="print"/>
            <a:stretch>
              <a:fillRect/>
            </a:stretch>
          </p:blipFill>
          <p:spPr>
            <a:xfrm>
              <a:off x="842772" y="3158066"/>
              <a:ext cx="589026" cy="480822"/>
            </a:xfrm>
            <a:prstGeom prst="rect">
              <a:avLst/>
            </a:prstGeom>
          </p:spPr>
        </p:pic>
        <p:pic>
          <p:nvPicPr>
            <p:cNvPr id="11" name="object 7">
              <a:extLst>
                <a:ext uri="{FF2B5EF4-FFF2-40B4-BE49-F238E27FC236}">
                  <a16:creationId xmlns:a16="http://schemas.microsoft.com/office/drawing/2014/main" id="{EA527EDA-A950-BEB0-DE6D-DC11F99C2AC5}"/>
                </a:ext>
              </a:extLst>
            </p:cNvPr>
            <p:cNvPicPr/>
            <p:nvPr/>
          </p:nvPicPr>
          <p:blipFill>
            <a:blip r:embed="rId8" cstate="print"/>
            <a:stretch>
              <a:fillRect/>
            </a:stretch>
          </p:blipFill>
          <p:spPr>
            <a:xfrm>
              <a:off x="842772" y="3766650"/>
              <a:ext cx="589026" cy="480822"/>
            </a:xfrm>
            <a:prstGeom prst="rect">
              <a:avLst/>
            </a:prstGeom>
          </p:spPr>
        </p:pic>
      </p:grpSp>
      <p:sp>
        <p:nvSpPr>
          <p:cNvPr id="12" name="object 8">
            <a:extLst>
              <a:ext uri="{FF2B5EF4-FFF2-40B4-BE49-F238E27FC236}">
                <a16:creationId xmlns:a16="http://schemas.microsoft.com/office/drawing/2014/main" id="{689F3790-AB22-2FA6-A5CD-46C1D78E9F68}"/>
              </a:ext>
            </a:extLst>
          </p:cNvPr>
          <p:cNvSpPr txBox="1"/>
          <p:nvPr/>
        </p:nvSpPr>
        <p:spPr>
          <a:xfrm>
            <a:off x="624635" y="1852164"/>
            <a:ext cx="9391431" cy="2327560"/>
          </a:xfrm>
          <a:prstGeom prst="rect">
            <a:avLst/>
          </a:prstGeom>
        </p:spPr>
        <p:txBody>
          <a:bodyPr vert="horz" wrap="square" lIns="0" tIns="67310" rIns="0" bIns="0" rtlCol="0">
            <a:spAutoFit/>
          </a:bodyPr>
          <a:lstStyle/>
          <a:p>
            <a:pPr marL="722630" indent="-709930">
              <a:lnSpc>
                <a:spcPct val="100000"/>
              </a:lnSpc>
              <a:spcBef>
                <a:spcPts val="530"/>
              </a:spcBef>
              <a:buFont typeface="Arial MT"/>
              <a:buChar char="•"/>
              <a:tabLst>
                <a:tab pos="722630" algn="l"/>
              </a:tabLst>
            </a:pPr>
            <a:r>
              <a:rPr sz="1800" dirty="0">
                <a:cs typeface="Calibri"/>
              </a:rPr>
              <a:t>Reserve</a:t>
            </a:r>
            <a:r>
              <a:rPr sz="1800" spc="-35" dirty="0">
                <a:cs typeface="Calibri"/>
              </a:rPr>
              <a:t> </a:t>
            </a:r>
            <a:r>
              <a:rPr sz="1800" dirty="0">
                <a:cs typeface="Calibri"/>
              </a:rPr>
              <a:t>IPs</a:t>
            </a:r>
            <a:r>
              <a:rPr sz="1800" spc="-25" dirty="0">
                <a:cs typeface="Calibri"/>
              </a:rPr>
              <a:t> </a:t>
            </a:r>
            <a:r>
              <a:rPr sz="1800" dirty="0">
                <a:cs typeface="Calibri"/>
              </a:rPr>
              <a:t>early</a:t>
            </a:r>
            <a:r>
              <a:rPr sz="1800" spc="-25" dirty="0">
                <a:cs typeface="Calibri"/>
              </a:rPr>
              <a:t> </a:t>
            </a:r>
            <a:r>
              <a:rPr sz="1800" dirty="0">
                <a:cs typeface="Calibri"/>
              </a:rPr>
              <a:t>in</a:t>
            </a:r>
            <a:r>
              <a:rPr sz="1800" spc="-15" dirty="0">
                <a:cs typeface="Calibri"/>
              </a:rPr>
              <a:t> </a:t>
            </a:r>
            <a:r>
              <a:rPr sz="1800" dirty="0">
                <a:cs typeface="Calibri"/>
              </a:rPr>
              <a:t>project</a:t>
            </a:r>
            <a:r>
              <a:rPr sz="1800" spc="-15" dirty="0">
                <a:cs typeface="Calibri"/>
              </a:rPr>
              <a:t> </a:t>
            </a:r>
            <a:r>
              <a:rPr sz="1800" dirty="0">
                <a:cs typeface="Calibri"/>
              </a:rPr>
              <a:t>design</a:t>
            </a:r>
            <a:r>
              <a:rPr sz="1800" spc="-25" dirty="0">
                <a:cs typeface="Calibri"/>
              </a:rPr>
              <a:t> </a:t>
            </a:r>
            <a:r>
              <a:rPr sz="1800" dirty="0">
                <a:cs typeface="Calibri"/>
              </a:rPr>
              <a:t>to</a:t>
            </a:r>
            <a:r>
              <a:rPr sz="1800" spc="-15" dirty="0">
                <a:cs typeface="Calibri"/>
              </a:rPr>
              <a:t> </a:t>
            </a:r>
            <a:r>
              <a:rPr sz="1800" dirty="0">
                <a:cs typeface="Calibri"/>
              </a:rPr>
              <a:t>avoid</a:t>
            </a:r>
            <a:r>
              <a:rPr sz="1800" spc="-30" dirty="0">
                <a:cs typeface="Calibri"/>
              </a:rPr>
              <a:t> </a:t>
            </a:r>
            <a:r>
              <a:rPr sz="1800" spc="-10" dirty="0">
                <a:cs typeface="Calibri"/>
              </a:rPr>
              <a:t>mid-</a:t>
            </a:r>
            <a:r>
              <a:rPr sz="1800" dirty="0">
                <a:cs typeface="Calibri"/>
              </a:rPr>
              <a:t>stream</a:t>
            </a:r>
            <a:r>
              <a:rPr sz="1800" spc="-15" dirty="0">
                <a:cs typeface="Calibri"/>
              </a:rPr>
              <a:t> </a:t>
            </a:r>
            <a:r>
              <a:rPr sz="1800" spc="-10" dirty="0">
                <a:cs typeface="Calibri"/>
              </a:rPr>
              <a:t>renumbering.</a:t>
            </a:r>
            <a:endParaRPr lang="en-US" spc="-10" dirty="0">
              <a:cs typeface="Calibri"/>
            </a:endParaRPr>
          </a:p>
          <a:p>
            <a:pPr marL="722630" indent="-709930">
              <a:lnSpc>
                <a:spcPct val="100000"/>
              </a:lnSpc>
              <a:spcBef>
                <a:spcPts val="530"/>
              </a:spcBef>
              <a:buFont typeface="Arial MT"/>
              <a:buChar char="•"/>
              <a:tabLst>
                <a:tab pos="722630" algn="l"/>
              </a:tabLst>
            </a:pPr>
            <a:endParaRPr sz="1800" dirty="0">
              <a:cs typeface="Calibri"/>
            </a:endParaRPr>
          </a:p>
          <a:p>
            <a:pPr marL="722630" indent="-709930">
              <a:lnSpc>
                <a:spcPct val="100000"/>
              </a:lnSpc>
              <a:spcBef>
                <a:spcPts val="430"/>
              </a:spcBef>
              <a:buFont typeface="Arial MT"/>
              <a:buChar char="•"/>
              <a:tabLst>
                <a:tab pos="722630" algn="l"/>
              </a:tabLst>
            </a:pPr>
            <a:r>
              <a:rPr sz="1800" dirty="0">
                <a:cs typeface="Calibri"/>
              </a:rPr>
              <a:t>Periodically</a:t>
            </a:r>
            <a:r>
              <a:rPr sz="1800" spc="-10" dirty="0">
                <a:cs typeface="Calibri"/>
              </a:rPr>
              <a:t> </a:t>
            </a:r>
            <a:r>
              <a:rPr sz="1800" dirty="0">
                <a:cs typeface="Calibri"/>
              </a:rPr>
              <a:t>audit</a:t>
            </a:r>
            <a:r>
              <a:rPr sz="1800" spc="-25" dirty="0">
                <a:cs typeface="Calibri"/>
              </a:rPr>
              <a:t> </a:t>
            </a:r>
            <a:r>
              <a:rPr sz="1800" dirty="0">
                <a:cs typeface="Calibri"/>
              </a:rPr>
              <a:t>unused</a:t>
            </a:r>
            <a:r>
              <a:rPr sz="1800" spc="-30" dirty="0">
                <a:cs typeface="Calibri"/>
              </a:rPr>
              <a:t> </a:t>
            </a:r>
            <a:r>
              <a:rPr sz="1800" dirty="0">
                <a:cs typeface="Calibri"/>
              </a:rPr>
              <a:t>reserved</a:t>
            </a:r>
            <a:r>
              <a:rPr sz="1800" spc="-35" dirty="0">
                <a:cs typeface="Calibri"/>
              </a:rPr>
              <a:t> </a:t>
            </a:r>
            <a:r>
              <a:rPr sz="1800" dirty="0">
                <a:cs typeface="Calibri"/>
              </a:rPr>
              <a:t>IPs</a:t>
            </a:r>
            <a:r>
              <a:rPr sz="1800" spc="-25" dirty="0">
                <a:cs typeface="Calibri"/>
              </a:rPr>
              <a:t> </a:t>
            </a:r>
            <a:r>
              <a:rPr sz="1800" dirty="0">
                <a:cs typeface="Calibri"/>
              </a:rPr>
              <a:t>to</a:t>
            </a:r>
            <a:r>
              <a:rPr sz="1800" spc="-35" dirty="0">
                <a:cs typeface="Calibri"/>
              </a:rPr>
              <a:t> </a:t>
            </a:r>
            <a:r>
              <a:rPr sz="1800" dirty="0">
                <a:cs typeface="Calibri"/>
              </a:rPr>
              <a:t>free</a:t>
            </a:r>
            <a:r>
              <a:rPr sz="1800" spc="-30" dirty="0">
                <a:cs typeface="Calibri"/>
              </a:rPr>
              <a:t> </a:t>
            </a:r>
            <a:r>
              <a:rPr sz="1800" dirty="0">
                <a:cs typeface="Calibri"/>
              </a:rPr>
              <a:t>them</a:t>
            </a:r>
            <a:r>
              <a:rPr sz="1800" spc="-15" dirty="0">
                <a:cs typeface="Calibri"/>
              </a:rPr>
              <a:t> </a:t>
            </a:r>
            <a:r>
              <a:rPr sz="1800" dirty="0">
                <a:cs typeface="Calibri"/>
              </a:rPr>
              <a:t>for</a:t>
            </a:r>
            <a:r>
              <a:rPr sz="1800" spc="-30" dirty="0">
                <a:cs typeface="Calibri"/>
              </a:rPr>
              <a:t> </a:t>
            </a:r>
            <a:r>
              <a:rPr sz="1800" dirty="0">
                <a:cs typeface="Calibri"/>
              </a:rPr>
              <a:t>other</a:t>
            </a:r>
            <a:r>
              <a:rPr sz="1800" spc="-20" dirty="0">
                <a:cs typeface="Calibri"/>
              </a:rPr>
              <a:t> </a:t>
            </a:r>
            <a:r>
              <a:rPr sz="1800" spc="-10" dirty="0">
                <a:cs typeface="Calibri"/>
              </a:rPr>
              <a:t>teams.</a:t>
            </a:r>
            <a:endParaRPr lang="en-US" spc="-10" dirty="0">
              <a:cs typeface="Calibri"/>
            </a:endParaRPr>
          </a:p>
          <a:p>
            <a:pPr marL="722630" indent="-709930">
              <a:lnSpc>
                <a:spcPct val="100000"/>
              </a:lnSpc>
              <a:spcBef>
                <a:spcPts val="430"/>
              </a:spcBef>
              <a:buFont typeface="Arial MT"/>
              <a:buChar char="•"/>
              <a:tabLst>
                <a:tab pos="722630" algn="l"/>
              </a:tabLst>
            </a:pPr>
            <a:endParaRPr lang="en-US" sz="1800" dirty="0">
              <a:cs typeface="Calibri"/>
            </a:endParaRPr>
          </a:p>
          <a:p>
            <a:pPr marL="722630" indent="-709930">
              <a:lnSpc>
                <a:spcPct val="100000"/>
              </a:lnSpc>
              <a:spcBef>
                <a:spcPts val="434"/>
              </a:spcBef>
              <a:buFont typeface="Arial MT"/>
              <a:buChar char="•"/>
              <a:tabLst>
                <a:tab pos="722630" algn="l"/>
              </a:tabLst>
            </a:pPr>
            <a:r>
              <a:rPr sz="1800" dirty="0">
                <a:cs typeface="Calibri"/>
              </a:rPr>
              <a:t>Remember:</a:t>
            </a:r>
            <a:r>
              <a:rPr sz="1800" spc="-35" dirty="0">
                <a:cs typeface="Calibri"/>
              </a:rPr>
              <a:t> </a:t>
            </a:r>
            <a:r>
              <a:rPr sz="1800" dirty="0">
                <a:cs typeface="Calibri"/>
              </a:rPr>
              <a:t>reservations</a:t>
            </a:r>
            <a:r>
              <a:rPr sz="1800" spc="-50" dirty="0">
                <a:cs typeface="Calibri"/>
              </a:rPr>
              <a:t> </a:t>
            </a:r>
            <a:r>
              <a:rPr sz="1800" dirty="0">
                <a:cs typeface="Calibri"/>
              </a:rPr>
              <a:t>are</a:t>
            </a:r>
            <a:r>
              <a:rPr sz="1800" spc="-25" dirty="0">
                <a:cs typeface="Calibri"/>
              </a:rPr>
              <a:t> </a:t>
            </a:r>
            <a:r>
              <a:rPr lang="en-US" sz="1800" spc="-10" dirty="0">
                <a:cs typeface="Calibri"/>
              </a:rPr>
              <a:t>**</a:t>
            </a:r>
            <a:r>
              <a:rPr sz="1800" spc="-10" dirty="0">
                <a:cs typeface="Calibri"/>
              </a:rPr>
              <a:t>subnet-scoped**,</a:t>
            </a:r>
            <a:r>
              <a:rPr sz="1800" spc="-45" dirty="0">
                <a:cs typeface="Calibri"/>
              </a:rPr>
              <a:t> </a:t>
            </a:r>
            <a:r>
              <a:rPr sz="1800" dirty="0">
                <a:cs typeface="Calibri"/>
              </a:rPr>
              <a:t>not</a:t>
            </a:r>
            <a:r>
              <a:rPr sz="1800" spc="-30" dirty="0">
                <a:cs typeface="Calibri"/>
              </a:rPr>
              <a:t> </a:t>
            </a:r>
            <a:r>
              <a:rPr sz="1800" spc="-10" dirty="0">
                <a:cs typeface="Calibri"/>
              </a:rPr>
              <a:t>VCN-wide.</a:t>
            </a:r>
            <a:endParaRPr lang="en-US" spc="-10" dirty="0">
              <a:cs typeface="Calibri"/>
            </a:endParaRPr>
          </a:p>
          <a:p>
            <a:pPr marL="722630" indent="-709930">
              <a:lnSpc>
                <a:spcPct val="100000"/>
              </a:lnSpc>
              <a:spcBef>
                <a:spcPts val="434"/>
              </a:spcBef>
              <a:buFont typeface="Arial MT"/>
              <a:buChar char="•"/>
              <a:tabLst>
                <a:tab pos="722630" algn="l"/>
              </a:tabLst>
            </a:pPr>
            <a:endParaRPr lang="en-US" sz="1800" dirty="0">
              <a:cs typeface="Calibri"/>
            </a:endParaRPr>
          </a:p>
          <a:p>
            <a:pPr marL="722630" indent="-709930">
              <a:lnSpc>
                <a:spcPct val="100000"/>
              </a:lnSpc>
              <a:spcBef>
                <a:spcPts val="430"/>
              </a:spcBef>
              <a:buFont typeface="Arial MT"/>
              <a:buChar char="•"/>
              <a:tabLst>
                <a:tab pos="722630" algn="l"/>
              </a:tabLst>
            </a:pPr>
            <a:r>
              <a:rPr sz="1800" dirty="0">
                <a:cs typeface="Calibri"/>
              </a:rPr>
              <a:t>Moving</a:t>
            </a:r>
            <a:r>
              <a:rPr sz="1800" spc="-35" dirty="0">
                <a:cs typeface="Calibri"/>
              </a:rPr>
              <a:t> </a:t>
            </a:r>
            <a:r>
              <a:rPr sz="1800" dirty="0">
                <a:cs typeface="Calibri"/>
              </a:rPr>
              <a:t>an</a:t>
            </a:r>
            <a:r>
              <a:rPr sz="1800" spc="-25" dirty="0">
                <a:cs typeface="Calibri"/>
              </a:rPr>
              <a:t> </a:t>
            </a:r>
            <a:r>
              <a:rPr sz="1800" dirty="0">
                <a:cs typeface="Calibri"/>
              </a:rPr>
              <a:t>IP</a:t>
            </a:r>
            <a:r>
              <a:rPr sz="1800" spc="-35" dirty="0">
                <a:cs typeface="Calibri"/>
              </a:rPr>
              <a:t> </a:t>
            </a:r>
            <a:r>
              <a:rPr sz="1800" dirty="0">
                <a:cs typeface="Calibri"/>
              </a:rPr>
              <a:t>briefly</a:t>
            </a:r>
            <a:r>
              <a:rPr sz="1800" spc="-30" dirty="0">
                <a:cs typeface="Calibri"/>
              </a:rPr>
              <a:t> </a:t>
            </a:r>
            <a:r>
              <a:rPr sz="1800" spc="-10" dirty="0">
                <a:cs typeface="Calibri"/>
              </a:rPr>
              <a:t>interrupts</a:t>
            </a:r>
            <a:r>
              <a:rPr sz="1800" spc="-40" dirty="0">
                <a:cs typeface="Calibri"/>
              </a:rPr>
              <a:t> </a:t>
            </a:r>
            <a:r>
              <a:rPr sz="1800" dirty="0">
                <a:cs typeface="Calibri"/>
              </a:rPr>
              <a:t>traffic—plan</a:t>
            </a:r>
            <a:r>
              <a:rPr sz="1800" spc="-25" dirty="0">
                <a:cs typeface="Calibri"/>
              </a:rPr>
              <a:t> </a:t>
            </a:r>
            <a:r>
              <a:rPr sz="1800" dirty="0">
                <a:cs typeface="Calibri"/>
              </a:rPr>
              <a:t>maintenance</a:t>
            </a:r>
            <a:r>
              <a:rPr sz="1800" spc="-15" dirty="0">
                <a:cs typeface="Calibri"/>
              </a:rPr>
              <a:t> </a:t>
            </a:r>
            <a:r>
              <a:rPr sz="1800" spc="-10" dirty="0">
                <a:cs typeface="Calibri"/>
              </a:rPr>
              <a:t>windows.</a:t>
            </a:r>
            <a:endParaRPr sz="1800" dirty="0">
              <a:cs typeface="Calibri"/>
            </a:endParaRPr>
          </a:p>
        </p:txBody>
      </p:sp>
    </p:spTree>
    <p:extLst>
      <p:ext uri="{BB962C8B-B14F-4D97-AF65-F5344CB8AC3E}">
        <p14:creationId xmlns:p14="http://schemas.microsoft.com/office/powerpoint/2010/main" val="302182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custDataLst>
              <p:tags r:id="rId1"/>
            </p:custDataLst>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FCFBFA"/>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grpSp>
        <p:nvGrpSpPr>
          <p:cNvPr id="3" name="object 3"/>
          <p:cNvGrpSpPr/>
          <p:nvPr>
            <p:custDataLst>
              <p:tags r:id="rId2"/>
            </p:custDataLst>
          </p:nvPr>
        </p:nvGrpSpPr>
        <p:grpSpPr>
          <a:xfrm>
            <a:off x="1" y="0"/>
            <a:ext cx="12192000" cy="6858000"/>
            <a:chOff x="1" y="0"/>
            <a:chExt cx="12192000" cy="6858000"/>
          </a:xfrm>
        </p:grpSpPr>
        <p:sp>
          <p:nvSpPr>
            <p:cNvPr id="4" name="object 4"/>
            <p:cNvSpPr/>
            <p:nvPr>
              <p:custDataLst>
                <p:tags r:id="rId4"/>
              </p:custDataLst>
            </p:nvPr>
          </p:nvSpPr>
          <p:spPr>
            <a:xfrm>
              <a:off x="1" y="243489"/>
              <a:ext cx="12192000" cy="6604000"/>
            </a:xfrm>
            <a:custGeom>
              <a:avLst/>
              <a:gdLst/>
              <a:ahLst/>
              <a:cxnLst/>
              <a:rect l="l" t="t" r="r" b="b"/>
              <a:pathLst>
                <a:path w="12192000" h="6604000">
                  <a:moveTo>
                    <a:pt x="12192000" y="0"/>
                  </a:moveTo>
                  <a:lnTo>
                    <a:pt x="0" y="0"/>
                  </a:lnTo>
                  <a:lnTo>
                    <a:pt x="0" y="6604000"/>
                  </a:lnTo>
                  <a:lnTo>
                    <a:pt x="12192000" y="6604000"/>
                  </a:lnTo>
                  <a:lnTo>
                    <a:pt x="12192000" y="0"/>
                  </a:lnTo>
                  <a:close/>
                </a:path>
              </a:pathLst>
            </a:custGeom>
            <a:solidFill>
              <a:srgbClr val="181615"/>
            </a:solid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pic>
          <p:nvPicPr>
            <p:cNvPr id="5" name="object 5"/>
            <p:cNvPicPr/>
            <p:nvPr>
              <p:custDataLst>
                <p:tags r:id="rId5"/>
              </p:custDataLst>
            </p:nvPr>
          </p:nvPicPr>
          <p:blipFill>
            <a:blip r:embed="rId10"/>
            <a:stretch>
              <a:fillRect/>
            </a:stretch>
          </p:blipFill>
          <p:spPr>
            <a:xfrm>
              <a:off x="7799831" y="408431"/>
              <a:ext cx="4389120" cy="2188464"/>
            </a:xfrm>
            <a:prstGeom prst="rect">
              <a:avLst/>
            </a:prstGeom>
          </p:spPr>
        </p:pic>
        <p:pic>
          <p:nvPicPr>
            <p:cNvPr id="6" name="object 6"/>
            <p:cNvPicPr/>
            <p:nvPr>
              <p:custDataLst>
                <p:tags r:id="rId6"/>
              </p:custDataLst>
            </p:nvPr>
          </p:nvPicPr>
          <p:blipFill>
            <a:blip r:embed="rId11"/>
            <a:stretch>
              <a:fillRect/>
            </a:stretch>
          </p:blipFill>
          <p:spPr>
            <a:xfrm>
              <a:off x="1" y="0"/>
              <a:ext cx="12191998" cy="254000"/>
            </a:xfrm>
            <a:prstGeom prst="rect">
              <a:avLst/>
            </a:prstGeom>
          </p:spPr>
        </p:pic>
        <p:pic>
          <p:nvPicPr>
            <p:cNvPr id="7" name="object 7"/>
            <p:cNvPicPr/>
            <p:nvPr>
              <p:custDataLst>
                <p:tags r:id="rId7"/>
              </p:custDataLst>
            </p:nvPr>
          </p:nvPicPr>
          <p:blipFill>
            <a:blip r:embed="rId12"/>
            <a:stretch>
              <a:fillRect/>
            </a:stretch>
          </p:blipFill>
          <p:spPr>
            <a:xfrm>
              <a:off x="11437198" y="6356350"/>
              <a:ext cx="501650" cy="501649"/>
            </a:xfrm>
            <a:prstGeom prst="rect">
              <a:avLst/>
            </a:prstGeom>
          </p:spPr>
        </p:pic>
        <p:pic>
          <p:nvPicPr>
            <p:cNvPr id="8" name="object 8"/>
            <p:cNvPicPr/>
            <p:nvPr>
              <p:custDataLst>
                <p:tags r:id="rId8"/>
              </p:custDataLst>
            </p:nvPr>
          </p:nvPicPr>
          <p:blipFill>
            <a:blip r:embed="rId13"/>
            <a:stretch>
              <a:fillRect/>
            </a:stretch>
          </p:blipFill>
          <p:spPr>
            <a:xfrm>
              <a:off x="1094231" y="4983479"/>
              <a:ext cx="3886200" cy="819912"/>
            </a:xfrm>
            <a:prstGeom prst="rect">
              <a:avLst/>
            </a:prstGeom>
          </p:spPr>
        </p:pic>
      </p:grpSp>
      <p:sp>
        <p:nvSpPr>
          <p:cNvPr id="10" name="object 10"/>
          <p:cNvSpPr txBox="1">
            <a:spLocks noGrp="1"/>
          </p:cNvSpPr>
          <p:nvPr>
            <p:ph type="title"/>
            <p:custDataLst>
              <p:tags r:id="rId3"/>
            </p:custDataLst>
          </p:nvPr>
        </p:nvSpPr>
        <p:spPr>
          <a:xfrm>
            <a:off x="1567243" y="2492847"/>
            <a:ext cx="7612267" cy="1243930"/>
          </a:xfrm>
          <a:prstGeom prst="rect">
            <a:avLst/>
          </a:prstGeom>
        </p:spPr>
        <p:txBody>
          <a:bodyPr vert="horz" wrap="square" lIns="0" tIns="12700" rIns="0" bIns="0" rtlCol="0">
            <a:spAutoFit/>
          </a:bodyPr>
          <a:lstStyle/>
          <a:p>
            <a:pPr marL="12700" algn="ctr">
              <a:lnSpc>
                <a:spcPct val="100000"/>
              </a:lnSpc>
              <a:spcBef>
                <a:spcPts val="100"/>
              </a:spcBef>
            </a:pPr>
            <a:r>
              <a:rPr lang="en-US" sz="4000" spc="280" dirty="0">
                <a:solidFill>
                  <a:srgbClr val="FCFBFA"/>
                </a:solidFill>
                <a:latin typeface="+mj-lt"/>
              </a:rPr>
              <a:t>WAN Connectivity</a:t>
            </a:r>
            <a:br>
              <a:rPr lang="en-US" sz="4000" spc="280" dirty="0">
                <a:solidFill>
                  <a:srgbClr val="FCFBFA"/>
                </a:solidFill>
                <a:latin typeface="+mj-lt"/>
              </a:rPr>
            </a:br>
            <a:r>
              <a:rPr lang="en-US" sz="4000" spc="280" dirty="0">
                <a:solidFill>
                  <a:srgbClr val="FCFBFA"/>
                </a:solidFill>
                <a:latin typeface="+mj-lt"/>
              </a:rPr>
              <a:t>(On-prem/OCI/Multicloud)</a:t>
            </a:r>
          </a:p>
        </p:txBody>
      </p:sp>
      <p:sp>
        <p:nvSpPr>
          <p:cNvPr id="9" name="Footer Placeholder 8">
            <a:extLst>
              <a:ext uri="{FF2B5EF4-FFF2-40B4-BE49-F238E27FC236}">
                <a16:creationId xmlns:a16="http://schemas.microsoft.com/office/drawing/2014/main" id="{B8AC0147-01C9-4EC6-9255-264D42D32F9C}"/>
              </a:ext>
            </a:extLst>
          </p:cNvPr>
          <p:cNvSpPr>
            <a:spLocks noGrp="1"/>
          </p:cNvSpPr>
          <p:nvPr>
            <p:ph type="ftr" sz="quarter" idx="5"/>
          </p:nvPr>
        </p:nvSpPr>
        <p:spPr/>
        <p:txBody>
          <a:bodyPr/>
          <a:lstStyle/>
          <a:p>
            <a:r>
              <a:rPr lang="en-US"/>
              <a:t>Copyright © 2025, Oracle and/or its affiliates.</a:t>
            </a:r>
          </a:p>
        </p:txBody>
      </p:sp>
      <p:sp>
        <p:nvSpPr>
          <p:cNvPr id="11" name="Slide Number Placeholder 10">
            <a:extLst>
              <a:ext uri="{FF2B5EF4-FFF2-40B4-BE49-F238E27FC236}">
                <a16:creationId xmlns:a16="http://schemas.microsoft.com/office/drawing/2014/main" id="{523576BB-42AA-4A23-BBB7-F42F2B4DD8CF}"/>
              </a:ext>
            </a:extLst>
          </p:cNvPr>
          <p:cNvSpPr>
            <a:spLocks noGrp="1"/>
          </p:cNvSpPr>
          <p:nvPr>
            <p:ph type="sldNum" sz="quarter" idx="7"/>
          </p:nvPr>
        </p:nvSpPr>
        <p:spPr/>
        <p:txBody>
          <a:bodyPr/>
          <a:lstStyle/>
          <a:p>
            <a:pPr marL="38100">
              <a:lnSpc>
                <a:spcPct val="100000"/>
              </a:lnSpc>
              <a:spcBef>
                <a:spcPts val="60"/>
              </a:spcBef>
            </a:pPr>
            <a:fld id="{81D60167-4931-47E6-BA6A-407CBD079E47}" type="slidenum">
              <a:rPr lang="en-US" smtClean="0"/>
              <a:t>97</a:t>
            </a:fld>
            <a:endParaRPr lang="en-US"/>
          </a:p>
        </p:txBody>
      </p:sp>
    </p:spTree>
    <p:extLst>
      <p:ext uri="{BB962C8B-B14F-4D97-AF65-F5344CB8AC3E}">
        <p14:creationId xmlns:p14="http://schemas.microsoft.com/office/powerpoint/2010/main" val="3545004005"/>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2CC070-6200-43A9-80F6-0FC60D4593AC}"/>
              </a:ext>
            </a:extLst>
          </p:cNvPr>
          <p:cNvSpPr>
            <a:spLocks noGrp="1"/>
          </p:cNvSpPr>
          <p:nvPr>
            <p:ph type="ftr" sz="quarter" idx="11"/>
          </p:nvPr>
        </p:nvSpPr>
        <p:spPr/>
        <p:txBody>
          <a:bodyPr/>
          <a:lstStyle/>
          <a:p>
            <a:r>
              <a:rPr lang="en-US"/>
              <a:t>Copyright © 2025, Oracle and/or its affiliates.</a:t>
            </a:r>
          </a:p>
        </p:txBody>
      </p:sp>
      <p:sp>
        <p:nvSpPr>
          <p:cNvPr id="3" name="Slide Number Placeholder 2">
            <a:extLst>
              <a:ext uri="{FF2B5EF4-FFF2-40B4-BE49-F238E27FC236}">
                <a16:creationId xmlns:a16="http://schemas.microsoft.com/office/drawing/2014/main" id="{7A06F596-B512-4AFE-9722-81D7AB6541CD}"/>
              </a:ext>
            </a:extLst>
          </p:cNvPr>
          <p:cNvSpPr>
            <a:spLocks noGrp="1"/>
          </p:cNvSpPr>
          <p:nvPr>
            <p:ph type="sldNum" sz="quarter" idx="12"/>
          </p:nvPr>
        </p:nvSpPr>
        <p:spPr/>
        <p:txBody>
          <a:bodyPr/>
          <a:lstStyle/>
          <a:p>
            <a:fld id="{345D60D9-5372-5F40-9443-0F9AE5BDC3C8}" type="slidenum">
              <a:rPr lang="en-US" smtClean="0"/>
              <a:t>98</a:t>
            </a:fld>
            <a:endParaRPr lang="en-US"/>
          </a:p>
        </p:txBody>
      </p:sp>
      <p:sp>
        <p:nvSpPr>
          <p:cNvPr id="4" name="Title 3">
            <a:extLst>
              <a:ext uri="{FF2B5EF4-FFF2-40B4-BE49-F238E27FC236}">
                <a16:creationId xmlns:a16="http://schemas.microsoft.com/office/drawing/2014/main" id="{945B38E0-BFB2-41E7-9728-12A1978AFC5F}"/>
              </a:ext>
            </a:extLst>
          </p:cNvPr>
          <p:cNvSpPr>
            <a:spLocks noGrp="1"/>
          </p:cNvSpPr>
          <p:nvPr>
            <p:ph type="title"/>
          </p:nvPr>
        </p:nvSpPr>
        <p:spPr/>
        <p:txBody>
          <a:bodyPr/>
          <a:lstStyle/>
          <a:p>
            <a:r>
              <a:rPr lang="en-US" dirty="0"/>
              <a:t>Dynamic Routing Gateway (DRG)</a:t>
            </a:r>
          </a:p>
        </p:txBody>
      </p:sp>
    </p:spTree>
    <p:extLst>
      <p:ext uri="{BB962C8B-B14F-4D97-AF65-F5344CB8AC3E}">
        <p14:creationId xmlns:p14="http://schemas.microsoft.com/office/powerpoint/2010/main" val="265601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ccent Mark">
            <a:extLst>
              <a:ext uri="{FF2B5EF4-FFF2-40B4-BE49-F238E27FC236}">
                <a16:creationId xmlns:a16="http://schemas.microsoft.com/office/drawing/2014/main" id="{70A2CFE8-536C-40D3-ACCE-419DAC0CA599}"/>
              </a:ext>
              <a:ext uri="{C183D7F6-B498-43B3-948B-1728B52AA6E4}">
                <adec:decorative xmlns:adec="http://schemas.microsoft.com/office/drawing/2017/decorative" val="1"/>
              </a:ext>
            </a:extLst>
          </p:cNvPr>
          <p:cNvCxnSpPr/>
          <p:nvPr>
            <p:custDataLst>
              <p:tags r:id="rId1"/>
            </p:custDataLst>
          </p:nvPr>
        </p:nvCxnSpPr>
        <p:spPr>
          <a:xfrm flipH="1" flipV="1">
            <a:off x="768875" y="1125833"/>
            <a:ext cx="2917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74A8BC3A-CF76-4790-B585-BF33BEF31F43}"/>
              </a:ext>
            </a:extLst>
          </p:cNvPr>
          <p:cNvSpPr txBox="1"/>
          <p:nvPr>
            <p:custDataLst>
              <p:tags r:id="rId2"/>
            </p:custDataLst>
          </p:nvPr>
        </p:nvSpPr>
        <p:spPr>
          <a:xfrm>
            <a:off x="768874" y="359597"/>
            <a:ext cx="5245420" cy="645766"/>
          </a:xfrm>
          <a:prstGeom prst="rect">
            <a:avLst/>
          </a:prstGeom>
        </p:spPr>
        <p:txBody>
          <a:bodyPr vert="horz" lIns="0" tIns="0" rIns="0" bIns="0" rtlCol="0" anchor="b">
            <a:noAutofit/>
          </a:bodyPr>
          <a:lstStyle>
            <a:lvl1pPr>
              <a:lnSpc>
                <a:spcPct val="95000"/>
              </a:lnSpc>
              <a:spcBef>
                <a:spcPct val="0"/>
              </a:spcBef>
              <a:buNone/>
              <a:defRPr lang="en-US" sz="2400" b="1" i="0" baseline="0">
                <a:cs typeface="+mj-cs"/>
              </a:defRPr>
            </a:lvl1pPr>
          </a:lstStyle>
          <a:p>
            <a:pPr>
              <a:spcAft>
                <a:spcPct val="0"/>
              </a:spcAft>
              <a:defRPr/>
            </a:pPr>
            <a:r>
              <a:rPr lang="en-US" dirty="0">
                <a:solidFill>
                  <a:srgbClr val="594564"/>
                </a:solidFill>
                <a:latin typeface="Oracle Sans" panose="020B0503020204020204" pitchFamily="34" charset="0"/>
                <a:cs typeface="Oracle Sans" panose="020B0503020204020204" pitchFamily="34" charset="0"/>
              </a:rPr>
              <a:t>Dynamic Routing Gateway (DRG)</a:t>
            </a:r>
          </a:p>
        </p:txBody>
      </p:sp>
      <p:sp>
        <p:nvSpPr>
          <p:cNvPr id="10" name="Rectangle 9">
            <a:extLst>
              <a:ext uri="{FF2B5EF4-FFF2-40B4-BE49-F238E27FC236}">
                <a16:creationId xmlns:a16="http://schemas.microsoft.com/office/drawing/2014/main" id="{DC50F8B0-7861-4F31-80A6-F27D72B03162}"/>
              </a:ext>
            </a:extLst>
          </p:cNvPr>
          <p:cNvSpPr/>
          <p:nvPr/>
        </p:nvSpPr>
        <p:spPr>
          <a:xfrm>
            <a:off x="458474" y="1659285"/>
            <a:ext cx="5359693" cy="3539430"/>
          </a:xfrm>
          <a:prstGeom prst="rect">
            <a:avLst/>
          </a:prstGeom>
        </p:spPr>
        <p:txBody>
          <a:bodyPr wrap="square">
            <a:spAutoFit/>
          </a:bodyPr>
          <a:lstStyle/>
          <a:p>
            <a:pPr marL="285750" indent="-285750">
              <a:buFont typeface="Arial" panose="020B0604020202020204" pitchFamily="34" charset="0"/>
              <a:buChar char="•"/>
            </a:pPr>
            <a:r>
              <a:rPr lang="en-US" sz="1600" dirty="0"/>
              <a:t>A virtual router that provides a path for private traffic between your VCN and destinations other than the internet.</a:t>
            </a:r>
          </a:p>
          <a:p>
            <a:endParaRPr lang="en-US" sz="1600" dirty="0"/>
          </a:p>
          <a:p>
            <a:pPr marL="285750" indent="-285750">
              <a:buFont typeface="Arial" panose="020B0604020202020204" pitchFamily="34" charset="0"/>
              <a:buChar char="•"/>
            </a:pPr>
            <a:r>
              <a:rPr lang="en-US" sz="1600" dirty="0"/>
              <a:t>DRG is a standalone object. You must attach it to a VCN. VCN and DRG have n:1 relationship.</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You can use it to establish a connection with your on-premises network via IPSec VPN or FastConnect (private, dedicated connectivity).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After attaching a DRG, you must add a route for the DRG in the VCN's route table to enable traffic flow.</a:t>
            </a:r>
          </a:p>
        </p:txBody>
      </p:sp>
      <p:sp>
        <p:nvSpPr>
          <p:cNvPr id="11" name="Rectangle 10">
            <a:extLst>
              <a:ext uri="{FF2B5EF4-FFF2-40B4-BE49-F238E27FC236}">
                <a16:creationId xmlns:a16="http://schemas.microsoft.com/office/drawing/2014/main" id="{75F95D99-7125-4AA8-B8A9-919BA262108B}"/>
              </a:ext>
            </a:extLst>
          </p:cNvPr>
          <p:cNvSpPr/>
          <p:nvPr/>
        </p:nvSpPr>
        <p:spPr>
          <a:xfrm>
            <a:off x="1678401" y="2563171"/>
            <a:ext cx="4394474" cy="369332"/>
          </a:xfrm>
          <a:prstGeom prst="rect">
            <a:avLst/>
          </a:prstGeom>
        </p:spPr>
        <p:txBody>
          <a:bodyPr wrap="square">
            <a:spAutoFit/>
          </a:bodyPr>
          <a:lstStyle/>
          <a:p>
            <a:endParaRPr lang="en-US" dirty="0"/>
          </a:p>
        </p:txBody>
      </p:sp>
      <p:sp>
        <p:nvSpPr>
          <p:cNvPr id="2" name="Footer Placeholder 1">
            <a:extLst>
              <a:ext uri="{FF2B5EF4-FFF2-40B4-BE49-F238E27FC236}">
                <a16:creationId xmlns:a16="http://schemas.microsoft.com/office/drawing/2014/main" id="{DA0709BD-7C73-470F-9DB3-11D02CF7EBF0}"/>
              </a:ext>
            </a:extLst>
          </p:cNvPr>
          <p:cNvSpPr>
            <a:spLocks noGrp="1"/>
          </p:cNvSpPr>
          <p:nvPr>
            <p:ph type="ftr" sz="quarter" idx="3"/>
          </p:nvPr>
        </p:nvSpPr>
        <p:spPr/>
        <p:txBody>
          <a:bodyPr/>
          <a:lstStyle/>
          <a:p>
            <a:r>
              <a:rPr lang="en-US"/>
              <a:t>Copyright © 2025, Oracle and/or its affiliates.</a:t>
            </a:r>
            <a:endParaRPr lang="en-US" dirty="0"/>
          </a:p>
        </p:txBody>
      </p:sp>
      <p:sp>
        <p:nvSpPr>
          <p:cNvPr id="3" name="Slide Number Placeholder 2">
            <a:extLst>
              <a:ext uri="{FF2B5EF4-FFF2-40B4-BE49-F238E27FC236}">
                <a16:creationId xmlns:a16="http://schemas.microsoft.com/office/drawing/2014/main" id="{223045C5-6184-4212-AB8D-B85FD7B8874E}"/>
              </a:ext>
            </a:extLst>
          </p:cNvPr>
          <p:cNvSpPr>
            <a:spLocks noGrp="1"/>
          </p:cNvSpPr>
          <p:nvPr>
            <p:ph type="sldNum" sz="quarter" idx="4"/>
          </p:nvPr>
        </p:nvSpPr>
        <p:spPr/>
        <p:txBody>
          <a:bodyPr/>
          <a:lstStyle/>
          <a:p>
            <a:fld id="{345D60D9-5372-5F40-9443-0F9AE5BDC3C8}" type="slidenum">
              <a:rPr lang="en-US" smtClean="0"/>
              <a:pPr/>
              <a:t>99</a:t>
            </a:fld>
            <a:endParaRPr lang="en-US" dirty="0"/>
          </a:p>
        </p:txBody>
      </p:sp>
      <p:pic>
        <p:nvPicPr>
          <p:cNvPr id="2056" name="Picture 8">
            <a:extLst>
              <a:ext uri="{FF2B5EF4-FFF2-40B4-BE49-F238E27FC236}">
                <a16:creationId xmlns:a16="http://schemas.microsoft.com/office/drawing/2014/main" id="{C739410B-A37E-4C96-6019-389B6FF016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4294" y="1079005"/>
            <a:ext cx="6279306" cy="5778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91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19909"/>
</p:tagLst>
</file>

<file path=ppt/tags/tag10.xml><?xml version="1.0" encoding="utf-8"?>
<p:tagLst xmlns:a="http://schemas.openxmlformats.org/drawingml/2006/main" xmlns:r="http://schemas.openxmlformats.org/officeDocument/2006/relationships" xmlns:p="http://schemas.openxmlformats.org/presentationml/2006/main">
  <p:tag name="AS_UNIQUEID" val="513"/>
</p:tagLst>
</file>

<file path=ppt/tags/tag100.xml><?xml version="1.0" encoding="utf-8"?>
<p:tagLst xmlns:a="http://schemas.openxmlformats.org/drawingml/2006/main" xmlns:r="http://schemas.openxmlformats.org/officeDocument/2006/relationships" xmlns:p="http://schemas.openxmlformats.org/presentationml/2006/main">
  <p:tag name="AS_UNIQUEID" val="2361"/>
</p:tagLst>
</file>

<file path=ppt/tags/tag101.xml><?xml version="1.0" encoding="utf-8"?>
<p:tagLst xmlns:a="http://schemas.openxmlformats.org/drawingml/2006/main" xmlns:r="http://schemas.openxmlformats.org/officeDocument/2006/relationships" xmlns:p="http://schemas.openxmlformats.org/presentationml/2006/main">
  <p:tag name="AS_UNIQUEID" val="2362"/>
</p:tagLst>
</file>

<file path=ppt/tags/tag102.xml><?xml version="1.0" encoding="utf-8"?>
<p:tagLst xmlns:a="http://schemas.openxmlformats.org/drawingml/2006/main" xmlns:r="http://schemas.openxmlformats.org/officeDocument/2006/relationships" xmlns:p="http://schemas.openxmlformats.org/presentationml/2006/main">
  <p:tag name="AS_UNIQUEID" val="2363"/>
</p:tagLst>
</file>

<file path=ppt/tags/tag103.xml><?xml version="1.0" encoding="utf-8"?>
<p:tagLst xmlns:a="http://schemas.openxmlformats.org/drawingml/2006/main" xmlns:r="http://schemas.openxmlformats.org/officeDocument/2006/relationships" xmlns:p="http://schemas.openxmlformats.org/presentationml/2006/main">
  <p:tag name="AS_UNIQUEID" val="2370"/>
</p:tagLst>
</file>

<file path=ppt/tags/tag104.xml><?xml version="1.0" encoding="utf-8"?>
<p:tagLst xmlns:a="http://schemas.openxmlformats.org/drawingml/2006/main" xmlns:r="http://schemas.openxmlformats.org/officeDocument/2006/relationships" xmlns:p="http://schemas.openxmlformats.org/presentationml/2006/main">
  <p:tag name="AS_UNIQUEID" val="2372"/>
</p:tagLst>
</file>

<file path=ppt/tags/tag105.xml><?xml version="1.0" encoding="utf-8"?>
<p:tagLst xmlns:a="http://schemas.openxmlformats.org/drawingml/2006/main" xmlns:r="http://schemas.openxmlformats.org/officeDocument/2006/relationships" xmlns:p="http://schemas.openxmlformats.org/presentationml/2006/main">
  <p:tag name="AS_UNIQUEID" val="2375"/>
</p:tagLst>
</file>

<file path=ppt/tags/tag106.xml><?xml version="1.0" encoding="utf-8"?>
<p:tagLst xmlns:a="http://schemas.openxmlformats.org/drawingml/2006/main" xmlns:r="http://schemas.openxmlformats.org/officeDocument/2006/relationships" xmlns:p="http://schemas.openxmlformats.org/presentationml/2006/main">
  <p:tag name="AS_UNIQUEID" val="2371"/>
</p:tagLst>
</file>

<file path=ppt/tags/tag107.xml><?xml version="1.0" encoding="utf-8"?>
<p:tagLst xmlns:a="http://schemas.openxmlformats.org/drawingml/2006/main" xmlns:r="http://schemas.openxmlformats.org/officeDocument/2006/relationships" xmlns:p="http://schemas.openxmlformats.org/presentationml/2006/main">
  <p:tag name="AS_UNIQUEID" val="2361"/>
</p:tagLst>
</file>

<file path=ppt/tags/tag108.xml><?xml version="1.0" encoding="utf-8"?>
<p:tagLst xmlns:a="http://schemas.openxmlformats.org/drawingml/2006/main" xmlns:r="http://schemas.openxmlformats.org/officeDocument/2006/relationships" xmlns:p="http://schemas.openxmlformats.org/presentationml/2006/main">
  <p:tag name="AS_UNIQUEID" val="2362"/>
</p:tagLst>
</file>

<file path=ppt/tags/tag109.xml><?xml version="1.0" encoding="utf-8"?>
<p:tagLst xmlns:a="http://schemas.openxmlformats.org/drawingml/2006/main" xmlns:r="http://schemas.openxmlformats.org/officeDocument/2006/relationships" xmlns:p="http://schemas.openxmlformats.org/presentationml/2006/main">
  <p:tag name="AS_UNIQUEID" val="2363"/>
</p:tagLst>
</file>

<file path=ppt/tags/tag11.xml><?xml version="1.0" encoding="utf-8"?>
<p:tagLst xmlns:a="http://schemas.openxmlformats.org/drawingml/2006/main" xmlns:r="http://schemas.openxmlformats.org/officeDocument/2006/relationships" xmlns:p="http://schemas.openxmlformats.org/presentationml/2006/main">
  <p:tag name="AS_UNIQUEID" val="514"/>
</p:tagLst>
</file>

<file path=ppt/tags/tag110.xml><?xml version="1.0" encoding="utf-8"?>
<p:tagLst xmlns:a="http://schemas.openxmlformats.org/drawingml/2006/main" xmlns:r="http://schemas.openxmlformats.org/officeDocument/2006/relationships" xmlns:p="http://schemas.openxmlformats.org/presentationml/2006/main">
  <p:tag name="AS_UNIQUEID" val="2370"/>
</p:tagLst>
</file>

<file path=ppt/tags/tag111.xml><?xml version="1.0" encoding="utf-8"?>
<p:tagLst xmlns:a="http://schemas.openxmlformats.org/drawingml/2006/main" xmlns:r="http://schemas.openxmlformats.org/officeDocument/2006/relationships" xmlns:p="http://schemas.openxmlformats.org/presentationml/2006/main">
  <p:tag name="AS_UNIQUEID" val="2372"/>
</p:tagLst>
</file>

<file path=ppt/tags/tag112.xml><?xml version="1.0" encoding="utf-8"?>
<p:tagLst xmlns:a="http://schemas.openxmlformats.org/drawingml/2006/main" xmlns:r="http://schemas.openxmlformats.org/officeDocument/2006/relationships" xmlns:p="http://schemas.openxmlformats.org/presentationml/2006/main">
  <p:tag name="AS_UNIQUEID" val="2375"/>
</p:tagLst>
</file>

<file path=ppt/tags/tag113.xml><?xml version="1.0" encoding="utf-8"?>
<p:tagLst xmlns:a="http://schemas.openxmlformats.org/drawingml/2006/main" xmlns:r="http://schemas.openxmlformats.org/officeDocument/2006/relationships" xmlns:p="http://schemas.openxmlformats.org/presentationml/2006/main">
  <p:tag name="AS_UNIQUEID" val="2371"/>
</p:tagLst>
</file>

<file path=ppt/tags/tag114.xml><?xml version="1.0" encoding="utf-8"?>
<p:tagLst xmlns:a="http://schemas.openxmlformats.org/drawingml/2006/main" xmlns:r="http://schemas.openxmlformats.org/officeDocument/2006/relationships" xmlns:p="http://schemas.openxmlformats.org/presentationml/2006/main">
  <p:tag name="AS_UNIQUEID" val="2361"/>
</p:tagLst>
</file>

<file path=ppt/tags/tag115.xml><?xml version="1.0" encoding="utf-8"?>
<p:tagLst xmlns:a="http://schemas.openxmlformats.org/drawingml/2006/main" xmlns:r="http://schemas.openxmlformats.org/officeDocument/2006/relationships" xmlns:p="http://schemas.openxmlformats.org/presentationml/2006/main">
  <p:tag name="AS_UNIQUEID" val="2362"/>
</p:tagLst>
</file>

<file path=ppt/tags/tag116.xml><?xml version="1.0" encoding="utf-8"?>
<p:tagLst xmlns:a="http://schemas.openxmlformats.org/drawingml/2006/main" xmlns:r="http://schemas.openxmlformats.org/officeDocument/2006/relationships" xmlns:p="http://schemas.openxmlformats.org/presentationml/2006/main">
  <p:tag name="AS_UNIQUEID" val="2363"/>
</p:tagLst>
</file>

<file path=ppt/tags/tag117.xml><?xml version="1.0" encoding="utf-8"?>
<p:tagLst xmlns:a="http://schemas.openxmlformats.org/drawingml/2006/main" xmlns:r="http://schemas.openxmlformats.org/officeDocument/2006/relationships" xmlns:p="http://schemas.openxmlformats.org/presentationml/2006/main">
  <p:tag name="AS_UNIQUEID" val="2370"/>
</p:tagLst>
</file>

<file path=ppt/tags/tag118.xml><?xml version="1.0" encoding="utf-8"?>
<p:tagLst xmlns:a="http://schemas.openxmlformats.org/drawingml/2006/main" xmlns:r="http://schemas.openxmlformats.org/officeDocument/2006/relationships" xmlns:p="http://schemas.openxmlformats.org/presentationml/2006/main">
  <p:tag name="AS_UNIQUEID" val="2372"/>
</p:tagLst>
</file>

<file path=ppt/tags/tag119.xml><?xml version="1.0" encoding="utf-8"?>
<p:tagLst xmlns:a="http://schemas.openxmlformats.org/drawingml/2006/main" xmlns:r="http://schemas.openxmlformats.org/officeDocument/2006/relationships" xmlns:p="http://schemas.openxmlformats.org/presentationml/2006/main">
  <p:tag name="AS_UNIQUEID" val="2375"/>
</p:tagLst>
</file>

<file path=ppt/tags/tag12.xml><?xml version="1.0" encoding="utf-8"?>
<p:tagLst xmlns:a="http://schemas.openxmlformats.org/drawingml/2006/main" xmlns:r="http://schemas.openxmlformats.org/officeDocument/2006/relationships" xmlns:p="http://schemas.openxmlformats.org/presentationml/2006/main">
  <p:tag name="AS_UNIQUEID" val="17592"/>
</p:tagLst>
</file>

<file path=ppt/tags/tag120.xml><?xml version="1.0" encoding="utf-8"?>
<p:tagLst xmlns:a="http://schemas.openxmlformats.org/drawingml/2006/main" xmlns:r="http://schemas.openxmlformats.org/officeDocument/2006/relationships" xmlns:p="http://schemas.openxmlformats.org/presentationml/2006/main">
  <p:tag name="AS_UNIQUEID" val="2371"/>
</p:tagLst>
</file>

<file path=ppt/tags/tag121.xml><?xml version="1.0" encoding="utf-8"?>
<p:tagLst xmlns:a="http://schemas.openxmlformats.org/drawingml/2006/main" xmlns:r="http://schemas.openxmlformats.org/officeDocument/2006/relationships" xmlns:p="http://schemas.openxmlformats.org/presentationml/2006/main">
  <p:tag name="AS_UNIQUEID" val="2361"/>
</p:tagLst>
</file>

<file path=ppt/tags/tag122.xml><?xml version="1.0" encoding="utf-8"?>
<p:tagLst xmlns:a="http://schemas.openxmlformats.org/drawingml/2006/main" xmlns:r="http://schemas.openxmlformats.org/officeDocument/2006/relationships" xmlns:p="http://schemas.openxmlformats.org/presentationml/2006/main">
  <p:tag name="AS_UNIQUEID" val="2362"/>
</p:tagLst>
</file>

<file path=ppt/tags/tag123.xml><?xml version="1.0" encoding="utf-8"?>
<p:tagLst xmlns:a="http://schemas.openxmlformats.org/drawingml/2006/main" xmlns:r="http://schemas.openxmlformats.org/officeDocument/2006/relationships" xmlns:p="http://schemas.openxmlformats.org/presentationml/2006/main">
  <p:tag name="AS_UNIQUEID" val="2363"/>
</p:tagLst>
</file>

<file path=ppt/tags/tag124.xml><?xml version="1.0" encoding="utf-8"?>
<p:tagLst xmlns:a="http://schemas.openxmlformats.org/drawingml/2006/main" xmlns:r="http://schemas.openxmlformats.org/officeDocument/2006/relationships" xmlns:p="http://schemas.openxmlformats.org/presentationml/2006/main">
  <p:tag name="AS_UNIQUEID" val="2370"/>
</p:tagLst>
</file>

<file path=ppt/tags/tag125.xml><?xml version="1.0" encoding="utf-8"?>
<p:tagLst xmlns:a="http://schemas.openxmlformats.org/drawingml/2006/main" xmlns:r="http://schemas.openxmlformats.org/officeDocument/2006/relationships" xmlns:p="http://schemas.openxmlformats.org/presentationml/2006/main">
  <p:tag name="AS_UNIQUEID" val="2372"/>
</p:tagLst>
</file>

<file path=ppt/tags/tag126.xml><?xml version="1.0" encoding="utf-8"?>
<p:tagLst xmlns:a="http://schemas.openxmlformats.org/drawingml/2006/main" xmlns:r="http://schemas.openxmlformats.org/officeDocument/2006/relationships" xmlns:p="http://schemas.openxmlformats.org/presentationml/2006/main">
  <p:tag name="AS_UNIQUEID" val="2375"/>
</p:tagLst>
</file>

<file path=ppt/tags/tag127.xml><?xml version="1.0" encoding="utf-8"?>
<p:tagLst xmlns:a="http://schemas.openxmlformats.org/drawingml/2006/main" xmlns:r="http://schemas.openxmlformats.org/officeDocument/2006/relationships" xmlns:p="http://schemas.openxmlformats.org/presentationml/2006/main">
  <p:tag name="AS_UNIQUEID" val="2371"/>
</p:tagLst>
</file>

<file path=ppt/tags/tag128.xml><?xml version="1.0" encoding="utf-8"?>
<p:tagLst xmlns:a="http://schemas.openxmlformats.org/drawingml/2006/main" xmlns:r="http://schemas.openxmlformats.org/officeDocument/2006/relationships" xmlns:p="http://schemas.openxmlformats.org/presentationml/2006/main">
  <p:tag name="AS_UNIQUEID" val="2361"/>
</p:tagLst>
</file>

<file path=ppt/tags/tag129.xml><?xml version="1.0" encoding="utf-8"?>
<p:tagLst xmlns:a="http://schemas.openxmlformats.org/drawingml/2006/main" xmlns:r="http://schemas.openxmlformats.org/officeDocument/2006/relationships" xmlns:p="http://schemas.openxmlformats.org/presentationml/2006/main">
  <p:tag name="AS_UNIQUEID" val="2362"/>
</p:tagLst>
</file>

<file path=ppt/tags/tag13.xml><?xml version="1.0" encoding="utf-8"?>
<p:tagLst xmlns:a="http://schemas.openxmlformats.org/drawingml/2006/main" xmlns:r="http://schemas.openxmlformats.org/officeDocument/2006/relationships" xmlns:p="http://schemas.openxmlformats.org/presentationml/2006/main">
  <p:tag name="AS_UNIQUEID" val="17593"/>
</p:tagLst>
</file>

<file path=ppt/tags/tag130.xml><?xml version="1.0" encoding="utf-8"?>
<p:tagLst xmlns:a="http://schemas.openxmlformats.org/drawingml/2006/main" xmlns:r="http://schemas.openxmlformats.org/officeDocument/2006/relationships" xmlns:p="http://schemas.openxmlformats.org/presentationml/2006/main">
  <p:tag name="AS_UNIQUEID" val="2363"/>
</p:tagLst>
</file>

<file path=ppt/tags/tag131.xml><?xml version="1.0" encoding="utf-8"?>
<p:tagLst xmlns:a="http://schemas.openxmlformats.org/drawingml/2006/main" xmlns:r="http://schemas.openxmlformats.org/officeDocument/2006/relationships" xmlns:p="http://schemas.openxmlformats.org/presentationml/2006/main">
  <p:tag name="AS_UNIQUEID" val="2370"/>
</p:tagLst>
</file>

<file path=ppt/tags/tag132.xml><?xml version="1.0" encoding="utf-8"?>
<p:tagLst xmlns:a="http://schemas.openxmlformats.org/drawingml/2006/main" xmlns:r="http://schemas.openxmlformats.org/officeDocument/2006/relationships" xmlns:p="http://schemas.openxmlformats.org/presentationml/2006/main">
  <p:tag name="AS_UNIQUEID" val="2372"/>
</p:tagLst>
</file>

<file path=ppt/tags/tag133.xml><?xml version="1.0" encoding="utf-8"?>
<p:tagLst xmlns:a="http://schemas.openxmlformats.org/drawingml/2006/main" xmlns:r="http://schemas.openxmlformats.org/officeDocument/2006/relationships" xmlns:p="http://schemas.openxmlformats.org/presentationml/2006/main">
  <p:tag name="AS_UNIQUEID" val="2375"/>
</p:tagLst>
</file>

<file path=ppt/tags/tag134.xml><?xml version="1.0" encoding="utf-8"?>
<p:tagLst xmlns:a="http://schemas.openxmlformats.org/drawingml/2006/main" xmlns:r="http://schemas.openxmlformats.org/officeDocument/2006/relationships" xmlns:p="http://schemas.openxmlformats.org/presentationml/2006/main">
  <p:tag name="AS_UNIQUEID" val="2371"/>
</p:tagLst>
</file>

<file path=ppt/tags/tag135.xml><?xml version="1.0" encoding="utf-8"?>
<p:tagLst xmlns:a="http://schemas.openxmlformats.org/drawingml/2006/main" xmlns:r="http://schemas.openxmlformats.org/officeDocument/2006/relationships" xmlns:p="http://schemas.openxmlformats.org/presentationml/2006/main">
  <p:tag name="AS_UNIQUEID" val="2361"/>
</p:tagLst>
</file>

<file path=ppt/tags/tag136.xml><?xml version="1.0" encoding="utf-8"?>
<p:tagLst xmlns:a="http://schemas.openxmlformats.org/drawingml/2006/main" xmlns:r="http://schemas.openxmlformats.org/officeDocument/2006/relationships" xmlns:p="http://schemas.openxmlformats.org/presentationml/2006/main">
  <p:tag name="AS_UNIQUEID" val="2362"/>
</p:tagLst>
</file>

<file path=ppt/tags/tag137.xml><?xml version="1.0" encoding="utf-8"?>
<p:tagLst xmlns:a="http://schemas.openxmlformats.org/drawingml/2006/main" xmlns:r="http://schemas.openxmlformats.org/officeDocument/2006/relationships" xmlns:p="http://schemas.openxmlformats.org/presentationml/2006/main">
  <p:tag name="AS_UNIQUEID" val="2363"/>
</p:tagLst>
</file>

<file path=ppt/tags/tag138.xml><?xml version="1.0" encoding="utf-8"?>
<p:tagLst xmlns:a="http://schemas.openxmlformats.org/drawingml/2006/main" xmlns:r="http://schemas.openxmlformats.org/officeDocument/2006/relationships" xmlns:p="http://schemas.openxmlformats.org/presentationml/2006/main">
  <p:tag name="AS_UNIQUEID" val="2370"/>
</p:tagLst>
</file>

<file path=ppt/tags/tag139.xml><?xml version="1.0" encoding="utf-8"?>
<p:tagLst xmlns:a="http://schemas.openxmlformats.org/drawingml/2006/main" xmlns:r="http://schemas.openxmlformats.org/officeDocument/2006/relationships" xmlns:p="http://schemas.openxmlformats.org/presentationml/2006/main">
  <p:tag name="AS_UNIQUEID" val="2372"/>
</p:tagLst>
</file>

<file path=ppt/tags/tag14.xml><?xml version="1.0" encoding="utf-8"?>
<p:tagLst xmlns:a="http://schemas.openxmlformats.org/drawingml/2006/main" xmlns:r="http://schemas.openxmlformats.org/officeDocument/2006/relationships" xmlns:p="http://schemas.openxmlformats.org/presentationml/2006/main">
  <p:tag name="AS_UNIQUEID" val="17594"/>
</p:tagLst>
</file>

<file path=ppt/tags/tag140.xml><?xml version="1.0" encoding="utf-8"?>
<p:tagLst xmlns:a="http://schemas.openxmlformats.org/drawingml/2006/main" xmlns:r="http://schemas.openxmlformats.org/officeDocument/2006/relationships" xmlns:p="http://schemas.openxmlformats.org/presentationml/2006/main">
  <p:tag name="AS_UNIQUEID" val="2375"/>
</p:tagLst>
</file>

<file path=ppt/tags/tag141.xml><?xml version="1.0" encoding="utf-8"?>
<p:tagLst xmlns:a="http://schemas.openxmlformats.org/drawingml/2006/main" xmlns:r="http://schemas.openxmlformats.org/officeDocument/2006/relationships" xmlns:p="http://schemas.openxmlformats.org/presentationml/2006/main">
  <p:tag name="AS_UNIQUEID" val="2371"/>
</p:tagLst>
</file>

<file path=ppt/tags/tag142.xml><?xml version="1.0" encoding="utf-8"?>
<p:tagLst xmlns:a="http://schemas.openxmlformats.org/drawingml/2006/main" xmlns:r="http://schemas.openxmlformats.org/officeDocument/2006/relationships" xmlns:p="http://schemas.openxmlformats.org/presentationml/2006/main">
  <p:tag name="AS_UNIQUEID" val="2361"/>
</p:tagLst>
</file>

<file path=ppt/tags/tag143.xml><?xml version="1.0" encoding="utf-8"?>
<p:tagLst xmlns:a="http://schemas.openxmlformats.org/drawingml/2006/main" xmlns:r="http://schemas.openxmlformats.org/officeDocument/2006/relationships" xmlns:p="http://schemas.openxmlformats.org/presentationml/2006/main">
  <p:tag name="AS_UNIQUEID" val="2362"/>
</p:tagLst>
</file>

<file path=ppt/tags/tag144.xml><?xml version="1.0" encoding="utf-8"?>
<p:tagLst xmlns:a="http://schemas.openxmlformats.org/drawingml/2006/main" xmlns:r="http://schemas.openxmlformats.org/officeDocument/2006/relationships" xmlns:p="http://schemas.openxmlformats.org/presentationml/2006/main">
  <p:tag name="AS_UNIQUEID" val="2363"/>
</p:tagLst>
</file>

<file path=ppt/tags/tag145.xml><?xml version="1.0" encoding="utf-8"?>
<p:tagLst xmlns:a="http://schemas.openxmlformats.org/drawingml/2006/main" xmlns:r="http://schemas.openxmlformats.org/officeDocument/2006/relationships" xmlns:p="http://schemas.openxmlformats.org/presentationml/2006/main">
  <p:tag name="AS_UNIQUEID" val="2370"/>
</p:tagLst>
</file>

<file path=ppt/tags/tag146.xml><?xml version="1.0" encoding="utf-8"?>
<p:tagLst xmlns:a="http://schemas.openxmlformats.org/drawingml/2006/main" xmlns:r="http://schemas.openxmlformats.org/officeDocument/2006/relationships" xmlns:p="http://schemas.openxmlformats.org/presentationml/2006/main">
  <p:tag name="AS_UNIQUEID" val="2372"/>
</p:tagLst>
</file>

<file path=ppt/tags/tag147.xml><?xml version="1.0" encoding="utf-8"?>
<p:tagLst xmlns:a="http://schemas.openxmlformats.org/drawingml/2006/main" xmlns:r="http://schemas.openxmlformats.org/officeDocument/2006/relationships" xmlns:p="http://schemas.openxmlformats.org/presentationml/2006/main">
  <p:tag name="AS_UNIQUEID" val="2375"/>
</p:tagLst>
</file>

<file path=ppt/tags/tag148.xml><?xml version="1.0" encoding="utf-8"?>
<p:tagLst xmlns:a="http://schemas.openxmlformats.org/drawingml/2006/main" xmlns:r="http://schemas.openxmlformats.org/officeDocument/2006/relationships" xmlns:p="http://schemas.openxmlformats.org/presentationml/2006/main">
  <p:tag name="AS_UNIQUEID" val="2371"/>
</p:tagLst>
</file>

<file path=ppt/tags/tag149.xml><?xml version="1.0" encoding="utf-8"?>
<p:tagLst xmlns:a="http://schemas.openxmlformats.org/drawingml/2006/main" xmlns:r="http://schemas.openxmlformats.org/officeDocument/2006/relationships" xmlns:p="http://schemas.openxmlformats.org/presentationml/2006/main">
  <p:tag name="AS_UNIQUEID" val="2361"/>
</p:tagLst>
</file>

<file path=ppt/tags/tag15.xml><?xml version="1.0" encoding="utf-8"?>
<p:tagLst xmlns:a="http://schemas.openxmlformats.org/drawingml/2006/main" xmlns:r="http://schemas.openxmlformats.org/officeDocument/2006/relationships" xmlns:p="http://schemas.openxmlformats.org/presentationml/2006/main">
  <p:tag name="AS_UNIQUEID" val="17595"/>
</p:tagLst>
</file>

<file path=ppt/tags/tag150.xml><?xml version="1.0" encoding="utf-8"?>
<p:tagLst xmlns:a="http://schemas.openxmlformats.org/drawingml/2006/main" xmlns:r="http://schemas.openxmlformats.org/officeDocument/2006/relationships" xmlns:p="http://schemas.openxmlformats.org/presentationml/2006/main">
  <p:tag name="AS_UNIQUEID" val="2362"/>
</p:tagLst>
</file>

<file path=ppt/tags/tag151.xml><?xml version="1.0" encoding="utf-8"?>
<p:tagLst xmlns:a="http://schemas.openxmlformats.org/drawingml/2006/main" xmlns:r="http://schemas.openxmlformats.org/officeDocument/2006/relationships" xmlns:p="http://schemas.openxmlformats.org/presentationml/2006/main">
  <p:tag name="AS_UNIQUEID" val="2363"/>
</p:tagLst>
</file>

<file path=ppt/tags/tag152.xml><?xml version="1.0" encoding="utf-8"?>
<p:tagLst xmlns:a="http://schemas.openxmlformats.org/drawingml/2006/main" xmlns:r="http://schemas.openxmlformats.org/officeDocument/2006/relationships" xmlns:p="http://schemas.openxmlformats.org/presentationml/2006/main">
  <p:tag name="AS_UNIQUEID" val="2370"/>
</p:tagLst>
</file>

<file path=ppt/tags/tag153.xml><?xml version="1.0" encoding="utf-8"?>
<p:tagLst xmlns:a="http://schemas.openxmlformats.org/drawingml/2006/main" xmlns:r="http://schemas.openxmlformats.org/officeDocument/2006/relationships" xmlns:p="http://schemas.openxmlformats.org/presentationml/2006/main">
  <p:tag name="AS_UNIQUEID" val="2372"/>
</p:tagLst>
</file>

<file path=ppt/tags/tag154.xml><?xml version="1.0" encoding="utf-8"?>
<p:tagLst xmlns:a="http://schemas.openxmlformats.org/drawingml/2006/main" xmlns:r="http://schemas.openxmlformats.org/officeDocument/2006/relationships" xmlns:p="http://schemas.openxmlformats.org/presentationml/2006/main">
  <p:tag name="AS_UNIQUEID" val="2375"/>
</p:tagLst>
</file>

<file path=ppt/tags/tag155.xml><?xml version="1.0" encoding="utf-8"?>
<p:tagLst xmlns:a="http://schemas.openxmlformats.org/drawingml/2006/main" xmlns:r="http://schemas.openxmlformats.org/officeDocument/2006/relationships" xmlns:p="http://schemas.openxmlformats.org/presentationml/2006/main">
  <p:tag name="AS_UNIQUEID" val="2371"/>
</p:tagLst>
</file>

<file path=ppt/tags/tag156.xml><?xml version="1.0" encoding="utf-8"?>
<p:tagLst xmlns:a="http://schemas.openxmlformats.org/drawingml/2006/main" xmlns:r="http://schemas.openxmlformats.org/officeDocument/2006/relationships" xmlns:p="http://schemas.openxmlformats.org/presentationml/2006/main">
  <p:tag name="AS_UNIQUEID" val="2361"/>
</p:tagLst>
</file>

<file path=ppt/tags/tag157.xml><?xml version="1.0" encoding="utf-8"?>
<p:tagLst xmlns:a="http://schemas.openxmlformats.org/drawingml/2006/main" xmlns:r="http://schemas.openxmlformats.org/officeDocument/2006/relationships" xmlns:p="http://schemas.openxmlformats.org/presentationml/2006/main">
  <p:tag name="AS_UNIQUEID" val="2362"/>
</p:tagLst>
</file>

<file path=ppt/tags/tag158.xml><?xml version="1.0" encoding="utf-8"?>
<p:tagLst xmlns:a="http://schemas.openxmlformats.org/drawingml/2006/main" xmlns:r="http://schemas.openxmlformats.org/officeDocument/2006/relationships" xmlns:p="http://schemas.openxmlformats.org/presentationml/2006/main">
  <p:tag name="AS_UNIQUEID" val="2363"/>
</p:tagLst>
</file>

<file path=ppt/tags/tag159.xml><?xml version="1.0" encoding="utf-8"?>
<p:tagLst xmlns:a="http://schemas.openxmlformats.org/drawingml/2006/main" xmlns:r="http://schemas.openxmlformats.org/officeDocument/2006/relationships" xmlns:p="http://schemas.openxmlformats.org/presentationml/2006/main">
  <p:tag name="AS_UNIQUEID" val="2372"/>
</p:tagLst>
</file>

<file path=ppt/tags/tag16.xml><?xml version="1.0" encoding="utf-8"?>
<p:tagLst xmlns:a="http://schemas.openxmlformats.org/drawingml/2006/main" xmlns:r="http://schemas.openxmlformats.org/officeDocument/2006/relationships" xmlns:p="http://schemas.openxmlformats.org/presentationml/2006/main">
  <p:tag name="AS_UNIQUEID" val="17596"/>
</p:tagLst>
</file>

<file path=ppt/tags/tag160.xml><?xml version="1.0" encoding="utf-8"?>
<p:tagLst xmlns:a="http://schemas.openxmlformats.org/drawingml/2006/main" xmlns:r="http://schemas.openxmlformats.org/officeDocument/2006/relationships" xmlns:p="http://schemas.openxmlformats.org/presentationml/2006/main">
  <p:tag name="AS_UNIQUEID" val="2371"/>
</p:tagLst>
</file>

<file path=ppt/tags/tag161.xml><?xml version="1.0" encoding="utf-8"?>
<p:tagLst xmlns:a="http://schemas.openxmlformats.org/drawingml/2006/main" xmlns:r="http://schemas.openxmlformats.org/officeDocument/2006/relationships" xmlns:p="http://schemas.openxmlformats.org/presentationml/2006/main">
  <p:tag name="AS_UNIQUEID" val="2361"/>
</p:tagLst>
</file>

<file path=ppt/tags/tag162.xml><?xml version="1.0" encoding="utf-8"?>
<p:tagLst xmlns:a="http://schemas.openxmlformats.org/drawingml/2006/main" xmlns:r="http://schemas.openxmlformats.org/officeDocument/2006/relationships" xmlns:p="http://schemas.openxmlformats.org/presentationml/2006/main">
  <p:tag name="AS_UNIQUEID" val="2362"/>
</p:tagLst>
</file>

<file path=ppt/tags/tag163.xml><?xml version="1.0" encoding="utf-8"?>
<p:tagLst xmlns:a="http://schemas.openxmlformats.org/drawingml/2006/main" xmlns:r="http://schemas.openxmlformats.org/officeDocument/2006/relationships" xmlns:p="http://schemas.openxmlformats.org/presentationml/2006/main">
  <p:tag name="AS_UNIQUEID" val="2363"/>
</p:tagLst>
</file>

<file path=ppt/tags/tag164.xml><?xml version="1.0" encoding="utf-8"?>
<p:tagLst xmlns:a="http://schemas.openxmlformats.org/drawingml/2006/main" xmlns:r="http://schemas.openxmlformats.org/officeDocument/2006/relationships" xmlns:p="http://schemas.openxmlformats.org/presentationml/2006/main">
  <p:tag name="AS_UNIQUEID" val="2370"/>
</p:tagLst>
</file>

<file path=ppt/tags/tag165.xml><?xml version="1.0" encoding="utf-8"?>
<p:tagLst xmlns:a="http://schemas.openxmlformats.org/drawingml/2006/main" xmlns:r="http://schemas.openxmlformats.org/officeDocument/2006/relationships" xmlns:p="http://schemas.openxmlformats.org/presentationml/2006/main">
  <p:tag name="AS_UNIQUEID" val="2372"/>
</p:tagLst>
</file>

<file path=ppt/tags/tag166.xml><?xml version="1.0" encoding="utf-8"?>
<p:tagLst xmlns:a="http://schemas.openxmlformats.org/drawingml/2006/main" xmlns:r="http://schemas.openxmlformats.org/officeDocument/2006/relationships" xmlns:p="http://schemas.openxmlformats.org/presentationml/2006/main">
  <p:tag name="AS_UNIQUEID" val="2375"/>
</p:tagLst>
</file>

<file path=ppt/tags/tag167.xml><?xml version="1.0" encoding="utf-8"?>
<p:tagLst xmlns:a="http://schemas.openxmlformats.org/drawingml/2006/main" xmlns:r="http://schemas.openxmlformats.org/officeDocument/2006/relationships" xmlns:p="http://schemas.openxmlformats.org/presentationml/2006/main">
  <p:tag name="AS_UNIQUEID" val="2371"/>
</p:tagLst>
</file>

<file path=ppt/tags/tag168.xml><?xml version="1.0" encoding="utf-8"?>
<p:tagLst xmlns:a="http://schemas.openxmlformats.org/drawingml/2006/main" xmlns:r="http://schemas.openxmlformats.org/officeDocument/2006/relationships" xmlns:p="http://schemas.openxmlformats.org/presentationml/2006/main">
  <p:tag name="AS_UNIQUEID" val="2361"/>
</p:tagLst>
</file>

<file path=ppt/tags/tag169.xml><?xml version="1.0" encoding="utf-8"?>
<p:tagLst xmlns:a="http://schemas.openxmlformats.org/drawingml/2006/main" xmlns:r="http://schemas.openxmlformats.org/officeDocument/2006/relationships" xmlns:p="http://schemas.openxmlformats.org/presentationml/2006/main">
  <p:tag name="AS_UNIQUEID" val="2362"/>
</p:tagLst>
</file>

<file path=ppt/tags/tag17.xml><?xml version="1.0" encoding="utf-8"?>
<p:tagLst xmlns:a="http://schemas.openxmlformats.org/drawingml/2006/main" xmlns:r="http://schemas.openxmlformats.org/officeDocument/2006/relationships" xmlns:p="http://schemas.openxmlformats.org/presentationml/2006/main">
  <p:tag name="AS_UNIQUEID" val="17597"/>
</p:tagLst>
</file>

<file path=ppt/tags/tag170.xml><?xml version="1.0" encoding="utf-8"?>
<p:tagLst xmlns:a="http://schemas.openxmlformats.org/drawingml/2006/main" xmlns:r="http://schemas.openxmlformats.org/officeDocument/2006/relationships" xmlns:p="http://schemas.openxmlformats.org/presentationml/2006/main">
  <p:tag name="AS_UNIQUEID" val="2363"/>
</p:tagLst>
</file>

<file path=ppt/tags/tag171.xml><?xml version="1.0" encoding="utf-8"?>
<p:tagLst xmlns:a="http://schemas.openxmlformats.org/drawingml/2006/main" xmlns:r="http://schemas.openxmlformats.org/officeDocument/2006/relationships" xmlns:p="http://schemas.openxmlformats.org/presentationml/2006/main">
  <p:tag name="AS_UNIQUEID" val="2370"/>
</p:tagLst>
</file>

<file path=ppt/tags/tag172.xml><?xml version="1.0" encoding="utf-8"?>
<p:tagLst xmlns:a="http://schemas.openxmlformats.org/drawingml/2006/main" xmlns:r="http://schemas.openxmlformats.org/officeDocument/2006/relationships" xmlns:p="http://schemas.openxmlformats.org/presentationml/2006/main">
  <p:tag name="AS_UNIQUEID" val="2372"/>
</p:tagLst>
</file>

<file path=ppt/tags/tag173.xml><?xml version="1.0" encoding="utf-8"?>
<p:tagLst xmlns:a="http://schemas.openxmlformats.org/drawingml/2006/main" xmlns:r="http://schemas.openxmlformats.org/officeDocument/2006/relationships" xmlns:p="http://schemas.openxmlformats.org/presentationml/2006/main">
  <p:tag name="AS_UNIQUEID" val="2375"/>
</p:tagLst>
</file>

<file path=ppt/tags/tag174.xml><?xml version="1.0" encoding="utf-8"?>
<p:tagLst xmlns:a="http://schemas.openxmlformats.org/drawingml/2006/main" xmlns:r="http://schemas.openxmlformats.org/officeDocument/2006/relationships" xmlns:p="http://schemas.openxmlformats.org/presentationml/2006/main">
  <p:tag name="AS_UNIQUEID" val="2371"/>
</p:tagLst>
</file>

<file path=ppt/tags/tag175.xml><?xml version="1.0" encoding="utf-8"?>
<p:tagLst xmlns:a="http://schemas.openxmlformats.org/drawingml/2006/main" xmlns:r="http://schemas.openxmlformats.org/officeDocument/2006/relationships" xmlns:p="http://schemas.openxmlformats.org/presentationml/2006/main">
  <p:tag name="AS_UNIQUEID" val="2361"/>
</p:tagLst>
</file>

<file path=ppt/tags/tag176.xml><?xml version="1.0" encoding="utf-8"?>
<p:tagLst xmlns:a="http://schemas.openxmlformats.org/drawingml/2006/main" xmlns:r="http://schemas.openxmlformats.org/officeDocument/2006/relationships" xmlns:p="http://schemas.openxmlformats.org/presentationml/2006/main">
  <p:tag name="AS_UNIQUEID" val="2362"/>
</p:tagLst>
</file>

<file path=ppt/tags/tag177.xml><?xml version="1.0" encoding="utf-8"?>
<p:tagLst xmlns:a="http://schemas.openxmlformats.org/drawingml/2006/main" xmlns:r="http://schemas.openxmlformats.org/officeDocument/2006/relationships" xmlns:p="http://schemas.openxmlformats.org/presentationml/2006/main">
  <p:tag name="AS_UNIQUEID" val="2363"/>
</p:tagLst>
</file>

<file path=ppt/tags/tag178.xml><?xml version="1.0" encoding="utf-8"?>
<p:tagLst xmlns:a="http://schemas.openxmlformats.org/drawingml/2006/main" xmlns:r="http://schemas.openxmlformats.org/officeDocument/2006/relationships" xmlns:p="http://schemas.openxmlformats.org/presentationml/2006/main">
  <p:tag name="AS_UNIQUEID" val="2372"/>
</p:tagLst>
</file>

<file path=ppt/tags/tag179.xml><?xml version="1.0" encoding="utf-8"?>
<p:tagLst xmlns:a="http://schemas.openxmlformats.org/drawingml/2006/main" xmlns:r="http://schemas.openxmlformats.org/officeDocument/2006/relationships" xmlns:p="http://schemas.openxmlformats.org/presentationml/2006/main">
  <p:tag name="AS_UNIQUEID" val="2371"/>
</p:tagLst>
</file>

<file path=ppt/tags/tag18.xml><?xml version="1.0" encoding="utf-8"?>
<p:tagLst xmlns:a="http://schemas.openxmlformats.org/drawingml/2006/main" xmlns:r="http://schemas.openxmlformats.org/officeDocument/2006/relationships" xmlns:p="http://schemas.openxmlformats.org/presentationml/2006/main">
  <p:tag name="AS_UNIQUEID" val="17598"/>
</p:tagLst>
</file>

<file path=ppt/tags/tag180.xml><?xml version="1.0" encoding="utf-8"?>
<p:tagLst xmlns:a="http://schemas.openxmlformats.org/drawingml/2006/main" xmlns:r="http://schemas.openxmlformats.org/officeDocument/2006/relationships" xmlns:p="http://schemas.openxmlformats.org/presentationml/2006/main">
  <p:tag name="AS_UNIQUEID" val="2372"/>
</p:tagLst>
</file>

<file path=ppt/tags/tag181.xml><?xml version="1.0" encoding="utf-8"?>
<p:tagLst xmlns:a="http://schemas.openxmlformats.org/drawingml/2006/main" xmlns:r="http://schemas.openxmlformats.org/officeDocument/2006/relationships" xmlns:p="http://schemas.openxmlformats.org/presentationml/2006/main">
  <p:tag name="AS_UNIQUEID" val="2371"/>
</p:tagLst>
</file>

<file path=ppt/tags/tag182.xml><?xml version="1.0" encoding="utf-8"?>
<p:tagLst xmlns:a="http://schemas.openxmlformats.org/drawingml/2006/main" xmlns:r="http://schemas.openxmlformats.org/officeDocument/2006/relationships" xmlns:p="http://schemas.openxmlformats.org/presentationml/2006/main">
  <p:tag name="AS_UNIQUEID" val="2361"/>
</p:tagLst>
</file>

<file path=ppt/tags/tag183.xml><?xml version="1.0" encoding="utf-8"?>
<p:tagLst xmlns:a="http://schemas.openxmlformats.org/drawingml/2006/main" xmlns:r="http://schemas.openxmlformats.org/officeDocument/2006/relationships" xmlns:p="http://schemas.openxmlformats.org/presentationml/2006/main">
  <p:tag name="AS_UNIQUEID" val="2362"/>
</p:tagLst>
</file>

<file path=ppt/tags/tag184.xml><?xml version="1.0" encoding="utf-8"?>
<p:tagLst xmlns:a="http://schemas.openxmlformats.org/drawingml/2006/main" xmlns:r="http://schemas.openxmlformats.org/officeDocument/2006/relationships" xmlns:p="http://schemas.openxmlformats.org/presentationml/2006/main">
  <p:tag name="AS_UNIQUEID" val="2363"/>
</p:tagLst>
</file>

<file path=ppt/tags/tag185.xml><?xml version="1.0" encoding="utf-8"?>
<p:tagLst xmlns:a="http://schemas.openxmlformats.org/drawingml/2006/main" xmlns:r="http://schemas.openxmlformats.org/officeDocument/2006/relationships" xmlns:p="http://schemas.openxmlformats.org/presentationml/2006/main">
  <p:tag name="AS_UNIQUEID" val="2372"/>
</p:tagLst>
</file>

<file path=ppt/tags/tag186.xml><?xml version="1.0" encoding="utf-8"?>
<p:tagLst xmlns:a="http://schemas.openxmlformats.org/drawingml/2006/main" xmlns:r="http://schemas.openxmlformats.org/officeDocument/2006/relationships" xmlns:p="http://schemas.openxmlformats.org/presentationml/2006/main">
  <p:tag name="AS_UNIQUEID" val="2371"/>
</p:tagLst>
</file>

<file path=ppt/tags/tag187.xml><?xml version="1.0" encoding="utf-8"?>
<p:tagLst xmlns:a="http://schemas.openxmlformats.org/drawingml/2006/main" xmlns:r="http://schemas.openxmlformats.org/officeDocument/2006/relationships" xmlns:p="http://schemas.openxmlformats.org/presentationml/2006/main">
  <p:tag name="AS_UNIQUEID" val="2361"/>
</p:tagLst>
</file>

<file path=ppt/tags/tag188.xml><?xml version="1.0" encoding="utf-8"?>
<p:tagLst xmlns:a="http://schemas.openxmlformats.org/drawingml/2006/main" xmlns:r="http://schemas.openxmlformats.org/officeDocument/2006/relationships" xmlns:p="http://schemas.openxmlformats.org/presentationml/2006/main">
  <p:tag name="AS_UNIQUEID" val="2362"/>
</p:tagLst>
</file>

<file path=ppt/tags/tag189.xml><?xml version="1.0" encoding="utf-8"?>
<p:tagLst xmlns:a="http://schemas.openxmlformats.org/drawingml/2006/main" xmlns:r="http://schemas.openxmlformats.org/officeDocument/2006/relationships" xmlns:p="http://schemas.openxmlformats.org/presentationml/2006/main">
  <p:tag name="AS_UNIQUEID" val="2363"/>
</p:tagLst>
</file>

<file path=ppt/tags/tag19.xml><?xml version="1.0" encoding="utf-8"?>
<p:tagLst xmlns:a="http://schemas.openxmlformats.org/drawingml/2006/main" xmlns:r="http://schemas.openxmlformats.org/officeDocument/2006/relationships" xmlns:p="http://schemas.openxmlformats.org/presentationml/2006/main">
  <p:tag name="AS_UNIQUEID" val="17599"/>
</p:tagLst>
</file>

<file path=ppt/tags/tag190.xml><?xml version="1.0" encoding="utf-8"?>
<p:tagLst xmlns:a="http://schemas.openxmlformats.org/drawingml/2006/main" xmlns:r="http://schemas.openxmlformats.org/officeDocument/2006/relationships" xmlns:p="http://schemas.openxmlformats.org/presentationml/2006/main">
  <p:tag name="AS_UNIQUEID" val="2371"/>
</p:tagLst>
</file>

<file path=ppt/tags/tag191.xml><?xml version="1.0" encoding="utf-8"?>
<p:tagLst xmlns:a="http://schemas.openxmlformats.org/drawingml/2006/main" xmlns:r="http://schemas.openxmlformats.org/officeDocument/2006/relationships" xmlns:p="http://schemas.openxmlformats.org/presentationml/2006/main">
  <p:tag name="AS_UNIQUEID" val="2372"/>
</p:tagLst>
</file>

<file path=ppt/tags/tag192.xml><?xml version="1.0" encoding="utf-8"?>
<p:tagLst xmlns:a="http://schemas.openxmlformats.org/drawingml/2006/main" xmlns:r="http://schemas.openxmlformats.org/officeDocument/2006/relationships" xmlns:p="http://schemas.openxmlformats.org/presentationml/2006/main">
  <p:tag name="AS_UNIQUEID" val="2372"/>
</p:tagLst>
</file>

<file path=ppt/tags/tag193.xml><?xml version="1.0" encoding="utf-8"?>
<p:tagLst xmlns:a="http://schemas.openxmlformats.org/drawingml/2006/main" xmlns:r="http://schemas.openxmlformats.org/officeDocument/2006/relationships" xmlns:p="http://schemas.openxmlformats.org/presentationml/2006/main">
  <p:tag name="AS_UNIQUEID" val="2371"/>
</p:tagLst>
</file>

<file path=ppt/tags/tag194.xml><?xml version="1.0" encoding="utf-8"?>
<p:tagLst xmlns:a="http://schemas.openxmlformats.org/drawingml/2006/main" xmlns:r="http://schemas.openxmlformats.org/officeDocument/2006/relationships" xmlns:p="http://schemas.openxmlformats.org/presentationml/2006/main">
  <p:tag name="AS_UNIQUEID" val="2361"/>
</p:tagLst>
</file>

<file path=ppt/tags/tag195.xml><?xml version="1.0" encoding="utf-8"?>
<p:tagLst xmlns:a="http://schemas.openxmlformats.org/drawingml/2006/main" xmlns:r="http://schemas.openxmlformats.org/officeDocument/2006/relationships" xmlns:p="http://schemas.openxmlformats.org/presentationml/2006/main">
  <p:tag name="AS_UNIQUEID" val="2362"/>
</p:tagLst>
</file>

<file path=ppt/tags/tag196.xml><?xml version="1.0" encoding="utf-8"?>
<p:tagLst xmlns:a="http://schemas.openxmlformats.org/drawingml/2006/main" xmlns:r="http://schemas.openxmlformats.org/officeDocument/2006/relationships" xmlns:p="http://schemas.openxmlformats.org/presentationml/2006/main">
  <p:tag name="AS_UNIQUEID" val="2363"/>
</p:tagLst>
</file>

<file path=ppt/tags/tag197.xml><?xml version="1.0" encoding="utf-8"?>
<p:tagLst xmlns:a="http://schemas.openxmlformats.org/drawingml/2006/main" xmlns:r="http://schemas.openxmlformats.org/officeDocument/2006/relationships" xmlns:p="http://schemas.openxmlformats.org/presentationml/2006/main">
  <p:tag name="AS_UNIQUEID" val="2372"/>
</p:tagLst>
</file>

<file path=ppt/tags/tag198.xml><?xml version="1.0" encoding="utf-8"?>
<p:tagLst xmlns:a="http://schemas.openxmlformats.org/drawingml/2006/main" xmlns:r="http://schemas.openxmlformats.org/officeDocument/2006/relationships" xmlns:p="http://schemas.openxmlformats.org/presentationml/2006/main">
  <p:tag name="AS_UNIQUEID" val="2375"/>
</p:tagLst>
</file>

<file path=ppt/tags/tag199.xml><?xml version="1.0" encoding="utf-8"?>
<p:tagLst xmlns:a="http://schemas.openxmlformats.org/drawingml/2006/main" xmlns:r="http://schemas.openxmlformats.org/officeDocument/2006/relationships" xmlns:p="http://schemas.openxmlformats.org/presentationml/2006/main">
  <p:tag name="AS_UNIQUEID" val="2371"/>
</p:tagLst>
</file>

<file path=ppt/tags/tag2.xml><?xml version="1.0" encoding="utf-8"?>
<p:tagLst xmlns:a="http://schemas.openxmlformats.org/drawingml/2006/main" xmlns:r="http://schemas.openxmlformats.org/officeDocument/2006/relationships" xmlns:p="http://schemas.openxmlformats.org/presentationml/2006/main">
  <p:tag name="AS_UNIQUEID" val="19910"/>
</p:tagLst>
</file>

<file path=ppt/tags/tag20.xml><?xml version="1.0" encoding="utf-8"?>
<p:tagLst xmlns:a="http://schemas.openxmlformats.org/drawingml/2006/main" xmlns:r="http://schemas.openxmlformats.org/officeDocument/2006/relationships" xmlns:p="http://schemas.openxmlformats.org/presentationml/2006/main">
  <p:tag name="AS_UNIQUEID" val="785"/>
</p:tagLst>
</file>

<file path=ppt/tags/tag200.xml><?xml version="1.0" encoding="utf-8"?>
<p:tagLst xmlns:a="http://schemas.openxmlformats.org/drawingml/2006/main" xmlns:r="http://schemas.openxmlformats.org/officeDocument/2006/relationships" xmlns:p="http://schemas.openxmlformats.org/presentationml/2006/main">
  <p:tag name="AS_UNIQUEID" val="2361"/>
</p:tagLst>
</file>

<file path=ppt/tags/tag201.xml><?xml version="1.0" encoding="utf-8"?>
<p:tagLst xmlns:a="http://schemas.openxmlformats.org/drawingml/2006/main" xmlns:r="http://schemas.openxmlformats.org/officeDocument/2006/relationships" xmlns:p="http://schemas.openxmlformats.org/presentationml/2006/main">
  <p:tag name="AS_UNIQUEID" val="2362"/>
</p:tagLst>
</file>

<file path=ppt/tags/tag202.xml><?xml version="1.0" encoding="utf-8"?>
<p:tagLst xmlns:a="http://schemas.openxmlformats.org/drawingml/2006/main" xmlns:r="http://schemas.openxmlformats.org/officeDocument/2006/relationships" xmlns:p="http://schemas.openxmlformats.org/presentationml/2006/main">
  <p:tag name="AS_UNIQUEID" val="2363"/>
</p:tagLst>
</file>

<file path=ppt/tags/tag203.xml><?xml version="1.0" encoding="utf-8"?>
<p:tagLst xmlns:a="http://schemas.openxmlformats.org/drawingml/2006/main" xmlns:r="http://schemas.openxmlformats.org/officeDocument/2006/relationships" xmlns:p="http://schemas.openxmlformats.org/presentationml/2006/main">
  <p:tag name="AS_UNIQUEID" val="2372"/>
</p:tagLst>
</file>

<file path=ppt/tags/tag204.xml><?xml version="1.0" encoding="utf-8"?>
<p:tagLst xmlns:a="http://schemas.openxmlformats.org/drawingml/2006/main" xmlns:r="http://schemas.openxmlformats.org/officeDocument/2006/relationships" xmlns:p="http://schemas.openxmlformats.org/presentationml/2006/main">
  <p:tag name="AS_UNIQUEID" val="2371"/>
</p:tagLst>
</file>

<file path=ppt/tags/tag205.xml><?xml version="1.0" encoding="utf-8"?>
<p:tagLst xmlns:a="http://schemas.openxmlformats.org/drawingml/2006/main" xmlns:r="http://schemas.openxmlformats.org/officeDocument/2006/relationships" xmlns:p="http://schemas.openxmlformats.org/presentationml/2006/main">
  <p:tag name="AS_UNIQUEID" val="2361"/>
</p:tagLst>
</file>

<file path=ppt/tags/tag206.xml><?xml version="1.0" encoding="utf-8"?>
<p:tagLst xmlns:a="http://schemas.openxmlformats.org/drawingml/2006/main" xmlns:r="http://schemas.openxmlformats.org/officeDocument/2006/relationships" xmlns:p="http://schemas.openxmlformats.org/presentationml/2006/main">
  <p:tag name="AS_UNIQUEID" val="2362"/>
</p:tagLst>
</file>

<file path=ppt/tags/tag207.xml><?xml version="1.0" encoding="utf-8"?>
<p:tagLst xmlns:a="http://schemas.openxmlformats.org/drawingml/2006/main" xmlns:r="http://schemas.openxmlformats.org/officeDocument/2006/relationships" xmlns:p="http://schemas.openxmlformats.org/presentationml/2006/main">
  <p:tag name="AS_UNIQUEID" val="2363"/>
</p:tagLst>
</file>

<file path=ppt/tags/tag208.xml><?xml version="1.0" encoding="utf-8"?>
<p:tagLst xmlns:a="http://schemas.openxmlformats.org/drawingml/2006/main" xmlns:r="http://schemas.openxmlformats.org/officeDocument/2006/relationships" xmlns:p="http://schemas.openxmlformats.org/presentationml/2006/main">
  <p:tag name="AS_UNIQUEID" val="2372"/>
</p:tagLst>
</file>

<file path=ppt/tags/tag209.xml><?xml version="1.0" encoding="utf-8"?>
<p:tagLst xmlns:a="http://schemas.openxmlformats.org/drawingml/2006/main" xmlns:r="http://schemas.openxmlformats.org/officeDocument/2006/relationships" xmlns:p="http://schemas.openxmlformats.org/presentationml/2006/main">
  <p:tag name="AS_UNIQUEID" val="2371"/>
</p:tagLst>
</file>

<file path=ppt/tags/tag21.xml><?xml version="1.0" encoding="utf-8"?>
<p:tagLst xmlns:a="http://schemas.openxmlformats.org/drawingml/2006/main" xmlns:r="http://schemas.openxmlformats.org/officeDocument/2006/relationships" xmlns:p="http://schemas.openxmlformats.org/presentationml/2006/main">
  <p:tag name="AS_UNIQUEID" val="788"/>
</p:tagLst>
</file>

<file path=ppt/tags/tag210.xml><?xml version="1.0" encoding="utf-8"?>
<p:tagLst xmlns:a="http://schemas.openxmlformats.org/drawingml/2006/main" xmlns:r="http://schemas.openxmlformats.org/officeDocument/2006/relationships" xmlns:p="http://schemas.openxmlformats.org/presentationml/2006/main">
  <p:tag name="AS_UNIQUEID" val="2361"/>
</p:tagLst>
</file>

<file path=ppt/tags/tag211.xml><?xml version="1.0" encoding="utf-8"?>
<p:tagLst xmlns:a="http://schemas.openxmlformats.org/drawingml/2006/main" xmlns:r="http://schemas.openxmlformats.org/officeDocument/2006/relationships" xmlns:p="http://schemas.openxmlformats.org/presentationml/2006/main">
  <p:tag name="AS_UNIQUEID" val="2362"/>
</p:tagLst>
</file>

<file path=ppt/tags/tag212.xml><?xml version="1.0" encoding="utf-8"?>
<p:tagLst xmlns:a="http://schemas.openxmlformats.org/drawingml/2006/main" xmlns:r="http://schemas.openxmlformats.org/officeDocument/2006/relationships" xmlns:p="http://schemas.openxmlformats.org/presentationml/2006/main">
  <p:tag name="AS_UNIQUEID" val="2363"/>
</p:tagLst>
</file>

<file path=ppt/tags/tag213.xml><?xml version="1.0" encoding="utf-8"?>
<p:tagLst xmlns:a="http://schemas.openxmlformats.org/drawingml/2006/main" xmlns:r="http://schemas.openxmlformats.org/officeDocument/2006/relationships" xmlns:p="http://schemas.openxmlformats.org/presentationml/2006/main">
  <p:tag name="AS_UNIQUEID" val="2372"/>
</p:tagLst>
</file>

<file path=ppt/tags/tag214.xml><?xml version="1.0" encoding="utf-8"?>
<p:tagLst xmlns:a="http://schemas.openxmlformats.org/drawingml/2006/main" xmlns:r="http://schemas.openxmlformats.org/officeDocument/2006/relationships" xmlns:p="http://schemas.openxmlformats.org/presentationml/2006/main">
  <p:tag name="AS_UNIQUEID" val="2371"/>
</p:tagLst>
</file>

<file path=ppt/tags/tag215.xml><?xml version="1.0" encoding="utf-8"?>
<p:tagLst xmlns:a="http://schemas.openxmlformats.org/drawingml/2006/main" xmlns:r="http://schemas.openxmlformats.org/officeDocument/2006/relationships" xmlns:p="http://schemas.openxmlformats.org/presentationml/2006/main">
  <p:tag name="AS_UNIQUEID" val="2361"/>
</p:tagLst>
</file>

<file path=ppt/tags/tag216.xml><?xml version="1.0" encoding="utf-8"?>
<p:tagLst xmlns:a="http://schemas.openxmlformats.org/drawingml/2006/main" xmlns:r="http://schemas.openxmlformats.org/officeDocument/2006/relationships" xmlns:p="http://schemas.openxmlformats.org/presentationml/2006/main">
  <p:tag name="AS_UNIQUEID" val="2362"/>
</p:tagLst>
</file>

<file path=ppt/tags/tag217.xml><?xml version="1.0" encoding="utf-8"?>
<p:tagLst xmlns:a="http://schemas.openxmlformats.org/drawingml/2006/main" xmlns:r="http://schemas.openxmlformats.org/officeDocument/2006/relationships" xmlns:p="http://schemas.openxmlformats.org/presentationml/2006/main">
  <p:tag name="AS_UNIQUEID" val="2363"/>
</p:tagLst>
</file>

<file path=ppt/tags/tag218.xml><?xml version="1.0" encoding="utf-8"?>
<p:tagLst xmlns:a="http://schemas.openxmlformats.org/drawingml/2006/main" xmlns:r="http://schemas.openxmlformats.org/officeDocument/2006/relationships" xmlns:p="http://schemas.openxmlformats.org/presentationml/2006/main">
  <p:tag name="AS_UNIQUEID" val="2372"/>
</p:tagLst>
</file>

<file path=ppt/tags/tag219.xml><?xml version="1.0" encoding="utf-8"?>
<p:tagLst xmlns:a="http://schemas.openxmlformats.org/drawingml/2006/main" xmlns:r="http://schemas.openxmlformats.org/officeDocument/2006/relationships" xmlns:p="http://schemas.openxmlformats.org/presentationml/2006/main">
  <p:tag name="AS_UNIQUEID" val="2371"/>
</p:tagLst>
</file>

<file path=ppt/tags/tag22.xml><?xml version="1.0" encoding="utf-8"?>
<p:tagLst xmlns:a="http://schemas.openxmlformats.org/drawingml/2006/main" xmlns:r="http://schemas.openxmlformats.org/officeDocument/2006/relationships" xmlns:p="http://schemas.openxmlformats.org/presentationml/2006/main">
  <p:tag name="AS_UNIQUEID" val="785"/>
</p:tagLst>
</file>

<file path=ppt/tags/tag220.xml><?xml version="1.0" encoding="utf-8"?>
<p:tagLst xmlns:a="http://schemas.openxmlformats.org/drawingml/2006/main" xmlns:r="http://schemas.openxmlformats.org/officeDocument/2006/relationships" xmlns:p="http://schemas.openxmlformats.org/presentationml/2006/main">
  <p:tag name="AS_UNIQUEID" val="2361"/>
</p:tagLst>
</file>

<file path=ppt/tags/tag221.xml><?xml version="1.0" encoding="utf-8"?>
<p:tagLst xmlns:a="http://schemas.openxmlformats.org/drawingml/2006/main" xmlns:r="http://schemas.openxmlformats.org/officeDocument/2006/relationships" xmlns:p="http://schemas.openxmlformats.org/presentationml/2006/main">
  <p:tag name="AS_UNIQUEID" val="2362"/>
</p:tagLst>
</file>

<file path=ppt/tags/tag222.xml><?xml version="1.0" encoding="utf-8"?>
<p:tagLst xmlns:a="http://schemas.openxmlformats.org/drawingml/2006/main" xmlns:r="http://schemas.openxmlformats.org/officeDocument/2006/relationships" xmlns:p="http://schemas.openxmlformats.org/presentationml/2006/main">
  <p:tag name="AS_UNIQUEID" val="2363"/>
</p:tagLst>
</file>

<file path=ppt/tags/tag223.xml><?xml version="1.0" encoding="utf-8"?>
<p:tagLst xmlns:a="http://schemas.openxmlformats.org/drawingml/2006/main" xmlns:r="http://schemas.openxmlformats.org/officeDocument/2006/relationships" xmlns:p="http://schemas.openxmlformats.org/presentationml/2006/main">
  <p:tag name="AS_UNIQUEID" val="2371"/>
</p:tagLst>
</file>

<file path=ppt/tags/tag224.xml><?xml version="1.0" encoding="utf-8"?>
<p:tagLst xmlns:a="http://schemas.openxmlformats.org/drawingml/2006/main" xmlns:r="http://schemas.openxmlformats.org/officeDocument/2006/relationships" xmlns:p="http://schemas.openxmlformats.org/presentationml/2006/main">
  <p:tag name="AS_UNIQUEID" val="2372"/>
</p:tagLst>
</file>

<file path=ppt/tags/tag225.xml><?xml version="1.0" encoding="utf-8"?>
<p:tagLst xmlns:a="http://schemas.openxmlformats.org/drawingml/2006/main" xmlns:r="http://schemas.openxmlformats.org/officeDocument/2006/relationships" xmlns:p="http://schemas.openxmlformats.org/presentationml/2006/main">
  <p:tag name="AS_UNIQUEID" val="2361"/>
</p:tagLst>
</file>

<file path=ppt/tags/tag226.xml><?xml version="1.0" encoding="utf-8"?>
<p:tagLst xmlns:a="http://schemas.openxmlformats.org/drawingml/2006/main" xmlns:r="http://schemas.openxmlformats.org/officeDocument/2006/relationships" xmlns:p="http://schemas.openxmlformats.org/presentationml/2006/main">
  <p:tag name="AS_UNIQUEID" val="2362"/>
</p:tagLst>
</file>

<file path=ppt/tags/tag227.xml><?xml version="1.0" encoding="utf-8"?>
<p:tagLst xmlns:a="http://schemas.openxmlformats.org/drawingml/2006/main" xmlns:r="http://schemas.openxmlformats.org/officeDocument/2006/relationships" xmlns:p="http://schemas.openxmlformats.org/presentationml/2006/main">
  <p:tag name="AS_UNIQUEID" val="2363"/>
</p:tagLst>
</file>

<file path=ppt/tags/tag228.xml><?xml version="1.0" encoding="utf-8"?>
<p:tagLst xmlns:a="http://schemas.openxmlformats.org/drawingml/2006/main" xmlns:r="http://schemas.openxmlformats.org/officeDocument/2006/relationships" xmlns:p="http://schemas.openxmlformats.org/presentationml/2006/main">
  <p:tag name="AS_UNIQUEID" val="2372"/>
</p:tagLst>
</file>

<file path=ppt/tags/tag229.xml><?xml version="1.0" encoding="utf-8"?>
<p:tagLst xmlns:a="http://schemas.openxmlformats.org/drawingml/2006/main" xmlns:r="http://schemas.openxmlformats.org/officeDocument/2006/relationships" xmlns:p="http://schemas.openxmlformats.org/presentationml/2006/main">
  <p:tag name="AS_UNIQUEID" val="2372"/>
</p:tagLst>
</file>

<file path=ppt/tags/tag23.xml><?xml version="1.0" encoding="utf-8"?>
<p:tagLst xmlns:a="http://schemas.openxmlformats.org/drawingml/2006/main" xmlns:r="http://schemas.openxmlformats.org/officeDocument/2006/relationships" xmlns:p="http://schemas.openxmlformats.org/presentationml/2006/main">
  <p:tag name="AS_UNIQUEID" val="785"/>
</p:tagLst>
</file>

<file path=ppt/tags/tag230.xml><?xml version="1.0" encoding="utf-8"?>
<p:tagLst xmlns:a="http://schemas.openxmlformats.org/drawingml/2006/main" xmlns:r="http://schemas.openxmlformats.org/officeDocument/2006/relationships" xmlns:p="http://schemas.openxmlformats.org/presentationml/2006/main">
  <p:tag name="AS_UNIQUEID" val="2372"/>
</p:tagLst>
</file>

<file path=ppt/tags/tag231.xml><?xml version="1.0" encoding="utf-8"?>
<p:tagLst xmlns:a="http://schemas.openxmlformats.org/drawingml/2006/main" xmlns:r="http://schemas.openxmlformats.org/officeDocument/2006/relationships" xmlns:p="http://schemas.openxmlformats.org/presentationml/2006/main">
  <p:tag name="AS_UNIQUEID" val="2372"/>
</p:tagLst>
</file>

<file path=ppt/tags/tag232.xml><?xml version="1.0" encoding="utf-8"?>
<p:tagLst xmlns:a="http://schemas.openxmlformats.org/drawingml/2006/main" xmlns:r="http://schemas.openxmlformats.org/officeDocument/2006/relationships" xmlns:p="http://schemas.openxmlformats.org/presentationml/2006/main">
  <p:tag name="AS_UNIQUEID" val="2372"/>
</p:tagLst>
</file>

<file path=ppt/tags/tag233.xml><?xml version="1.0" encoding="utf-8"?>
<p:tagLst xmlns:a="http://schemas.openxmlformats.org/drawingml/2006/main" xmlns:r="http://schemas.openxmlformats.org/officeDocument/2006/relationships" xmlns:p="http://schemas.openxmlformats.org/presentationml/2006/main">
  <p:tag name="AS_UNIQUEID" val="2372"/>
</p:tagLst>
</file>

<file path=ppt/tags/tag234.xml><?xml version="1.0" encoding="utf-8"?>
<p:tagLst xmlns:a="http://schemas.openxmlformats.org/drawingml/2006/main" xmlns:r="http://schemas.openxmlformats.org/officeDocument/2006/relationships" xmlns:p="http://schemas.openxmlformats.org/presentationml/2006/main">
  <p:tag name="AS_UNIQUEID" val="2372"/>
</p:tagLst>
</file>

<file path=ppt/tags/tag235.xml><?xml version="1.0" encoding="utf-8"?>
<p:tagLst xmlns:a="http://schemas.openxmlformats.org/drawingml/2006/main" xmlns:r="http://schemas.openxmlformats.org/officeDocument/2006/relationships" xmlns:p="http://schemas.openxmlformats.org/presentationml/2006/main">
  <p:tag name="AS_UNIQUEID" val="2372"/>
</p:tagLst>
</file>

<file path=ppt/tags/tag236.xml><?xml version="1.0" encoding="utf-8"?>
<p:tagLst xmlns:a="http://schemas.openxmlformats.org/drawingml/2006/main" xmlns:r="http://schemas.openxmlformats.org/officeDocument/2006/relationships" xmlns:p="http://schemas.openxmlformats.org/presentationml/2006/main">
  <p:tag name="AS_UNIQUEID" val="2372"/>
</p:tagLst>
</file>

<file path=ppt/tags/tag237.xml><?xml version="1.0" encoding="utf-8"?>
<p:tagLst xmlns:a="http://schemas.openxmlformats.org/drawingml/2006/main" xmlns:r="http://schemas.openxmlformats.org/officeDocument/2006/relationships" xmlns:p="http://schemas.openxmlformats.org/presentationml/2006/main">
  <p:tag name="AS_UNIQUEID" val="2372"/>
</p:tagLst>
</file>

<file path=ppt/tags/tag238.xml><?xml version="1.0" encoding="utf-8"?>
<p:tagLst xmlns:a="http://schemas.openxmlformats.org/drawingml/2006/main" xmlns:r="http://schemas.openxmlformats.org/officeDocument/2006/relationships" xmlns:p="http://schemas.openxmlformats.org/presentationml/2006/main">
  <p:tag name="AS_UNIQUEID" val="2372"/>
</p:tagLst>
</file>

<file path=ppt/tags/tag239.xml><?xml version="1.0" encoding="utf-8"?>
<p:tagLst xmlns:a="http://schemas.openxmlformats.org/drawingml/2006/main" xmlns:r="http://schemas.openxmlformats.org/officeDocument/2006/relationships" xmlns:p="http://schemas.openxmlformats.org/presentationml/2006/main">
  <p:tag name="AS_UNIQUEID" val="2372"/>
</p:tagLst>
</file>

<file path=ppt/tags/tag24.xml><?xml version="1.0" encoding="utf-8"?>
<p:tagLst xmlns:a="http://schemas.openxmlformats.org/drawingml/2006/main" xmlns:r="http://schemas.openxmlformats.org/officeDocument/2006/relationships" xmlns:p="http://schemas.openxmlformats.org/presentationml/2006/main">
  <p:tag name="AS_UNIQUEID" val="785"/>
</p:tagLst>
</file>

<file path=ppt/tags/tag240.xml><?xml version="1.0" encoding="utf-8"?>
<p:tagLst xmlns:a="http://schemas.openxmlformats.org/drawingml/2006/main" xmlns:r="http://schemas.openxmlformats.org/officeDocument/2006/relationships" xmlns:p="http://schemas.openxmlformats.org/presentationml/2006/main">
  <p:tag name="AS_UNIQUEID" val="2372"/>
</p:tagLst>
</file>

<file path=ppt/tags/tag241.xml><?xml version="1.0" encoding="utf-8"?>
<p:tagLst xmlns:a="http://schemas.openxmlformats.org/drawingml/2006/main" xmlns:r="http://schemas.openxmlformats.org/officeDocument/2006/relationships" xmlns:p="http://schemas.openxmlformats.org/presentationml/2006/main">
  <p:tag name="AS_UNIQUEID" val="2372"/>
</p:tagLst>
</file>

<file path=ppt/tags/tag242.xml><?xml version="1.0" encoding="utf-8"?>
<p:tagLst xmlns:a="http://schemas.openxmlformats.org/drawingml/2006/main" xmlns:r="http://schemas.openxmlformats.org/officeDocument/2006/relationships" xmlns:p="http://schemas.openxmlformats.org/presentationml/2006/main">
  <p:tag name="AS_UNIQUEID" val="2372"/>
</p:tagLst>
</file>

<file path=ppt/tags/tag243.xml><?xml version="1.0" encoding="utf-8"?>
<p:tagLst xmlns:a="http://schemas.openxmlformats.org/drawingml/2006/main" xmlns:r="http://schemas.openxmlformats.org/officeDocument/2006/relationships" xmlns:p="http://schemas.openxmlformats.org/presentationml/2006/main">
  <p:tag name="AS_UNIQUEID" val="2361"/>
</p:tagLst>
</file>

<file path=ppt/tags/tag244.xml><?xml version="1.0" encoding="utf-8"?>
<p:tagLst xmlns:a="http://schemas.openxmlformats.org/drawingml/2006/main" xmlns:r="http://schemas.openxmlformats.org/officeDocument/2006/relationships" xmlns:p="http://schemas.openxmlformats.org/presentationml/2006/main">
  <p:tag name="AS_UNIQUEID" val="2362"/>
</p:tagLst>
</file>

<file path=ppt/tags/tag245.xml><?xml version="1.0" encoding="utf-8"?>
<p:tagLst xmlns:a="http://schemas.openxmlformats.org/drawingml/2006/main" xmlns:r="http://schemas.openxmlformats.org/officeDocument/2006/relationships" xmlns:p="http://schemas.openxmlformats.org/presentationml/2006/main">
  <p:tag name="AS_UNIQUEID" val="2363"/>
</p:tagLst>
</file>

<file path=ppt/tags/tag246.xml><?xml version="1.0" encoding="utf-8"?>
<p:tagLst xmlns:a="http://schemas.openxmlformats.org/drawingml/2006/main" xmlns:r="http://schemas.openxmlformats.org/officeDocument/2006/relationships" xmlns:p="http://schemas.openxmlformats.org/presentationml/2006/main">
  <p:tag name="AS_UNIQUEID" val="2372"/>
</p:tagLst>
</file>

<file path=ppt/tags/tag247.xml><?xml version="1.0" encoding="utf-8"?>
<p:tagLst xmlns:a="http://schemas.openxmlformats.org/drawingml/2006/main" xmlns:r="http://schemas.openxmlformats.org/officeDocument/2006/relationships" xmlns:p="http://schemas.openxmlformats.org/presentationml/2006/main">
  <p:tag name="AS_UNIQUEID" val="2371"/>
</p:tagLst>
</file>

<file path=ppt/tags/tag248.xml><?xml version="1.0" encoding="utf-8"?>
<p:tagLst xmlns:a="http://schemas.openxmlformats.org/drawingml/2006/main" xmlns:r="http://schemas.openxmlformats.org/officeDocument/2006/relationships" xmlns:p="http://schemas.openxmlformats.org/presentationml/2006/main">
  <p:tag name="AS_UNIQUEID" val="2361"/>
</p:tagLst>
</file>

<file path=ppt/tags/tag249.xml><?xml version="1.0" encoding="utf-8"?>
<p:tagLst xmlns:a="http://schemas.openxmlformats.org/drawingml/2006/main" xmlns:r="http://schemas.openxmlformats.org/officeDocument/2006/relationships" xmlns:p="http://schemas.openxmlformats.org/presentationml/2006/main">
  <p:tag name="AS_UNIQUEID" val="2362"/>
</p:tagLst>
</file>

<file path=ppt/tags/tag25.xml><?xml version="1.0" encoding="utf-8"?>
<p:tagLst xmlns:a="http://schemas.openxmlformats.org/drawingml/2006/main" xmlns:r="http://schemas.openxmlformats.org/officeDocument/2006/relationships" xmlns:p="http://schemas.openxmlformats.org/presentationml/2006/main">
  <p:tag name="AS_UNIQUEID" val="781"/>
</p:tagLst>
</file>

<file path=ppt/tags/tag250.xml><?xml version="1.0" encoding="utf-8"?>
<p:tagLst xmlns:a="http://schemas.openxmlformats.org/drawingml/2006/main" xmlns:r="http://schemas.openxmlformats.org/officeDocument/2006/relationships" xmlns:p="http://schemas.openxmlformats.org/presentationml/2006/main">
  <p:tag name="AS_UNIQUEID" val="2363"/>
</p:tagLst>
</file>

<file path=ppt/tags/tag251.xml><?xml version="1.0" encoding="utf-8"?>
<p:tagLst xmlns:a="http://schemas.openxmlformats.org/drawingml/2006/main" xmlns:r="http://schemas.openxmlformats.org/officeDocument/2006/relationships" xmlns:p="http://schemas.openxmlformats.org/presentationml/2006/main">
  <p:tag name="AS_UNIQUEID" val="2372"/>
</p:tagLst>
</file>

<file path=ppt/tags/tag252.xml><?xml version="1.0" encoding="utf-8"?>
<p:tagLst xmlns:a="http://schemas.openxmlformats.org/drawingml/2006/main" xmlns:r="http://schemas.openxmlformats.org/officeDocument/2006/relationships" xmlns:p="http://schemas.openxmlformats.org/presentationml/2006/main">
  <p:tag name="AS_UNIQUEID" val="2371"/>
</p:tagLst>
</file>

<file path=ppt/tags/tag253.xml><?xml version="1.0" encoding="utf-8"?>
<p:tagLst xmlns:a="http://schemas.openxmlformats.org/drawingml/2006/main" xmlns:r="http://schemas.openxmlformats.org/officeDocument/2006/relationships" xmlns:p="http://schemas.openxmlformats.org/presentationml/2006/main">
  <p:tag name="AS_UNIQUEID" val="2361"/>
</p:tagLst>
</file>

<file path=ppt/tags/tag254.xml><?xml version="1.0" encoding="utf-8"?>
<p:tagLst xmlns:a="http://schemas.openxmlformats.org/drawingml/2006/main" xmlns:r="http://schemas.openxmlformats.org/officeDocument/2006/relationships" xmlns:p="http://schemas.openxmlformats.org/presentationml/2006/main">
  <p:tag name="AS_UNIQUEID" val="2362"/>
</p:tagLst>
</file>

<file path=ppt/tags/tag255.xml><?xml version="1.0" encoding="utf-8"?>
<p:tagLst xmlns:a="http://schemas.openxmlformats.org/drawingml/2006/main" xmlns:r="http://schemas.openxmlformats.org/officeDocument/2006/relationships" xmlns:p="http://schemas.openxmlformats.org/presentationml/2006/main">
  <p:tag name="AS_UNIQUEID" val="2363"/>
</p:tagLst>
</file>

<file path=ppt/tags/tag256.xml><?xml version="1.0" encoding="utf-8"?>
<p:tagLst xmlns:a="http://schemas.openxmlformats.org/drawingml/2006/main" xmlns:r="http://schemas.openxmlformats.org/officeDocument/2006/relationships" xmlns:p="http://schemas.openxmlformats.org/presentationml/2006/main">
  <p:tag name="AS_UNIQUEID" val="2372"/>
</p:tagLst>
</file>

<file path=ppt/tags/tag257.xml><?xml version="1.0" encoding="utf-8"?>
<p:tagLst xmlns:a="http://schemas.openxmlformats.org/drawingml/2006/main" xmlns:r="http://schemas.openxmlformats.org/officeDocument/2006/relationships" xmlns:p="http://schemas.openxmlformats.org/presentationml/2006/main">
  <p:tag name="AS_UNIQUEID" val="2371"/>
</p:tagLst>
</file>

<file path=ppt/tags/tag258.xml><?xml version="1.0" encoding="utf-8"?>
<p:tagLst xmlns:a="http://schemas.openxmlformats.org/drawingml/2006/main" xmlns:r="http://schemas.openxmlformats.org/officeDocument/2006/relationships" xmlns:p="http://schemas.openxmlformats.org/presentationml/2006/main">
  <p:tag name="AS_UNIQUEID" val="2361"/>
</p:tagLst>
</file>

<file path=ppt/tags/tag259.xml><?xml version="1.0" encoding="utf-8"?>
<p:tagLst xmlns:a="http://schemas.openxmlformats.org/drawingml/2006/main" xmlns:r="http://schemas.openxmlformats.org/officeDocument/2006/relationships" xmlns:p="http://schemas.openxmlformats.org/presentationml/2006/main">
  <p:tag name="AS_UNIQUEID" val="2362"/>
</p:tagLst>
</file>

<file path=ppt/tags/tag26.xml><?xml version="1.0" encoding="utf-8"?>
<p:tagLst xmlns:a="http://schemas.openxmlformats.org/drawingml/2006/main" xmlns:r="http://schemas.openxmlformats.org/officeDocument/2006/relationships" xmlns:p="http://schemas.openxmlformats.org/presentationml/2006/main">
  <p:tag name="AS_UNIQUEID" val="782"/>
</p:tagLst>
</file>

<file path=ppt/tags/tag260.xml><?xml version="1.0" encoding="utf-8"?>
<p:tagLst xmlns:a="http://schemas.openxmlformats.org/drawingml/2006/main" xmlns:r="http://schemas.openxmlformats.org/officeDocument/2006/relationships" xmlns:p="http://schemas.openxmlformats.org/presentationml/2006/main">
  <p:tag name="AS_UNIQUEID" val="2363"/>
</p:tagLst>
</file>

<file path=ppt/tags/tag261.xml><?xml version="1.0" encoding="utf-8"?>
<p:tagLst xmlns:a="http://schemas.openxmlformats.org/drawingml/2006/main" xmlns:r="http://schemas.openxmlformats.org/officeDocument/2006/relationships" xmlns:p="http://schemas.openxmlformats.org/presentationml/2006/main">
  <p:tag name="AS_UNIQUEID" val="2372"/>
</p:tagLst>
</file>

<file path=ppt/tags/tag262.xml><?xml version="1.0" encoding="utf-8"?>
<p:tagLst xmlns:a="http://schemas.openxmlformats.org/drawingml/2006/main" xmlns:r="http://schemas.openxmlformats.org/officeDocument/2006/relationships" xmlns:p="http://schemas.openxmlformats.org/presentationml/2006/main">
  <p:tag name="AS_UNIQUEID" val="2371"/>
</p:tagLst>
</file>

<file path=ppt/tags/tag263.xml><?xml version="1.0" encoding="utf-8"?>
<p:tagLst xmlns:a="http://schemas.openxmlformats.org/drawingml/2006/main" xmlns:r="http://schemas.openxmlformats.org/officeDocument/2006/relationships" xmlns:p="http://schemas.openxmlformats.org/presentationml/2006/main">
  <p:tag name="AS_UNIQUEID" val="2361"/>
</p:tagLst>
</file>

<file path=ppt/tags/tag264.xml><?xml version="1.0" encoding="utf-8"?>
<p:tagLst xmlns:a="http://schemas.openxmlformats.org/drawingml/2006/main" xmlns:r="http://schemas.openxmlformats.org/officeDocument/2006/relationships" xmlns:p="http://schemas.openxmlformats.org/presentationml/2006/main">
  <p:tag name="AS_UNIQUEID" val="2362"/>
</p:tagLst>
</file>

<file path=ppt/tags/tag265.xml><?xml version="1.0" encoding="utf-8"?>
<p:tagLst xmlns:a="http://schemas.openxmlformats.org/drawingml/2006/main" xmlns:r="http://schemas.openxmlformats.org/officeDocument/2006/relationships" xmlns:p="http://schemas.openxmlformats.org/presentationml/2006/main">
  <p:tag name="AS_UNIQUEID" val="2363"/>
</p:tagLst>
</file>

<file path=ppt/tags/tag266.xml><?xml version="1.0" encoding="utf-8"?>
<p:tagLst xmlns:a="http://schemas.openxmlformats.org/drawingml/2006/main" xmlns:r="http://schemas.openxmlformats.org/officeDocument/2006/relationships" xmlns:p="http://schemas.openxmlformats.org/presentationml/2006/main">
  <p:tag name="AS_UNIQUEID" val="2372"/>
</p:tagLst>
</file>

<file path=ppt/tags/tag267.xml><?xml version="1.0" encoding="utf-8"?>
<p:tagLst xmlns:a="http://schemas.openxmlformats.org/drawingml/2006/main" xmlns:r="http://schemas.openxmlformats.org/officeDocument/2006/relationships" xmlns:p="http://schemas.openxmlformats.org/presentationml/2006/main">
  <p:tag name="AS_UNIQUEID" val="2371"/>
</p:tagLst>
</file>

<file path=ppt/tags/tag268.xml><?xml version="1.0" encoding="utf-8"?>
<p:tagLst xmlns:a="http://schemas.openxmlformats.org/drawingml/2006/main" xmlns:r="http://schemas.openxmlformats.org/officeDocument/2006/relationships" xmlns:p="http://schemas.openxmlformats.org/presentationml/2006/main">
  <p:tag name="AS_UNIQUEID" val="2361"/>
</p:tagLst>
</file>

<file path=ppt/tags/tag269.xml><?xml version="1.0" encoding="utf-8"?>
<p:tagLst xmlns:a="http://schemas.openxmlformats.org/drawingml/2006/main" xmlns:r="http://schemas.openxmlformats.org/officeDocument/2006/relationships" xmlns:p="http://schemas.openxmlformats.org/presentationml/2006/main">
  <p:tag name="AS_UNIQUEID" val="2362"/>
</p:tagLst>
</file>

<file path=ppt/tags/tag27.xml><?xml version="1.0" encoding="utf-8"?>
<p:tagLst xmlns:a="http://schemas.openxmlformats.org/drawingml/2006/main" xmlns:r="http://schemas.openxmlformats.org/officeDocument/2006/relationships" xmlns:p="http://schemas.openxmlformats.org/presentationml/2006/main">
  <p:tag name="AS_UNIQUEID" val="783"/>
</p:tagLst>
</file>

<file path=ppt/tags/tag270.xml><?xml version="1.0" encoding="utf-8"?>
<p:tagLst xmlns:a="http://schemas.openxmlformats.org/drawingml/2006/main" xmlns:r="http://schemas.openxmlformats.org/officeDocument/2006/relationships" xmlns:p="http://schemas.openxmlformats.org/presentationml/2006/main">
  <p:tag name="AS_UNIQUEID" val="2363"/>
</p:tagLst>
</file>

<file path=ppt/tags/tag271.xml><?xml version="1.0" encoding="utf-8"?>
<p:tagLst xmlns:a="http://schemas.openxmlformats.org/drawingml/2006/main" xmlns:r="http://schemas.openxmlformats.org/officeDocument/2006/relationships" xmlns:p="http://schemas.openxmlformats.org/presentationml/2006/main">
  <p:tag name="AS_UNIQUEID" val="2372"/>
</p:tagLst>
</file>

<file path=ppt/tags/tag272.xml><?xml version="1.0" encoding="utf-8"?>
<p:tagLst xmlns:a="http://schemas.openxmlformats.org/drawingml/2006/main" xmlns:r="http://schemas.openxmlformats.org/officeDocument/2006/relationships" xmlns:p="http://schemas.openxmlformats.org/presentationml/2006/main">
  <p:tag name="AS_UNIQUEID" val="2371"/>
</p:tagLst>
</file>

<file path=ppt/tags/tag273.xml><?xml version="1.0" encoding="utf-8"?>
<p:tagLst xmlns:a="http://schemas.openxmlformats.org/drawingml/2006/main" xmlns:r="http://schemas.openxmlformats.org/officeDocument/2006/relationships" xmlns:p="http://schemas.openxmlformats.org/presentationml/2006/main">
  <p:tag name="AS_UNIQUEID" val="2361"/>
</p:tagLst>
</file>

<file path=ppt/tags/tag274.xml><?xml version="1.0" encoding="utf-8"?>
<p:tagLst xmlns:a="http://schemas.openxmlformats.org/drawingml/2006/main" xmlns:r="http://schemas.openxmlformats.org/officeDocument/2006/relationships" xmlns:p="http://schemas.openxmlformats.org/presentationml/2006/main">
  <p:tag name="AS_UNIQUEID" val="2362"/>
</p:tagLst>
</file>

<file path=ppt/tags/tag275.xml><?xml version="1.0" encoding="utf-8"?>
<p:tagLst xmlns:a="http://schemas.openxmlformats.org/drawingml/2006/main" xmlns:r="http://schemas.openxmlformats.org/officeDocument/2006/relationships" xmlns:p="http://schemas.openxmlformats.org/presentationml/2006/main">
  <p:tag name="AS_UNIQUEID" val="2363"/>
</p:tagLst>
</file>

<file path=ppt/tags/tag276.xml><?xml version="1.0" encoding="utf-8"?>
<p:tagLst xmlns:a="http://schemas.openxmlformats.org/drawingml/2006/main" xmlns:r="http://schemas.openxmlformats.org/officeDocument/2006/relationships" xmlns:p="http://schemas.openxmlformats.org/presentationml/2006/main">
  <p:tag name="AS_UNIQUEID" val="2372"/>
</p:tagLst>
</file>

<file path=ppt/tags/tag277.xml><?xml version="1.0" encoding="utf-8"?>
<p:tagLst xmlns:a="http://schemas.openxmlformats.org/drawingml/2006/main" xmlns:r="http://schemas.openxmlformats.org/officeDocument/2006/relationships" xmlns:p="http://schemas.openxmlformats.org/presentationml/2006/main">
  <p:tag name="AS_UNIQUEID" val="2371"/>
</p:tagLst>
</file>

<file path=ppt/tags/tag278.xml><?xml version="1.0" encoding="utf-8"?>
<p:tagLst xmlns:a="http://schemas.openxmlformats.org/drawingml/2006/main" xmlns:r="http://schemas.openxmlformats.org/officeDocument/2006/relationships" xmlns:p="http://schemas.openxmlformats.org/presentationml/2006/main">
  <p:tag name="AS_UNIQUEID" val="2361"/>
</p:tagLst>
</file>

<file path=ppt/tags/tag279.xml><?xml version="1.0" encoding="utf-8"?>
<p:tagLst xmlns:a="http://schemas.openxmlformats.org/drawingml/2006/main" xmlns:r="http://schemas.openxmlformats.org/officeDocument/2006/relationships" xmlns:p="http://schemas.openxmlformats.org/presentationml/2006/main">
  <p:tag name="AS_UNIQUEID" val="2362"/>
</p:tagLst>
</file>

<file path=ppt/tags/tag28.xml><?xml version="1.0" encoding="utf-8"?>
<p:tagLst xmlns:a="http://schemas.openxmlformats.org/drawingml/2006/main" xmlns:r="http://schemas.openxmlformats.org/officeDocument/2006/relationships" xmlns:p="http://schemas.openxmlformats.org/presentationml/2006/main">
  <p:tag name="AS_UNIQUEID" val="20658"/>
</p:tagLst>
</file>

<file path=ppt/tags/tag280.xml><?xml version="1.0" encoding="utf-8"?>
<p:tagLst xmlns:a="http://schemas.openxmlformats.org/drawingml/2006/main" xmlns:r="http://schemas.openxmlformats.org/officeDocument/2006/relationships" xmlns:p="http://schemas.openxmlformats.org/presentationml/2006/main">
  <p:tag name="AS_UNIQUEID" val="2363"/>
</p:tagLst>
</file>

<file path=ppt/tags/tag281.xml><?xml version="1.0" encoding="utf-8"?>
<p:tagLst xmlns:a="http://schemas.openxmlformats.org/drawingml/2006/main" xmlns:r="http://schemas.openxmlformats.org/officeDocument/2006/relationships" xmlns:p="http://schemas.openxmlformats.org/presentationml/2006/main">
  <p:tag name="AS_UNIQUEID" val="2372"/>
</p:tagLst>
</file>

<file path=ppt/tags/tag282.xml><?xml version="1.0" encoding="utf-8"?>
<p:tagLst xmlns:a="http://schemas.openxmlformats.org/drawingml/2006/main" xmlns:r="http://schemas.openxmlformats.org/officeDocument/2006/relationships" xmlns:p="http://schemas.openxmlformats.org/presentationml/2006/main">
  <p:tag name="AS_UNIQUEID" val="2371"/>
</p:tagLst>
</file>

<file path=ppt/tags/tag283.xml><?xml version="1.0" encoding="utf-8"?>
<p:tagLst xmlns:a="http://schemas.openxmlformats.org/drawingml/2006/main" xmlns:r="http://schemas.openxmlformats.org/officeDocument/2006/relationships" xmlns:p="http://schemas.openxmlformats.org/presentationml/2006/main">
  <p:tag name="AS_UNIQUEID" val="2361"/>
</p:tagLst>
</file>

<file path=ppt/tags/tag284.xml><?xml version="1.0" encoding="utf-8"?>
<p:tagLst xmlns:a="http://schemas.openxmlformats.org/drawingml/2006/main" xmlns:r="http://schemas.openxmlformats.org/officeDocument/2006/relationships" xmlns:p="http://schemas.openxmlformats.org/presentationml/2006/main">
  <p:tag name="AS_UNIQUEID" val="2362"/>
</p:tagLst>
</file>

<file path=ppt/tags/tag285.xml><?xml version="1.0" encoding="utf-8"?>
<p:tagLst xmlns:a="http://schemas.openxmlformats.org/drawingml/2006/main" xmlns:r="http://schemas.openxmlformats.org/officeDocument/2006/relationships" xmlns:p="http://schemas.openxmlformats.org/presentationml/2006/main">
  <p:tag name="AS_UNIQUEID" val="2363"/>
</p:tagLst>
</file>

<file path=ppt/tags/tag286.xml><?xml version="1.0" encoding="utf-8"?>
<p:tagLst xmlns:a="http://schemas.openxmlformats.org/drawingml/2006/main" xmlns:r="http://schemas.openxmlformats.org/officeDocument/2006/relationships" xmlns:p="http://schemas.openxmlformats.org/presentationml/2006/main">
  <p:tag name="AS_UNIQUEID" val="2372"/>
</p:tagLst>
</file>

<file path=ppt/tags/tag287.xml><?xml version="1.0" encoding="utf-8"?>
<p:tagLst xmlns:a="http://schemas.openxmlformats.org/drawingml/2006/main" xmlns:r="http://schemas.openxmlformats.org/officeDocument/2006/relationships" xmlns:p="http://schemas.openxmlformats.org/presentationml/2006/main">
  <p:tag name="AS_UNIQUEID" val="2371"/>
</p:tagLst>
</file>

<file path=ppt/tags/tag288.xml><?xml version="1.0" encoding="utf-8"?>
<p:tagLst xmlns:a="http://schemas.openxmlformats.org/drawingml/2006/main" xmlns:r="http://schemas.openxmlformats.org/officeDocument/2006/relationships" xmlns:p="http://schemas.openxmlformats.org/presentationml/2006/main">
  <p:tag name="AS_UNIQUEID" val="2361"/>
</p:tagLst>
</file>

<file path=ppt/tags/tag289.xml><?xml version="1.0" encoding="utf-8"?>
<p:tagLst xmlns:a="http://schemas.openxmlformats.org/drawingml/2006/main" xmlns:r="http://schemas.openxmlformats.org/officeDocument/2006/relationships" xmlns:p="http://schemas.openxmlformats.org/presentationml/2006/main">
  <p:tag name="AS_UNIQUEID" val="2362"/>
</p:tagLst>
</file>

<file path=ppt/tags/tag29.xml><?xml version="1.0" encoding="utf-8"?>
<p:tagLst xmlns:a="http://schemas.openxmlformats.org/drawingml/2006/main" xmlns:r="http://schemas.openxmlformats.org/officeDocument/2006/relationships" xmlns:p="http://schemas.openxmlformats.org/presentationml/2006/main">
  <p:tag name="AS_UNIQUEID" val="20659"/>
</p:tagLst>
</file>

<file path=ppt/tags/tag290.xml><?xml version="1.0" encoding="utf-8"?>
<p:tagLst xmlns:a="http://schemas.openxmlformats.org/drawingml/2006/main" xmlns:r="http://schemas.openxmlformats.org/officeDocument/2006/relationships" xmlns:p="http://schemas.openxmlformats.org/presentationml/2006/main">
  <p:tag name="AS_UNIQUEID" val="2363"/>
</p:tagLst>
</file>

<file path=ppt/tags/tag291.xml><?xml version="1.0" encoding="utf-8"?>
<p:tagLst xmlns:a="http://schemas.openxmlformats.org/drawingml/2006/main" xmlns:r="http://schemas.openxmlformats.org/officeDocument/2006/relationships" xmlns:p="http://schemas.openxmlformats.org/presentationml/2006/main">
  <p:tag name="AS_UNIQUEID" val="2372"/>
</p:tagLst>
</file>

<file path=ppt/tags/tag292.xml><?xml version="1.0" encoding="utf-8"?>
<p:tagLst xmlns:a="http://schemas.openxmlformats.org/drawingml/2006/main" xmlns:r="http://schemas.openxmlformats.org/officeDocument/2006/relationships" xmlns:p="http://schemas.openxmlformats.org/presentationml/2006/main">
  <p:tag name="AS_UNIQUEID" val="2371"/>
</p:tagLst>
</file>

<file path=ppt/tags/tag293.xml><?xml version="1.0" encoding="utf-8"?>
<p:tagLst xmlns:a="http://schemas.openxmlformats.org/drawingml/2006/main" xmlns:r="http://schemas.openxmlformats.org/officeDocument/2006/relationships" xmlns:p="http://schemas.openxmlformats.org/presentationml/2006/main">
  <p:tag name="AS_UNIQUEID" val="2361"/>
</p:tagLst>
</file>

<file path=ppt/tags/tag294.xml><?xml version="1.0" encoding="utf-8"?>
<p:tagLst xmlns:a="http://schemas.openxmlformats.org/drawingml/2006/main" xmlns:r="http://schemas.openxmlformats.org/officeDocument/2006/relationships" xmlns:p="http://schemas.openxmlformats.org/presentationml/2006/main">
  <p:tag name="AS_UNIQUEID" val="2362"/>
</p:tagLst>
</file>

<file path=ppt/tags/tag295.xml><?xml version="1.0" encoding="utf-8"?>
<p:tagLst xmlns:a="http://schemas.openxmlformats.org/drawingml/2006/main" xmlns:r="http://schemas.openxmlformats.org/officeDocument/2006/relationships" xmlns:p="http://schemas.openxmlformats.org/presentationml/2006/main">
  <p:tag name="AS_UNIQUEID" val="2363"/>
</p:tagLst>
</file>

<file path=ppt/tags/tag296.xml><?xml version="1.0" encoding="utf-8"?>
<p:tagLst xmlns:a="http://schemas.openxmlformats.org/drawingml/2006/main" xmlns:r="http://schemas.openxmlformats.org/officeDocument/2006/relationships" xmlns:p="http://schemas.openxmlformats.org/presentationml/2006/main">
  <p:tag name="AS_UNIQUEID" val="2371"/>
</p:tagLst>
</file>

<file path=ppt/tags/tag297.xml><?xml version="1.0" encoding="utf-8"?>
<p:tagLst xmlns:a="http://schemas.openxmlformats.org/drawingml/2006/main" xmlns:r="http://schemas.openxmlformats.org/officeDocument/2006/relationships" xmlns:p="http://schemas.openxmlformats.org/presentationml/2006/main">
  <p:tag name="AS_UNIQUEID" val="2372"/>
</p:tagLst>
</file>

<file path=ppt/tags/tag298.xml><?xml version="1.0" encoding="utf-8"?>
<p:tagLst xmlns:a="http://schemas.openxmlformats.org/drawingml/2006/main" xmlns:r="http://schemas.openxmlformats.org/officeDocument/2006/relationships" xmlns:p="http://schemas.openxmlformats.org/presentationml/2006/main">
  <p:tag name="AS_UNIQUEID" val="2361"/>
</p:tagLst>
</file>

<file path=ppt/tags/tag299.xml><?xml version="1.0" encoding="utf-8"?>
<p:tagLst xmlns:a="http://schemas.openxmlformats.org/drawingml/2006/main" xmlns:r="http://schemas.openxmlformats.org/officeDocument/2006/relationships" xmlns:p="http://schemas.openxmlformats.org/presentationml/2006/main">
  <p:tag name="AS_UNIQUEID" val="2362"/>
</p:tagLst>
</file>

<file path=ppt/tags/tag3.xml><?xml version="1.0" encoding="utf-8"?>
<p:tagLst xmlns:a="http://schemas.openxmlformats.org/drawingml/2006/main" xmlns:r="http://schemas.openxmlformats.org/officeDocument/2006/relationships" xmlns:p="http://schemas.openxmlformats.org/presentationml/2006/main">
  <p:tag name="AS_UNIQUEID" val="19911"/>
</p:tagLst>
</file>

<file path=ppt/tags/tag30.xml><?xml version="1.0" encoding="utf-8"?>
<p:tagLst xmlns:a="http://schemas.openxmlformats.org/drawingml/2006/main" xmlns:r="http://schemas.openxmlformats.org/officeDocument/2006/relationships" xmlns:p="http://schemas.openxmlformats.org/presentationml/2006/main">
  <p:tag name="AS_UNIQUEID" val="20665"/>
</p:tagLst>
</file>

<file path=ppt/tags/tag300.xml><?xml version="1.0" encoding="utf-8"?>
<p:tagLst xmlns:a="http://schemas.openxmlformats.org/drawingml/2006/main" xmlns:r="http://schemas.openxmlformats.org/officeDocument/2006/relationships" xmlns:p="http://schemas.openxmlformats.org/presentationml/2006/main">
  <p:tag name="AS_UNIQUEID" val="2363"/>
</p:tagLst>
</file>

<file path=ppt/tags/tag301.xml><?xml version="1.0" encoding="utf-8"?>
<p:tagLst xmlns:a="http://schemas.openxmlformats.org/drawingml/2006/main" xmlns:r="http://schemas.openxmlformats.org/officeDocument/2006/relationships" xmlns:p="http://schemas.openxmlformats.org/presentationml/2006/main">
  <p:tag name="AS_UNIQUEID" val="2371"/>
</p:tagLst>
</file>

<file path=ppt/tags/tag302.xml><?xml version="1.0" encoding="utf-8"?>
<p:tagLst xmlns:a="http://schemas.openxmlformats.org/drawingml/2006/main" xmlns:r="http://schemas.openxmlformats.org/officeDocument/2006/relationships" xmlns:p="http://schemas.openxmlformats.org/presentationml/2006/main">
  <p:tag name="AS_UNIQUEID" val="2372"/>
</p:tagLst>
</file>

<file path=ppt/tags/tag303.xml><?xml version="1.0" encoding="utf-8"?>
<p:tagLst xmlns:a="http://schemas.openxmlformats.org/drawingml/2006/main" xmlns:r="http://schemas.openxmlformats.org/officeDocument/2006/relationships" xmlns:p="http://schemas.openxmlformats.org/presentationml/2006/main">
  <p:tag name="AS_UNIQUEID" val="2361"/>
</p:tagLst>
</file>

<file path=ppt/tags/tag304.xml><?xml version="1.0" encoding="utf-8"?>
<p:tagLst xmlns:a="http://schemas.openxmlformats.org/drawingml/2006/main" xmlns:r="http://schemas.openxmlformats.org/officeDocument/2006/relationships" xmlns:p="http://schemas.openxmlformats.org/presentationml/2006/main">
  <p:tag name="AS_UNIQUEID" val="2362"/>
</p:tagLst>
</file>

<file path=ppt/tags/tag305.xml><?xml version="1.0" encoding="utf-8"?>
<p:tagLst xmlns:a="http://schemas.openxmlformats.org/drawingml/2006/main" xmlns:r="http://schemas.openxmlformats.org/officeDocument/2006/relationships" xmlns:p="http://schemas.openxmlformats.org/presentationml/2006/main">
  <p:tag name="AS_UNIQUEID" val="2363"/>
</p:tagLst>
</file>

<file path=ppt/tags/tag306.xml><?xml version="1.0" encoding="utf-8"?>
<p:tagLst xmlns:a="http://schemas.openxmlformats.org/drawingml/2006/main" xmlns:r="http://schemas.openxmlformats.org/officeDocument/2006/relationships" xmlns:p="http://schemas.openxmlformats.org/presentationml/2006/main">
  <p:tag name="AS_UNIQUEID" val="2371"/>
</p:tagLst>
</file>

<file path=ppt/tags/tag307.xml><?xml version="1.0" encoding="utf-8"?>
<p:tagLst xmlns:a="http://schemas.openxmlformats.org/drawingml/2006/main" xmlns:r="http://schemas.openxmlformats.org/officeDocument/2006/relationships" xmlns:p="http://schemas.openxmlformats.org/presentationml/2006/main">
  <p:tag name="AS_UNIQUEID" val="2372"/>
</p:tagLst>
</file>

<file path=ppt/tags/tag308.xml><?xml version="1.0" encoding="utf-8"?>
<p:tagLst xmlns:a="http://schemas.openxmlformats.org/drawingml/2006/main" xmlns:r="http://schemas.openxmlformats.org/officeDocument/2006/relationships" xmlns:p="http://schemas.openxmlformats.org/presentationml/2006/main">
  <p:tag name="AS_UNIQUEID" val="2361"/>
</p:tagLst>
</file>

<file path=ppt/tags/tag309.xml><?xml version="1.0" encoding="utf-8"?>
<p:tagLst xmlns:a="http://schemas.openxmlformats.org/drawingml/2006/main" xmlns:r="http://schemas.openxmlformats.org/officeDocument/2006/relationships" xmlns:p="http://schemas.openxmlformats.org/presentationml/2006/main">
  <p:tag name="AS_UNIQUEID" val="2362"/>
</p:tagLst>
</file>

<file path=ppt/tags/tag31.xml><?xml version="1.0" encoding="utf-8"?>
<p:tagLst xmlns:a="http://schemas.openxmlformats.org/drawingml/2006/main" xmlns:r="http://schemas.openxmlformats.org/officeDocument/2006/relationships" xmlns:p="http://schemas.openxmlformats.org/presentationml/2006/main">
  <p:tag name="AS_UNIQUEID" val="20660"/>
</p:tagLst>
</file>

<file path=ppt/tags/tag310.xml><?xml version="1.0" encoding="utf-8"?>
<p:tagLst xmlns:a="http://schemas.openxmlformats.org/drawingml/2006/main" xmlns:r="http://schemas.openxmlformats.org/officeDocument/2006/relationships" xmlns:p="http://schemas.openxmlformats.org/presentationml/2006/main">
  <p:tag name="AS_UNIQUEID" val="2363"/>
</p:tagLst>
</file>

<file path=ppt/tags/tag311.xml><?xml version="1.0" encoding="utf-8"?>
<p:tagLst xmlns:a="http://schemas.openxmlformats.org/drawingml/2006/main" xmlns:r="http://schemas.openxmlformats.org/officeDocument/2006/relationships" xmlns:p="http://schemas.openxmlformats.org/presentationml/2006/main">
  <p:tag name="AS_UNIQUEID" val="2372"/>
</p:tagLst>
</file>

<file path=ppt/tags/tag312.xml><?xml version="1.0" encoding="utf-8"?>
<p:tagLst xmlns:a="http://schemas.openxmlformats.org/drawingml/2006/main" xmlns:r="http://schemas.openxmlformats.org/officeDocument/2006/relationships" xmlns:p="http://schemas.openxmlformats.org/presentationml/2006/main">
  <p:tag name="AS_UNIQUEID" val="2371"/>
</p:tagLst>
</file>

<file path=ppt/tags/tag313.xml><?xml version="1.0" encoding="utf-8"?>
<p:tagLst xmlns:a="http://schemas.openxmlformats.org/drawingml/2006/main" xmlns:r="http://schemas.openxmlformats.org/officeDocument/2006/relationships" xmlns:p="http://schemas.openxmlformats.org/presentationml/2006/main">
  <p:tag name="AS_UNIQUEID" val="2361"/>
</p:tagLst>
</file>

<file path=ppt/tags/tag314.xml><?xml version="1.0" encoding="utf-8"?>
<p:tagLst xmlns:a="http://schemas.openxmlformats.org/drawingml/2006/main" xmlns:r="http://schemas.openxmlformats.org/officeDocument/2006/relationships" xmlns:p="http://schemas.openxmlformats.org/presentationml/2006/main">
  <p:tag name="AS_UNIQUEID" val="2362"/>
</p:tagLst>
</file>

<file path=ppt/tags/tag315.xml><?xml version="1.0" encoding="utf-8"?>
<p:tagLst xmlns:a="http://schemas.openxmlformats.org/drawingml/2006/main" xmlns:r="http://schemas.openxmlformats.org/officeDocument/2006/relationships" xmlns:p="http://schemas.openxmlformats.org/presentationml/2006/main">
  <p:tag name="AS_UNIQUEID" val="2363"/>
</p:tagLst>
</file>

<file path=ppt/tags/tag316.xml><?xml version="1.0" encoding="utf-8"?>
<p:tagLst xmlns:a="http://schemas.openxmlformats.org/drawingml/2006/main" xmlns:r="http://schemas.openxmlformats.org/officeDocument/2006/relationships" xmlns:p="http://schemas.openxmlformats.org/presentationml/2006/main">
  <p:tag name="AS_UNIQUEID" val="2372"/>
</p:tagLst>
</file>

<file path=ppt/tags/tag317.xml><?xml version="1.0" encoding="utf-8"?>
<p:tagLst xmlns:a="http://schemas.openxmlformats.org/drawingml/2006/main" xmlns:r="http://schemas.openxmlformats.org/officeDocument/2006/relationships" xmlns:p="http://schemas.openxmlformats.org/presentationml/2006/main">
  <p:tag name="AS_UNIQUEID" val="2371"/>
</p:tagLst>
</file>

<file path=ppt/tags/tag318.xml><?xml version="1.0" encoding="utf-8"?>
<p:tagLst xmlns:a="http://schemas.openxmlformats.org/drawingml/2006/main" xmlns:r="http://schemas.openxmlformats.org/officeDocument/2006/relationships" xmlns:p="http://schemas.openxmlformats.org/presentationml/2006/main">
  <p:tag name="AS_UNIQUEID" val="2361"/>
</p:tagLst>
</file>

<file path=ppt/tags/tag319.xml><?xml version="1.0" encoding="utf-8"?>
<p:tagLst xmlns:a="http://schemas.openxmlformats.org/drawingml/2006/main" xmlns:r="http://schemas.openxmlformats.org/officeDocument/2006/relationships" xmlns:p="http://schemas.openxmlformats.org/presentationml/2006/main">
  <p:tag name="AS_UNIQUEID" val="2362"/>
</p:tagLst>
</file>

<file path=ppt/tags/tag32.xml><?xml version="1.0" encoding="utf-8"?>
<p:tagLst xmlns:a="http://schemas.openxmlformats.org/drawingml/2006/main" xmlns:r="http://schemas.openxmlformats.org/officeDocument/2006/relationships" xmlns:p="http://schemas.openxmlformats.org/presentationml/2006/main">
  <p:tag name="AS_UNIQUEID" val="20661"/>
</p:tagLst>
</file>

<file path=ppt/tags/tag320.xml><?xml version="1.0" encoding="utf-8"?>
<p:tagLst xmlns:a="http://schemas.openxmlformats.org/drawingml/2006/main" xmlns:r="http://schemas.openxmlformats.org/officeDocument/2006/relationships" xmlns:p="http://schemas.openxmlformats.org/presentationml/2006/main">
  <p:tag name="AS_UNIQUEID" val="2363"/>
</p:tagLst>
</file>

<file path=ppt/tags/tag321.xml><?xml version="1.0" encoding="utf-8"?>
<p:tagLst xmlns:a="http://schemas.openxmlformats.org/drawingml/2006/main" xmlns:r="http://schemas.openxmlformats.org/officeDocument/2006/relationships" xmlns:p="http://schemas.openxmlformats.org/presentationml/2006/main">
  <p:tag name="AS_UNIQUEID" val="2372"/>
</p:tagLst>
</file>

<file path=ppt/tags/tag322.xml><?xml version="1.0" encoding="utf-8"?>
<p:tagLst xmlns:a="http://schemas.openxmlformats.org/drawingml/2006/main" xmlns:r="http://schemas.openxmlformats.org/officeDocument/2006/relationships" xmlns:p="http://schemas.openxmlformats.org/presentationml/2006/main">
  <p:tag name="AS_UNIQUEID" val="2371"/>
</p:tagLst>
</file>

<file path=ppt/tags/tag323.xml><?xml version="1.0" encoding="utf-8"?>
<p:tagLst xmlns:a="http://schemas.openxmlformats.org/drawingml/2006/main" xmlns:r="http://schemas.openxmlformats.org/officeDocument/2006/relationships" xmlns:p="http://schemas.openxmlformats.org/presentationml/2006/main">
  <p:tag name="AS_UNIQUEID" val="2361"/>
</p:tagLst>
</file>

<file path=ppt/tags/tag324.xml><?xml version="1.0" encoding="utf-8"?>
<p:tagLst xmlns:a="http://schemas.openxmlformats.org/drawingml/2006/main" xmlns:r="http://schemas.openxmlformats.org/officeDocument/2006/relationships" xmlns:p="http://schemas.openxmlformats.org/presentationml/2006/main">
  <p:tag name="AS_UNIQUEID" val="2362"/>
</p:tagLst>
</file>

<file path=ppt/tags/tag325.xml><?xml version="1.0" encoding="utf-8"?>
<p:tagLst xmlns:a="http://schemas.openxmlformats.org/drawingml/2006/main" xmlns:r="http://schemas.openxmlformats.org/officeDocument/2006/relationships" xmlns:p="http://schemas.openxmlformats.org/presentationml/2006/main">
  <p:tag name="AS_UNIQUEID" val="2363"/>
</p:tagLst>
</file>

<file path=ppt/tags/tag326.xml><?xml version="1.0" encoding="utf-8"?>
<p:tagLst xmlns:a="http://schemas.openxmlformats.org/drawingml/2006/main" xmlns:r="http://schemas.openxmlformats.org/officeDocument/2006/relationships" xmlns:p="http://schemas.openxmlformats.org/presentationml/2006/main">
  <p:tag name="AS_UNIQUEID" val="2372"/>
</p:tagLst>
</file>

<file path=ppt/tags/tag327.xml><?xml version="1.0" encoding="utf-8"?>
<p:tagLst xmlns:a="http://schemas.openxmlformats.org/drawingml/2006/main" xmlns:r="http://schemas.openxmlformats.org/officeDocument/2006/relationships" xmlns:p="http://schemas.openxmlformats.org/presentationml/2006/main">
  <p:tag name="AS_UNIQUEID" val="2371"/>
</p:tagLst>
</file>

<file path=ppt/tags/tag328.xml><?xml version="1.0" encoding="utf-8"?>
<p:tagLst xmlns:a="http://schemas.openxmlformats.org/drawingml/2006/main" xmlns:r="http://schemas.openxmlformats.org/officeDocument/2006/relationships" xmlns:p="http://schemas.openxmlformats.org/presentationml/2006/main">
  <p:tag name="AS_UNIQUEID" val="2361"/>
</p:tagLst>
</file>

<file path=ppt/tags/tag329.xml><?xml version="1.0" encoding="utf-8"?>
<p:tagLst xmlns:a="http://schemas.openxmlformats.org/drawingml/2006/main" xmlns:r="http://schemas.openxmlformats.org/officeDocument/2006/relationships" xmlns:p="http://schemas.openxmlformats.org/presentationml/2006/main">
  <p:tag name="AS_UNIQUEID" val="2362"/>
</p:tagLst>
</file>

<file path=ppt/tags/tag33.xml><?xml version="1.0" encoding="utf-8"?>
<p:tagLst xmlns:a="http://schemas.openxmlformats.org/drawingml/2006/main" xmlns:r="http://schemas.openxmlformats.org/officeDocument/2006/relationships" xmlns:p="http://schemas.openxmlformats.org/presentationml/2006/main">
  <p:tag name="AS_UNIQUEID" val="20662"/>
</p:tagLst>
</file>

<file path=ppt/tags/tag330.xml><?xml version="1.0" encoding="utf-8"?>
<p:tagLst xmlns:a="http://schemas.openxmlformats.org/drawingml/2006/main" xmlns:r="http://schemas.openxmlformats.org/officeDocument/2006/relationships" xmlns:p="http://schemas.openxmlformats.org/presentationml/2006/main">
  <p:tag name="AS_UNIQUEID" val="2363"/>
</p:tagLst>
</file>

<file path=ppt/tags/tag331.xml><?xml version="1.0" encoding="utf-8"?>
<p:tagLst xmlns:a="http://schemas.openxmlformats.org/drawingml/2006/main" xmlns:r="http://schemas.openxmlformats.org/officeDocument/2006/relationships" xmlns:p="http://schemas.openxmlformats.org/presentationml/2006/main">
  <p:tag name="AS_UNIQUEID" val="20658"/>
</p:tagLst>
</file>

<file path=ppt/tags/tag332.xml><?xml version="1.0" encoding="utf-8"?>
<p:tagLst xmlns:a="http://schemas.openxmlformats.org/drawingml/2006/main" xmlns:r="http://schemas.openxmlformats.org/officeDocument/2006/relationships" xmlns:p="http://schemas.openxmlformats.org/presentationml/2006/main">
  <p:tag name="AS_UNIQUEID" val="20659"/>
</p:tagLst>
</file>

<file path=ppt/tags/tag333.xml><?xml version="1.0" encoding="utf-8"?>
<p:tagLst xmlns:a="http://schemas.openxmlformats.org/drawingml/2006/main" xmlns:r="http://schemas.openxmlformats.org/officeDocument/2006/relationships" xmlns:p="http://schemas.openxmlformats.org/presentationml/2006/main">
  <p:tag name="AS_UNIQUEID" val="20665"/>
</p:tagLst>
</file>

<file path=ppt/tags/tag334.xml><?xml version="1.0" encoding="utf-8"?>
<p:tagLst xmlns:a="http://schemas.openxmlformats.org/drawingml/2006/main" xmlns:r="http://schemas.openxmlformats.org/officeDocument/2006/relationships" xmlns:p="http://schemas.openxmlformats.org/presentationml/2006/main">
  <p:tag name="AS_UNIQUEID" val="20660"/>
</p:tagLst>
</file>

<file path=ppt/tags/tag335.xml><?xml version="1.0" encoding="utf-8"?>
<p:tagLst xmlns:a="http://schemas.openxmlformats.org/drawingml/2006/main" xmlns:r="http://schemas.openxmlformats.org/officeDocument/2006/relationships" xmlns:p="http://schemas.openxmlformats.org/presentationml/2006/main">
  <p:tag name="AS_UNIQUEID" val="20661"/>
</p:tagLst>
</file>

<file path=ppt/tags/tag336.xml><?xml version="1.0" encoding="utf-8"?>
<p:tagLst xmlns:a="http://schemas.openxmlformats.org/drawingml/2006/main" xmlns:r="http://schemas.openxmlformats.org/officeDocument/2006/relationships" xmlns:p="http://schemas.openxmlformats.org/presentationml/2006/main">
  <p:tag name="AS_UNIQUEID" val="20662"/>
</p:tagLst>
</file>

<file path=ppt/tags/tag337.xml><?xml version="1.0" encoding="utf-8"?>
<p:tagLst xmlns:a="http://schemas.openxmlformats.org/drawingml/2006/main" xmlns:r="http://schemas.openxmlformats.org/officeDocument/2006/relationships" xmlns:p="http://schemas.openxmlformats.org/presentationml/2006/main">
  <p:tag name="AS_UNIQUEID" val="20663"/>
</p:tagLst>
</file>

<file path=ppt/tags/tag338.xml><?xml version="1.0" encoding="utf-8"?>
<p:tagLst xmlns:a="http://schemas.openxmlformats.org/drawingml/2006/main" xmlns:r="http://schemas.openxmlformats.org/officeDocument/2006/relationships" xmlns:p="http://schemas.openxmlformats.org/presentationml/2006/main">
  <p:tag name="AS_UNIQUEID" val="20664"/>
</p:tagLst>
</file>

<file path=ppt/tags/tag339.xml><?xml version="1.0" encoding="utf-8"?>
<p:tagLst xmlns:a="http://schemas.openxmlformats.org/drawingml/2006/main" xmlns:r="http://schemas.openxmlformats.org/officeDocument/2006/relationships" xmlns:p="http://schemas.openxmlformats.org/presentationml/2006/main">
  <p:tag name="AS_UNIQUEID" val="2371"/>
</p:tagLst>
</file>

<file path=ppt/tags/tag34.xml><?xml version="1.0" encoding="utf-8"?>
<p:tagLst xmlns:a="http://schemas.openxmlformats.org/drawingml/2006/main" xmlns:r="http://schemas.openxmlformats.org/officeDocument/2006/relationships" xmlns:p="http://schemas.openxmlformats.org/presentationml/2006/main">
  <p:tag name="AS_UNIQUEID" val="20663"/>
</p:tagLst>
</file>

<file path=ppt/tags/tag340.xml><?xml version="1.0" encoding="utf-8"?>
<p:tagLst xmlns:a="http://schemas.openxmlformats.org/drawingml/2006/main" xmlns:r="http://schemas.openxmlformats.org/officeDocument/2006/relationships" xmlns:p="http://schemas.openxmlformats.org/presentationml/2006/main">
  <p:tag name="AS_UNIQUEID" val="2372"/>
</p:tagLst>
</file>

<file path=ppt/tags/tag341.xml><?xml version="1.0" encoding="utf-8"?>
<p:tagLst xmlns:a="http://schemas.openxmlformats.org/drawingml/2006/main" xmlns:r="http://schemas.openxmlformats.org/officeDocument/2006/relationships" xmlns:p="http://schemas.openxmlformats.org/presentationml/2006/main">
  <p:tag name="AS_UNIQUEID" val="2361"/>
</p:tagLst>
</file>

<file path=ppt/tags/tag342.xml><?xml version="1.0" encoding="utf-8"?>
<p:tagLst xmlns:a="http://schemas.openxmlformats.org/drawingml/2006/main" xmlns:r="http://schemas.openxmlformats.org/officeDocument/2006/relationships" xmlns:p="http://schemas.openxmlformats.org/presentationml/2006/main">
  <p:tag name="AS_UNIQUEID" val="2362"/>
</p:tagLst>
</file>

<file path=ppt/tags/tag343.xml><?xml version="1.0" encoding="utf-8"?>
<p:tagLst xmlns:a="http://schemas.openxmlformats.org/drawingml/2006/main" xmlns:r="http://schemas.openxmlformats.org/officeDocument/2006/relationships" xmlns:p="http://schemas.openxmlformats.org/presentationml/2006/main">
  <p:tag name="AS_UNIQUEID" val="2363"/>
</p:tagLst>
</file>

<file path=ppt/tags/tag344.xml><?xml version="1.0" encoding="utf-8"?>
<p:tagLst xmlns:a="http://schemas.openxmlformats.org/drawingml/2006/main" xmlns:r="http://schemas.openxmlformats.org/officeDocument/2006/relationships" xmlns:p="http://schemas.openxmlformats.org/presentationml/2006/main">
  <p:tag name="AS_UNIQUEID" val="20658"/>
</p:tagLst>
</file>

<file path=ppt/tags/tag345.xml><?xml version="1.0" encoding="utf-8"?>
<p:tagLst xmlns:a="http://schemas.openxmlformats.org/drawingml/2006/main" xmlns:r="http://schemas.openxmlformats.org/officeDocument/2006/relationships" xmlns:p="http://schemas.openxmlformats.org/presentationml/2006/main">
  <p:tag name="AS_UNIQUEID" val="20659"/>
</p:tagLst>
</file>

<file path=ppt/tags/tag346.xml><?xml version="1.0" encoding="utf-8"?>
<p:tagLst xmlns:a="http://schemas.openxmlformats.org/drawingml/2006/main" xmlns:r="http://schemas.openxmlformats.org/officeDocument/2006/relationships" xmlns:p="http://schemas.openxmlformats.org/presentationml/2006/main">
  <p:tag name="AS_UNIQUEID" val="20665"/>
</p:tagLst>
</file>

<file path=ppt/tags/tag347.xml><?xml version="1.0" encoding="utf-8"?>
<p:tagLst xmlns:a="http://schemas.openxmlformats.org/drawingml/2006/main" xmlns:r="http://schemas.openxmlformats.org/officeDocument/2006/relationships" xmlns:p="http://schemas.openxmlformats.org/presentationml/2006/main">
  <p:tag name="AS_UNIQUEID" val="20660"/>
</p:tagLst>
</file>

<file path=ppt/tags/tag348.xml><?xml version="1.0" encoding="utf-8"?>
<p:tagLst xmlns:a="http://schemas.openxmlformats.org/drawingml/2006/main" xmlns:r="http://schemas.openxmlformats.org/officeDocument/2006/relationships" xmlns:p="http://schemas.openxmlformats.org/presentationml/2006/main">
  <p:tag name="AS_UNIQUEID" val="20661"/>
</p:tagLst>
</file>

<file path=ppt/tags/tag349.xml><?xml version="1.0" encoding="utf-8"?>
<p:tagLst xmlns:a="http://schemas.openxmlformats.org/drawingml/2006/main" xmlns:r="http://schemas.openxmlformats.org/officeDocument/2006/relationships" xmlns:p="http://schemas.openxmlformats.org/presentationml/2006/main">
  <p:tag name="AS_UNIQUEID" val="20662"/>
</p:tagLst>
</file>

<file path=ppt/tags/tag35.xml><?xml version="1.0" encoding="utf-8"?>
<p:tagLst xmlns:a="http://schemas.openxmlformats.org/drawingml/2006/main" xmlns:r="http://schemas.openxmlformats.org/officeDocument/2006/relationships" xmlns:p="http://schemas.openxmlformats.org/presentationml/2006/main">
  <p:tag name="AS_UNIQUEID" val="20664"/>
</p:tagLst>
</file>

<file path=ppt/tags/tag350.xml><?xml version="1.0" encoding="utf-8"?>
<p:tagLst xmlns:a="http://schemas.openxmlformats.org/drawingml/2006/main" xmlns:r="http://schemas.openxmlformats.org/officeDocument/2006/relationships" xmlns:p="http://schemas.openxmlformats.org/presentationml/2006/main">
  <p:tag name="AS_UNIQUEID" val="20663"/>
</p:tagLst>
</file>

<file path=ppt/tags/tag351.xml><?xml version="1.0" encoding="utf-8"?>
<p:tagLst xmlns:a="http://schemas.openxmlformats.org/drawingml/2006/main" xmlns:r="http://schemas.openxmlformats.org/officeDocument/2006/relationships" xmlns:p="http://schemas.openxmlformats.org/presentationml/2006/main">
  <p:tag name="AS_UNIQUEID" val="20664"/>
</p:tagLst>
</file>

<file path=ppt/tags/tag352.xml><?xml version="1.0" encoding="utf-8"?>
<p:tagLst xmlns:a="http://schemas.openxmlformats.org/drawingml/2006/main" xmlns:r="http://schemas.openxmlformats.org/officeDocument/2006/relationships" xmlns:p="http://schemas.openxmlformats.org/presentationml/2006/main">
  <p:tag name="AS_UNIQUEID" val="2371"/>
</p:tagLst>
</file>

<file path=ppt/tags/tag353.xml><?xml version="1.0" encoding="utf-8"?>
<p:tagLst xmlns:a="http://schemas.openxmlformats.org/drawingml/2006/main" xmlns:r="http://schemas.openxmlformats.org/officeDocument/2006/relationships" xmlns:p="http://schemas.openxmlformats.org/presentationml/2006/main">
  <p:tag name="AS_UNIQUEID" val="2372"/>
</p:tagLst>
</file>

<file path=ppt/tags/tag354.xml><?xml version="1.0" encoding="utf-8"?>
<p:tagLst xmlns:a="http://schemas.openxmlformats.org/drawingml/2006/main" xmlns:r="http://schemas.openxmlformats.org/officeDocument/2006/relationships" xmlns:p="http://schemas.openxmlformats.org/presentationml/2006/main">
  <p:tag name="AS_UNIQUEID" val="2361"/>
</p:tagLst>
</file>

<file path=ppt/tags/tag355.xml><?xml version="1.0" encoding="utf-8"?>
<p:tagLst xmlns:a="http://schemas.openxmlformats.org/drawingml/2006/main" xmlns:r="http://schemas.openxmlformats.org/officeDocument/2006/relationships" xmlns:p="http://schemas.openxmlformats.org/presentationml/2006/main">
  <p:tag name="AS_UNIQUEID" val="2362"/>
</p:tagLst>
</file>

<file path=ppt/tags/tag356.xml><?xml version="1.0" encoding="utf-8"?>
<p:tagLst xmlns:a="http://schemas.openxmlformats.org/drawingml/2006/main" xmlns:r="http://schemas.openxmlformats.org/officeDocument/2006/relationships" xmlns:p="http://schemas.openxmlformats.org/presentationml/2006/main">
  <p:tag name="AS_UNIQUEID" val="2363"/>
</p:tagLst>
</file>

<file path=ppt/tags/tag357.xml><?xml version="1.0" encoding="utf-8"?>
<p:tagLst xmlns:a="http://schemas.openxmlformats.org/drawingml/2006/main" xmlns:r="http://schemas.openxmlformats.org/officeDocument/2006/relationships" xmlns:p="http://schemas.openxmlformats.org/presentationml/2006/main">
  <p:tag name="AS_UNIQUEID" val="2371"/>
</p:tagLst>
</file>

<file path=ppt/tags/tag358.xml><?xml version="1.0" encoding="utf-8"?>
<p:tagLst xmlns:a="http://schemas.openxmlformats.org/drawingml/2006/main" xmlns:r="http://schemas.openxmlformats.org/officeDocument/2006/relationships" xmlns:p="http://schemas.openxmlformats.org/presentationml/2006/main">
  <p:tag name="AS_UNIQUEID" val="2372"/>
</p:tagLst>
</file>

<file path=ppt/tags/tag359.xml><?xml version="1.0" encoding="utf-8"?>
<p:tagLst xmlns:a="http://schemas.openxmlformats.org/drawingml/2006/main" xmlns:r="http://schemas.openxmlformats.org/officeDocument/2006/relationships" xmlns:p="http://schemas.openxmlformats.org/presentationml/2006/main">
  <p:tag name="AS_UNIQUEID" val="2361"/>
</p:tagLst>
</file>

<file path=ppt/tags/tag36.xml><?xml version="1.0" encoding="utf-8"?>
<p:tagLst xmlns:a="http://schemas.openxmlformats.org/drawingml/2006/main" xmlns:r="http://schemas.openxmlformats.org/officeDocument/2006/relationships" xmlns:p="http://schemas.openxmlformats.org/presentationml/2006/main">
  <p:tag name="AS_UNIQUEID" val="2372"/>
</p:tagLst>
</file>

<file path=ppt/tags/tag360.xml><?xml version="1.0" encoding="utf-8"?>
<p:tagLst xmlns:a="http://schemas.openxmlformats.org/drawingml/2006/main" xmlns:r="http://schemas.openxmlformats.org/officeDocument/2006/relationships" xmlns:p="http://schemas.openxmlformats.org/presentationml/2006/main">
  <p:tag name="AS_UNIQUEID" val="2362"/>
</p:tagLst>
</file>

<file path=ppt/tags/tag361.xml><?xml version="1.0" encoding="utf-8"?>
<p:tagLst xmlns:a="http://schemas.openxmlformats.org/drawingml/2006/main" xmlns:r="http://schemas.openxmlformats.org/officeDocument/2006/relationships" xmlns:p="http://schemas.openxmlformats.org/presentationml/2006/main">
  <p:tag name="AS_UNIQUEID" val="2363"/>
</p:tagLst>
</file>

<file path=ppt/tags/tag362.xml><?xml version="1.0" encoding="utf-8"?>
<p:tagLst xmlns:a="http://schemas.openxmlformats.org/drawingml/2006/main" xmlns:r="http://schemas.openxmlformats.org/officeDocument/2006/relationships" xmlns:p="http://schemas.openxmlformats.org/presentationml/2006/main">
  <p:tag name="AS_UNIQUEID" val="2371"/>
</p:tagLst>
</file>

<file path=ppt/tags/tag363.xml><?xml version="1.0" encoding="utf-8"?>
<p:tagLst xmlns:a="http://schemas.openxmlformats.org/drawingml/2006/main" xmlns:r="http://schemas.openxmlformats.org/officeDocument/2006/relationships" xmlns:p="http://schemas.openxmlformats.org/presentationml/2006/main">
  <p:tag name="AS_UNIQUEID" val="2372"/>
</p:tagLst>
</file>

<file path=ppt/tags/tag364.xml><?xml version="1.0" encoding="utf-8"?>
<p:tagLst xmlns:a="http://schemas.openxmlformats.org/drawingml/2006/main" xmlns:r="http://schemas.openxmlformats.org/officeDocument/2006/relationships" xmlns:p="http://schemas.openxmlformats.org/presentationml/2006/main">
  <p:tag name="AS_UNIQUEID" val="2361"/>
</p:tagLst>
</file>

<file path=ppt/tags/tag365.xml><?xml version="1.0" encoding="utf-8"?>
<p:tagLst xmlns:a="http://schemas.openxmlformats.org/drawingml/2006/main" xmlns:r="http://schemas.openxmlformats.org/officeDocument/2006/relationships" xmlns:p="http://schemas.openxmlformats.org/presentationml/2006/main">
  <p:tag name="AS_UNIQUEID" val="2362"/>
</p:tagLst>
</file>

<file path=ppt/tags/tag366.xml><?xml version="1.0" encoding="utf-8"?>
<p:tagLst xmlns:a="http://schemas.openxmlformats.org/drawingml/2006/main" xmlns:r="http://schemas.openxmlformats.org/officeDocument/2006/relationships" xmlns:p="http://schemas.openxmlformats.org/presentationml/2006/main">
  <p:tag name="AS_UNIQUEID" val="2363"/>
</p:tagLst>
</file>

<file path=ppt/tags/tag367.xml><?xml version="1.0" encoding="utf-8"?>
<p:tagLst xmlns:a="http://schemas.openxmlformats.org/drawingml/2006/main" xmlns:r="http://schemas.openxmlformats.org/officeDocument/2006/relationships" xmlns:p="http://schemas.openxmlformats.org/presentationml/2006/main">
  <p:tag name="AS_UNIQUEID" val="2371"/>
</p:tagLst>
</file>

<file path=ppt/tags/tag368.xml><?xml version="1.0" encoding="utf-8"?>
<p:tagLst xmlns:a="http://schemas.openxmlformats.org/drawingml/2006/main" xmlns:r="http://schemas.openxmlformats.org/officeDocument/2006/relationships" xmlns:p="http://schemas.openxmlformats.org/presentationml/2006/main">
  <p:tag name="AS_UNIQUEID" val="2372"/>
</p:tagLst>
</file>

<file path=ppt/tags/tag369.xml><?xml version="1.0" encoding="utf-8"?>
<p:tagLst xmlns:a="http://schemas.openxmlformats.org/drawingml/2006/main" xmlns:r="http://schemas.openxmlformats.org/officeDocument/2006/relationships" xmlns:p="http://schemas.openxmlformats.org/presentationml/2006/main">
  <p:tag name="AS_UNIQUEID" val="2361"/>
</p:tagLst>
</file>

<file path=ppt/tags/tag37.xml><?xml version="1.0" encoding="utf-8"?>
<p:tagLst xmlns:a="http://schemas.openxmlformats.org/drawingml/2006/main" xmlns:r="http://schemas.openxmlformats.org/officeDocument/2006/relationships" xmlns:p="http://schemas.openxmlformats.org/presentationml/2006/main">
  <p:tag name="AS_UNIQUEID" val="2371"/>
</p:tagLst>
</file>

<file path=ppt/tags/tag370.xml><?xml version="1.0" encoding="utf-8"?>
<p:tagLst xmlns:a="http://schemas.openxmlformats.org/drawingml/2006/main" xmlns:r="http://schemas.openxmlformats.org/officeDocument/2006/relationships" xmlns:p="http://schemas.openxmlformats.org/presentationml/2006/main">
  <p:tag name="AS_UNIQUEID" val="2362"/>
</p:tagLst>
</file>

<file path=ppt/tags/tag371.xml><?xml version="1.0" encoding="utf-8"?>
<p:tagLst xmlns:a="http://schemas.openxmlformats.org/drawingml/2006/main" xmlns:r="http://schemas.openxmlformats.org/officeDocument/2006/relationships" xmlns:p="http://schemas.openxmlformats.org/presentationml/2006/main">
  <p:tag name="AS_UNIQUEID" val="2363"/>
</p:tagLst>
</file>

<file path=ppt/tags/tag372.xml><?xml version="1.0" encoding="utf-8"?>
<p:tagLst xmlns:a="http://schemas.openxmlformats.org/drawingml/2006/main" xmlns:r="http://schemas.openxmlformats.org/officeDocument/2006/relationships" xmlns:p="http://schemas.openxmlformats.org/presentationml/2006/main">
  <p:tag name="AS_UNIQUEID" val="2371"/>
</p:tagLst>
</file>

<file path=ppt/tags/tag373.xml><?xml version="1.0" encoding="utf-8"?>
<p:tagLst xmlns:a="http://schemas.openxmlformats.org/drawingml/2006/main" xmlns:r="http://schemas.openxmlformats.org/officeDocument/2006/relationships" xmlns:p="http://schemas.openxmlformats.org/presentationml/2006/main">
  <p:tag name="AS_UNIQUEID" val="2372"/>
</p:tagLst>
</file>

<file path=ppt/tags/tag374.xml><?xml version="1.0" encoding="utf-8"?>
<p:tagLst xmlns:a="http://schemas.openxmlformats.org/drawingml/2006/main" xmlns:r="http://schemas.openxmlformats.org/officeDocument/2006/relationships" xmlns:p="http://schemas.openxmlformats.org/presentationml/2006/main">
  <p:tag name="AS_UNIQUEID" val="2361"/>
</p:tagLst>
</file>

<file path=ppt/tags/tag375.xml><?xml version="1.0" encoding="utf-8"?>
<p:tagLst xmlns:a="http://schemas.openxmlformats.org/drawingml/2006/main" xmlns:r="http://schemas.openxmlformats.org/officeDocument/2006/relationships" xmlns:p="http://schemas.openxmlformats.org/presentationml/2006/main">
  <p:tag name="AS_UNIQUEID" val="2362"/>
</p:tagLst>
</file>

<file path=ppt/tags/tag376.xml><?xml version="1.0" encoding="utf-8"?>
<p:tagLst xmlns:a="http://schemas.openxmlformats.org/drawingml/2006/main" xmlns:r="http://schemas.openxmlformats.org/officeDocument/2006/relationships" xmlns:p="http://schemas.openxmlformats.org/presentationml/2006/main">
  <p:tag name="AS_UNIQUEID" val="2363"/>
</p:tagLst>
</file>

<file path=ppt/tags/tag377.xml><?xml version="1.0" encoding="utf-8"?>
<p:tagLst xmlns:a="http://schemas.openxmlformats.org/drawingml/2006/main" xmlns:r="http://schemas.openxmlformats.org/officeDocument/2006/relationships" xmlns:p="http://schemas.openxmlformats.org/presentationml/2006/main">
  <p:tag name="AS_UNIQUEID" val="2371"/>
</p:tagLst>
</file>

<file path=ppt/tags/tag378.xml><?xml version="1.0" encoding="utf-8"?>
<p:tagLst xmlns:a="http://schemas.openxmlformats.org/drawingml/2006/main" xmlns:r="http://schemas.openxmlformats.org/officeDocument/2006/relationships" xmlns:p="http://schemas.openxmlformats.org/presentationml/2006/main">
  <p:tag name="AS_UNIQUEID" val="2372"/>
</p:tagLst>
</file>

<file path=ppt/tags/tag379.xml><?xml version="1.0" encoding="utf-8"?>
<p:tagLst xmlns:a="http://schemas.openxmlformats.org/drawingml/2006/main" xmlns:r="http://schemas.openxmlformats.org/officeDocument/2006/relationships" xmlns:p="http://schemas.openxmlformats.org/presentationml/2006/main">
  <p:tag name="AS_UNIQUEID" val="2361"/>
</p:tagLst>
</file>

<file path=ppt/tags/tag38.xml><?xml version="1.0" encoding="utf-8"?>
<p:tagLst xmlns:a="http://schemas.openxmlformats.org/drawingml/2006/main" xmlns:r="http://schemas.openxmlformats.org/officeDocument/2006/relationships" xmlns:p="http://schemas.openxmlformats.org/presentationml/2006/main">
  <p:tag name="AS_UNIQUEID" val="2361"/>
</p:tagLst>
</file>

<file path=ppt/tags/tag380.xml><?xml version="1.0" encoding="utf-8"?>
<p:tagLst xmlns:a="http://schemas.openxmlformats.org/drawingml/2006/main" xmlns:r="http://schemas.openxmlformats.org/officeDocument/2006/relationships" xmlns:p="http://schemas.openxmlformats.org/presentationml/2006/main">
  <p:tag name="AS_UNIQUEID" val="2362"/>
</p:tagLst>
</file>

<file path=ppt/tags/tag381.xml><?xml version="1.0" encoding="utf-8"?>
<p:tagLst xmlns:a="http://schemas.openxmlformats.org/drawingml/2006/main" xmlns:r="http://schemas.openxmlformats.org/officeDocument/2006/relationships" xmlns:p="http://schemas.openxmlformats.org/presentationml/2006/main">
  <p:tag name="AS_UNIQUEID" val="2363"/>
</p:tagLst>
</file>

<file path=ppt/tags/tag382.xml><?xml version="1.0" encoding="utf-8"?>
<p:tagLst xmlns:a="http://schemas.openxmlformats.org/drawingml/2006/main" xmlns:r="http://schemas.openxmlformats.org/officeDocument/2006/relationships" xmlns:p="http://schemas.openxmlformats.org/presentationml/2006/main">
  <p:tag name="AS_UNIQUEID" val="20658"/>
</p:tagLst>
</file>

<file path=ppt/tags/tag383.xml><?xml version="1.0" encoding="utf-8"?>
<p:tagLst xmlns:a="http://schemas.openxmlformats.org/drawingml/2006/main" xmlns:r="http://schemas.openxmlformats.org/officeDocument/2006/relationships" xmlns:p="http://schemas.openxmlformats.org/presentationml/2006/main">
  <p:tag name="AS_UNIQUEID" val="20659"/>
</p:tagLst>
</file>

<file path=ppt/tags/tag384.xml><?xml version="1.0" encoding="utf-8"?>
<p:tagLst xmlns:a="http://schemas.openxmlformats.org/drawingml/2006/main" xmlns:r="http://schemas.openxmlformats.org/officeDocument/2006/relationships" xmlns:p="http://schemas.openxmlformats.org/presentationml/2006/main">
  <p:tag name="AS_UNIQUEID" val="20665"/>
</p:tagLst>
</file>

<file path=ppt/tags/tag385.xml><?xml version="1.0" encoding="utf-8"?>
<p:tagLst xmlns:a="http://schemas.openxmlformats.org/drawingml/2006/main" xmlns:r="http://schemas.openxmlformats.org/officeDocument/2006/relationships" xmlns:p="http://schemas.openxmlformats.org/presentationml/2006/main">
  <p:tag name="AS_UNIQUEID" val="20660"/>
</p:tagLst>
</file>

<file path=ppt/tags/tag386.xml><?xml version="1.0" encoding="utf-8"?>
<p:tagLst xmlns:a="http://schemas.openxmlformats.org/drawingml/2006/main" xmlns:r="http://schemas.openxmlformats.org/officeDocument/2006/relationships" xmlns:p="http://schemas.openxmlformats.org/presentationml/2006/main">
  <p:tag name="AS_UNIQUEID" val="20661"/>
</p:tagLst>
</file>

<file path=ppt/tags/tag387.xml><?xml version="1.0" encoding="utf-8"?>
<p:tagLst xmlns:a="http://schemas.openxmlformats.org/drawingml/2006/main" xmlns:r="http://schemas.openxmlformats.org/officeDocument/2006/relationships" xmlns:p="http://schemas.openxmlformats.org/presentationml/2006/main">
  <p:tag name="AS_UNIQUEID" val="20662"/>
</p:tagLst>
</file>

<file path=ppt/tags/tag388.xml><?xml version="1.0" encoding="utf-8"?>
<p:tagLst xmlns:a="http://schemas.openxmlformats.org/drawingml/2006/main" xmlns:r="http://schemas.openxmlformats.org/officeDocument/2006/relationships" xmlns:p="http://schemas.openxmlformats.org/presentationml/2006/main">
  <p:tag name="AS_UNIQUEID" val="20663"/>
</p:tagLst>
</file>

<file path=ppt/tags/tag389.xml><?xml version="1.0" encoding="utf-8"?>
<p:tagLst xmlns:a="http://schemas.openxmlformats.org/drawingml/2006/main" xmlns:r="http://schemas.openxmlformats.org/officeDocument/2006/relationships" xmlns:p="http://schemas.openxmlformats.org/presentationml/2006/main">
  <p:tag name="AS_UNIQUEID" val="20664"/>
</p:tagLst>
</file>

<file path=ppt/tags/tag39.xml><?xml version="1.0" encoding="utf-8"?>
<p:tagLst xmlns:a="http://schemas.openxmlformats.org/drawingml/2006/main" xmlns:r="http://schemas.openxmlformats.org/officeDocument/2006/relationships" xmlns:p="http://schemas.openxmlformats.org/presentationml/2006/main">
  <p:tag name="AS_UNIQUEID" val="2362"/>
</p:tagLst>
</file>

<file path=ppt/tags/tag390.xml><?xml version="1.0" encoding="utf-8"?>
<p:tagLst xmlns:a="http://schemas.openxmlformats.org/drawingml/2006/main" xmlns:r="http://schemas.openxmlformats.org/officeDocument/2006/relationships" xmlns:p="http://schemas.openxmlformats.org/presentationml/2006/main">
  <p:tag name="AS_UNIQUEID" val="2372"/>
</p:tagLst>
</file>

<file path=ppt/tags/tag391.xml><?xml version="1.0" encoding="utf-8"?>
<p:tagLst xmlns:a="http://schemas.openxmlformats.org/drawingml/2006/main" xmlns:r="http://schemas.openxmlformats.org/officeDocument/2006/relationships" xmlns:p="http://schemas.openxmlformats.org/presentationml/2006/main">
  <p:tag name="AS_UNIQUEID" val="2371"/>
</p:tagLst>
</file>

<file path=ppt/tags/tag392.xml><?xml version="1.0" encoding="utf-8"?>
<p:tagLst xmlns:a="http://schemas.openxmlformats.org/drawingml/2006/main" xmlns:r="http://schemas.openxmlformats.org/officeDocument/2006/relationships" xmlns:p="http://schemas.openxmlformats.org/presentationml/2006/main">
  <p:tag name="AS_UNIQUEID" val="2361"/>
</p:tagLst>
</file>

<file path=ppt/tags/tag393.xml><?xml version="1.0" encoding="utf-8"?>
<p:tagLst xmlns:a="http://schemas.openxmlformats.org/drawingml/2006/main" xmlns:r="http://schemas.openxmlformats.org/officeDocument/2006/relationships" xmlns:p="http://schemas.openxmlformats.org/presentationml/2006/main">
  <p:tag name="AS_UNIQUEID" val="2362"/>
</p:tagLst>
</file>

<file path=ppt/tags/tag394.xml><?xml version="1.0" encoding="utf-8"?>
<p:tagLst xmlns:a="http://schemas.openxmlformats.org/drawingml/2006/main" xmlns:r="http://schemas.openxmlformats.org/officeDocument/2006/relationships" xmlns:p="http://schemas.openxmlformats.org/presentationml/2006/main">
  <p:tag name="AS_UNIQUEID" val="2363"/>
</p:tagLst>
</file>

<file path=ppt/tags/tag395.xml><?xml version="1.0" encoding="utf-8"?>
<p:tagLst xmlns:a="http://schemas.openxmlformats.org/drawingml/2006/main" xmlns:r="http://schemas.openxmlformats.org/officeDocument/2006/relationships" xmlns:p="http://schemas.openxmlformats.org/presentationml/2006/main">
  <p:tag name="AS_UNIQUEID" val="2372"/>
</p:tagLst>
</file>

<file path=ppt/tags/tag396.xml><?xml version="1.0" encoding="utf-8"?>
<p:tagLst xmlns:a="http://schemas.openxmlformats.org/drawingml/2006/main" xmlns:r="http://schemas.openxmlformats.org/officeDocument/2006/relationships" xmlns:p="http://schemas.openxmlformats.org/presentationml/2006/main">
  <p:tag name="AS_UNIQUEID" val="2371"/>
</p:tagLst>
</file>

<file path=ppt/tags/tag397.xml><?xml version="1.0" encoding="utf-8"?>
<p:tagLst xmlns:a="http://schemas.openxmlformats.org/drawingml/2006/main" xmlns:r="http://schemas.openxmlformats.org/officeDocument/2006/relationships" xmlns:p="http://schemas.openxmlformats.org/presentationml/2006/main">
  <p:tag name="AS_UNIQUEID" val="2361"/>
</p:tagLst>
</file>

<file path=ppt/tags/tag398.xml><?xml version="1.0" encoding="utf-8"?>
<p:tagLst xmlns:a="http://schemas.openxmlformats.org/drawingml/2006/main" xmlns:r="http://schemas.openxmlformats.org/officeDocument/2006/relationships" xmlns:p="http://schemas.openxmlformats.org/presentationml/2006/main">
  <p:tag name="AS_UNIQUEID" val="2362"/>
</p:tagLst>
</file>

<file path=ppt/tags/tag399.xml><?xml version="1.0" encoding="utf-8"?>
<p:tagLst xmlns:a="http://schemas.openxmlformats.org/drawingml/2006/main" xmlns:r="http://schemas.openxmlformats.org/officeDocument/2006/relationships" xmlns:p="http://schemas.openxmlformats.org/presentationml/2006/main">
  <p:tag name="AS_UNIQUEID" val="2363"/>
</p:tagLst>
</file>

<file path=ppt/tags/tag4.xml><?xml version="1.0" encoding="utf-8"?>
<p:tagLst xmlns:a="http://schemas.openxmlformats.org/drawingml/2006/main" xmlns:r="http://schemas.openxmlformats.org/officeDocument/2006/relationships" xmlns:p="http://schemas.openxmlformats.org/presentationml/2006/main">
  <p:tag name="AS_UNIQUEID" val="19912"/>
</p:tagLst>
</file>

<file path=ppt/tags/tag40.xml><?xml version="1.0" encoding="utf-8"?>
<p:tagLst xmlns:a="http://schemas.openxmlformats.org/drawingml/2006/main" xmlns:r="http://schemas.openxmlformats.org/officeDocument/2006/relationships" xmlns:p="http://schemas.openxmlformats.org/presentationml/2006/main">
  <p:tag name="AS_UNIQUEID" val="2363"/>
</p:tagLst>
</file>

<file path=ppt/tags/tag400.xml><?xml version="1.0" encoding="utf-8"?>
<p:tagLst xmlns:a="http://schemas.openxmlformats.org/drawingml/2006/main" xmlns:r="http://schemas.openxmlformats.org/officeDocument/2006/relationships" xmlns:p="http://schemas.openxmlformats.org/presentationml/2006/main">
  <p:tag name="AS_UNIQUEID" val="2372"/>
</p:tagLst>
</file>

<file path=ppt/tags/tag401.xml><?xml version="1.0" encoding="utf-8"?>
<p:tagLst xmlns:a="http://schemas.openxmlformats.org/drawingml/2006/main" xmlns:r="http://schemas.openxmlformats.org/officeDocument/2006/relationships" xmlns:p="http://schemas.openxmlformats.org/presentationml/2006/main">
  <p:tag name="AS_UNIQUEID" val="2371"/>
</p:tagLst>
</file>

<file path=ppt/tags/tag402.xml><?xml version="1.0" encoding="utf-8"?>
<p:tagLst xmlns:a="http://schemas.openxmlformats.org/drawingml/2006/main" xmlns:r="http://schemas.openxmlformats.org/officeDocument/2006/relationships" xmlns:p="http://schemas.openxmlformats.org/presentationml/2006/main">
  <p:tag name="AS_UNIQUEID" val="2361"/>
</p:tagLst>
</file>

<file path=ppt/tags/tag403.xml><?xml version="1.0" encoding="utf-8"?>
<p:tagLst xmlns:a="http://schemas.openxmlformats.org/drawingml/2006/main" xmlns:r="http://schemas.openxmlformats.org/officeDocument/2006/relationships" xmlns:p="http://schemas.openxmlformats.org/presentationml/2006/main">
  <p:tag name="AS_UNIQUEID" val="2362"/>
</p:tagLst>
</file>

<file path=ppt/tags/tag404.xml><?xml version="1.0" encoding="utf-8"?>
<p:tagLst xmlns:a="http://schemas.openxmlformats.org/drawingml/2006/main" xmlns:r="http://schemas.openxmlformats.org/officeDocument/2006/relationships" xmlns:p="http://schemas.openxmlformats.org/presentationml/2006/main">
  <p:tag name="AS_UNIQUEID" val="2363"/>
</p:tagLst>
</file>

<file path=ppt/tags/tag405.xml><?xml version="1.0" encoding="utf-8"?>
<p:tagLst xmlns:a="http://schemas.openxmlformats.org/drawingml/2006/main" xmlns:r="http://schemas.openxmlformats.org/officeDocument/2006/relationships" xmlns:p="http://schemas.openxmlformats.org/presentationml/2006/main">
  <p:tag name="AS_UNIQUEID" val="2372"/>
</p:tagLst>
</file>

<file path=ppt/tags/tag406.xml><?xml version="1.0" encoding="utf-8"?>
<p:tagLst xmlns:a="http://schemas.openxmlformats.org/drawingml/2006/main" xmlns:r="http://schemas.openxmlformats.org/officeDocument/2006/relationships" xmlns:p="http://schemas.openxmlformats.org/presentationml/2006/main">
  <p:tag name="AS_UNIQUEID" val="2371"/>
</p:tagLst>
</file>

<file path=ppt/tags/tag407.xml><?xml version="1.0" encoding="utf-8"?>
<p:tagLst xmlns:a="http://schemas.openxmlformats.org/drawingml/2006/main" xmlns:r="http://schemas.openxmlformats.org/officeDocument/2006/relationships" xmlns:p="http://schemas.openxmlformats.org/presentationml/2006/main">
  <p:tag name="AS_UNIQUEID" val="2361"/>
</p:tagLst>
</file>

<file path=ppt/tags/tag408.xml><?xml version="1.0" encoding="utf-8"?>
<p:tagLst xmlns:a="http://schemas.openxmlformats.org/drawingml/2006/main" xmlns:r="http://schemas.openxmlformats.org/officeDocument/2006/relationships" xmlns:p="http://schemas.openxmlformats.org/presentationml/2006/main">
  <p:tag name="AS_UNIQUEID" val="2362"/>
</p:tagLst>
</file>

<file path=ppt/tags/tag409.xml><?xml version="1.0" encoding="utf-8"?>
<p:tagLst xmlns:a="http://schemas.openxmlformats.org/drawingml/2006/main" xmlns:r="http://schemas.openxmlformats.org/officeDocument/2006/relationships" xmlns:p="http://schemas.openxmlformats.org/presentationml/2006/main">
  <p:tag name="AS_UNIQUEID" val="2363"/>
</p:tagLst>
</file>

<file path=ppt/tags/tag41.xml><?xml version="1.0" encoding="utf-8"?>
<p:tagLst xmlns:a="http://schemas.openxmlformats.org/drawingml/2006/main" xmlns:r="http://schemas.openxmlformats.org/officeDocument/2006/relationships" xmlns:p="http://schemas.openxmlformats.org/presentationml/2006/main">
  <p:tag name="AS_UNIQUEID" val="2372"/>
</p:tagLst>
</file>

<file path=ppt/tags/tag410.xml><?xml version="1.0" encoding="utf-8"?>
<p:tagLst xmlns:a="http://schemas.openxmlformats.org/drawingml/2006/main" xmlns:r="http://schemas.openxmlformats.org/officeDocument/2006/relationships" xmlns:p="http://schemas.openxmlformats.org/presentationml/2006/main">
  <p:tag name="AS_UNIQUEID" val="2372"/>
</p:tagLst>
</file>

<file path=ppt/tags/tag411.xml><?xml version="1.0" encoding="utf-8"?>
<p:tagLst xmlns:a="http://schemas.openxmlformats.org/drawingml/2006/main" xmlns:r="http://schemas.openxmlformats.org/officeDocument/2006/relationships" xmlns:p="http://schemas.openxmlformats.org/presentationml/2006/main">
  <p:tag name="AS_UNIQUEID" val="2371"/>
</p:tagLst>
</file>

<file path=ppt/tags/tag412.xml><?xml version="1.0" encoding="utf-8"?>
<p:tagLst xmlns:a="http://schemas.openxmlformats.org/drawingml/2006/main" xmlns:r="http://schemas.openxmlformats.org/officeDocument/2006/relationships" xmlns:p="http://schemas.openxmlformats.org/presentationml/2006/main">
  <p:tag name="AS_UNIQUEID" val="2361"/>
</p:tagLst>
</file>

<file path=ppt/tags/tag413.xml><?xml version="1.0" encoding="utf-8"?>
<p:tagLst xmlns:a="http://schemas.openxmlformats.org/drawingml/2006/main" xmlns:r="http://schemas.openxmlformats.org/officeDocument/2006/relationships" xmlns:p="http://schemas.openxmlformats.org/presentationml/2006/main">
  <p:tag name="AS_UNIQUEID" val="2362"/>
</p:tagLst>
</file>

<file path=ppt/tags/tag414.xml><?xml version="1.0" encoding="utf-8"?>
<p:tagLst xmlns:a="http://schemas.openxmlformats.org/drawingml/2006/main" xmlns:r="http://schemas.openxmlformats.org/officeDocument/2006/relationships" xmlns:p="http://schemas.openxmlformats.org/presentationml/2006/main">
  <p:tag name="AS_UNIQUEID" val="2363"/>
</p:tagLst>
</file>

<file path=ppt/tags/tag415.xml><?xml version="1.0" encoding="utf-8"?>
<p:tagLst xmlns:a="http://schemas.openxmlformats.org/drawingml/2006/main" xmlns:r="http://schemas.openxmlformats.org/officeDocument/2006/relationships" xmlns:p="http://schemas.openxmlformats.org/presentationml/2006/main">
  <p:tag name="AS_UNIQUEID" val="2372"/>
</p:tagLst>
</file>

<file path=ppt/tags/tag416.xml><?xml version="1.0" encoding="utf-8"?>
<p:tagLst xmlns:a="http://schemas.openxmlformats.org/drawingml/2006/main" xmlns:r="http://schemas.openxmlformats.org/officeDocument/2006/relationships" xmlns:p="http://schemas.openxmlformats.org/presentationml/2006/main">
  <p:tag name="AS_UNIQUEID" val="2371"/>
</p:tagLst>
</file>

<file path=ppt/tags/tag417.xml><?xml version="1.0" encoding="utf-8"?>
<p:tagLst xmlns:a="http://schemas.openxmlformats.org/drawingml/2006/main" xmlns:r="http://schemas.openxmlformats.org/officeDocument/2006/relationships" xmlns:p="http://schemas.openxmlformats.org/presentationml/2006/main">
  <p:tag name="AS_UNIQUEID" val="2361"/>
</p:tagLst>
</file>

<file path=ppt/tags/tag418.xml><?xml version="1.0" encoding="utf-8"?>
<p:tagLst xmlns:a="http://schemas.openxmlformats.org/drawingml/2006/main" xmlns:r="http://schemas.openxmlformats.org/officeDocument/2006/relationships" xmlns:p="http://schemas.openxmlformats.org/presentationml/2006/main">
  <p:tag name="AS_UNIQUEID" val="2362"/>
</p:tagLst>
</file>

<file path=ppt/tags/tag419.xml><?xml version="1.0" encoding="utf-8"?>
<p:tagLst xmlns:a="http://schemas.openxmlformats.org/drawingml/2006/main" xmlns:r="http://schemas.openxmlformats.org/officeDocument/2006/relationships" xmlns:p="http://schemas.openxmlformats.org/presentationml/2006/main">
  <p:tag name="AS_UNIQUEID" val="2363"/>
</p:tagLst>
</file>

<file path=ppt/tags/tag42.xml><?xml version="1.0" encoding="utf-8"?>
<p:tagLst xmlns:a="http://schemas.openxmlformats.org/drawingml/2006/main" xmlns:r="http://schemas.openxmlformats.org/officeDocument/2006/relationships" xmlns:p="http://schemas.openxmlformats.org/presentationml/2006/main">
  <p:tag name="AS_UNIQUEID" val="2371"/>
</p:tagLst>
</file>

<file path=ppt/tags/tag420.xml><?xml version="1.0" encoding="utf-8"?>
<p:tagLst xmlns:a="http://schemas.openxmlformats.org/drawingml/2006/main" xmlns:r="http://schemas.openxmlformats.org/officeDocument/2006/relationships" xmlns:p="http://schemas.openxmlformats.org/presentationml/2006/main">
  <p:tag name="AS_UNIQUEID" val="2372"/>
</p:tagLst>
</file>

<file path=ppt/tags/tag421.xml><?xml version="1.0" encoding="utf-8"?>
<p:tagLst xmlns:a="http://schemas.openxmlformats.org/drawingml/2006/main" xmlns:r="http://schemas.openxmlformats.org/officeDocument/2006/relationships" xmlns:p="http://schemas.openxmlformats.org/presentationml/2006/main">
  <p:tag name="AS_UNIQUEID" val="2371"/>
</p:tagLst>
</file>

<file path=ppt/tags/tag422.xml><?xml version="1.0" encoding="utf-8"?>
<p:tagLst xmlns:a="http://schemas.openxmlformats.org/drawingml/2006/main" xmlns:r="http://schemas.openxmlformats.org/officeDocument/2006/relationships" xmlns:p="http://schemas.openxmlformats.org/presentationml/2006/main">
  <p:tag name="AS_UNIQUEID" val="2361"/>
</p:tagLst>
</file>

<file path=ppt/tags/tag423.xml><?xml version="1.0" encoding="utf-8"?>
<p:tagLst xmlns:a="http://schemas.openxmlformats.org/drawingml/2006/main" xmlns:r="http://schemas.openxmlformats.org/officeDocument/2006/relationships" xmlns:p="http://schemas.openxmlformats.org/presentationml/2006/main">
  <p:tag name="AS_UNIQUEID" val="2362"/>
</p:tagLst>
</file>

<file path=ppt/tags/tag424.xml><?xml version="1.0" encoding="utf-8"?>
<p:tagLst xmlns:a="http://schemas.openxmlformats.org/drawingml/2006/main" xmlns:r="http://schemas.openxmlformats.org/officeDocument/2006/relationships" xmlns:p="http://schemas.openxmlformats.org/presentationml/2006/main">
  <p:tag name="AS_UNIQUEID" val="2363"/>
</p:tagLst>
</file>

<file path=ppt/tags/tag425.xml><?xml version="1.0" encoding="utf-8"?>
<p:tagLst xmlns:a="http://schemas.openxmlformats.org/drawingml/2006/main" xmlns:r="http://schemas.openxmlformats.org/officeDocument/2006/relationships" xmlns:p="http://schemas.openxmlformats.org/presentationml/2006/main">
  <p:tag name="AS_UNIQUEID" val="2372"/>
</p:tagLst>
</file>

<file path=ppt/tags/tag426.xml><?xml version="1.0" encoding="utf-8"?>
<p:tagLst xmlns:a="http://schemas.openxmlformats.org/drawingml/2006/main" xmlns:r="http://schemas.openxmlformats.org/officeDocument/2006/relationships" xmlns:p="http://schemas.openxmlformats.org/presentationml/2006/main">
  <p:tag name="AS_UNIQUEID" val="2371"/>
</p:tagLst>
</file>

<file path=ppt/tags/tag427.xml><?xml version="1.0" encoding="utf-8"?>
<p:tagLst xmlns:a="http://schemas.openxmlformats.org/drawingml/2006/main" xmlns:r="http://schemas.openxmlformats.org/officeDocument/2006/relationships" xmlns:p="http://schemas.openxmlformats.org/presentationml/2006/main">
  <p:tag name="AS_UNIQUEID" val="2361"/>
</p:tagLst>
</file>

<file path=ppt/tags/tag428.xml><?xml version="1.0" encoding="utf-8"?>
<p:tagLst xmlns:a="http://schemas.openxmlformats.org/drawingml/2006/main" xmlns:r="http://schemas.openxmlformats.org/officeDocument/2006/relationships" xmlns:p="http://schemas.openxmlformats.org/presentationml/2006/main">
  <p:tag name="AS_UNIQUEID" val="2362"/>
</p:tagLst>
</file>

<file path=ppt/tags/tag429.xml><?xml version="1.0" encoding="utf-8"?>
<p:tagLst xmlns:a="http://schemas.openxmlformats.org/drawingml/2006/main" xmlns:r="http://schemas.openxmlformats.org/officeDocument/2006/relationships" xmlns:p="http://schemas.openxmlformats.org/presentationml/2006/main">
  <p:tag name="AS_UNIQUEID" val="2363"/>
</p:tagLst>
</file>

<file path=ppt/tags/tag43.xml><?xml version="1.0" encoding="utf-8"?>
<p:tagLst xmlns:a="http://schemas.openxmlformats.org/drawingml/2006/main" xmlns:r="http://schemas.openxmlformats.org/officeDocument/2006/relationships" xmlns:p="http://schemas.openxmlformats.org/presentationml/2006/main">
  <p:tag name="AS_UNIQUEID" val="2361"/>
</p:tagLst>
</file>

<file path=ppt/tags/tag430.xml><?xml version="1.0" encoding="utf-8"?>
<p:tagLst xmlns:a="http://schemas.openxmlformats.org/drawingml/2006/main" xmlns:r="http://schemas.openxmlformats.org/officeDocument/2006/relationships" xmlns:p="http://schemas.openxmlformats.org/presentationml/2006/main">
  <p:tag name="AS_UNIQUEID" val="2372"/>
</p:tagLst>
</file>

<file path=ppt/tags/tag431.xml><?xml version="1.0" encoding="utf-8"?>
<p:tagLst xmlns:a="http://schemas.openxmlformats.org/drawingml/2006/main" xmlns:r="http://schemas.openxmlformats.org/officeDocument/2006/relationships" xmlns:p="http://schemas.openxmlformats.org/presentationml/2006/main">
  <p:tag name="AS_UNIQUEID" val="2371"/>
</p:tagLst>
</file>

<file path=ppt/tags/tag432.xml><?xml version="1.0" encoding="utf-8"?>
<p:tagLst xmlns:a="http://schemas.openxmlformats.org/drawingml/2006/main" xmlns:r="http://schemas.openxmlformats.org/officeDocument/2006/relationships" xmlns:p="http://schemas.openxmlformats.org/presentationml/2006/main">
  <p:tag name="AS_UNIQUEID" val="2361"/>
</p:tagLst>
</file>

<file path=ppt/tags/tag433.xml><?xml version="1.0" encoding="utf-8"?>
<p:tagLst xmlns:a="http://schemas.openxmlformats.org/drawingml/2006/main" xmlns:r="http://schemas.openxmlformats.org/officeDocument/2006/relationships" xmlns:p="http://schemas.openxmlformats.org/presentationml/2006/main">
  <p:tag name="AS_UNIQUEID" val="2362"/>
</p:tagLst>
</file>

<file path=ppt/tags/tag434.xml><?xml version="1.0" encoding="utf-8"?>
<p:tagLst xmlns:a="http://schemas.openxmlformats.org/drawingml/2006/main" xmlns:r="http://schemas.openxmlformats.org/officeDocument/2006/relationships" xmlns:p="http://schemas.openxmlformats.org/presentationml/2006/main">
  <p:tag name="AS_UNIQUEID" val="2363"/>
</p:tagLst>
</file>

<file path=ppt/tags/tag435.xml><?xml version="1.0" encoding="utf-8"?>
<p:tagLst xmlns:a="http://schemas.openxmlformats.org/drawingml/2006/main" xmlns:r="http://schemas.openxmlformats.org/officeDocument/2006/relationships" xmlns:p="http://schemas.openxmlformats.org/presentationml/2006/main">
  <p:tag name="AS_UNIQUEID" val="2372"/>
</p:tagLst>
</file>

<file path=ppt/tags/tag436.xml><?xml version="1.0" encoding="utf-8"?>
<p:tagLst xmlns:a="http://schemas.openxmlformats.org/drawingml/2006/main" xmlns:r="http://schemas.openxmlformats.org/officeDocument/2006/relationships" xmlns:p="http://schemas.openxmlformats.org/presentationml/2006/main">
  <p:tag name="AS_UNIQUEID" val="2371"/>
</p:tagLst>
</file>

<file path=ppt/tags/tag437.xml><?xml version="1.0" encoding="utf-8"?>
<p:tagLst xmlns:a="http://schemas.openxmlformats.org/drawingml/2006/main" xmlns:r="http://schemas.openxmlformats.org/officeDocument/2006/relationships" xmlns:p="http://schemas.openxmlformats.org/presentationml/2006/main">
  <p:tag name="AS_UNIQUEID" val="2361"/>
</p:tagLst>
</file>

<file path=ppt/tags/tag438.xml><?xml version="1.0" encoding="utf-8"?>
<p:tagLst xmlns:a="http://schemas.openxmlformats.org/drawingml/2006/main" xmlns:r="http://schemas.openxmlformats.org/officeDocument/2006/relationships" xmlns:p="http://schemas.openxmlformats.org/presentationml/2006/main">
  <p:tag name="AS_UNIQUEID" val="2362"/>
</p:tagLst>
</file>

<file path=ppt/tags/tag439.xml><?xml version="1.0" encoding="utf-8"?>
<p:tagLst xmlns:a="http://schemas.openxmlformats.org/drawingml/2006/main" xmlns:r="http://schemas.openxmlformats.org/officeDocument/2006/relationships" xmlns:p="http://schemas.openxmlformats.org/presentationml/2006/main">
  <p:tag name="AS_UNIQUEID" val="2363"/>
</p:tagLst>
</file>

<file path=ppt/tags/tag44.xml><?xml version="1.0" encoding="utf-8"?>
<p:tagLst xmlns:a="http://schemas.openxmlformats.org/drawingml/2006/main" xmlns:r="http://schemas.openxmlformats.org/officeDocument/2006/relationships" xmlns:p="http://schemas.openxmlformats.org/presentationml/2006/main">
  <p:tag name="AS_UNIQUEID" val="2362"/>
</p:tagLst>
</file>

<file path=ppt/tags/tag440.xml><?xml version="1.0" encoding="utf-8"?>
<p:tagLst xmlns:a="http://schemas.openxmlformats.org/drawingml/2006/main" xmlns:r="http://schemas.openxmlformats.org/officeDocument/2006/relationships" xmlns:p="http://schemas.openxmlformats.org/presentationml/2006/main">
  <p:tag name="AS_UNIQUEID" val="2372"/>
</p:tagLst>
</file>

<file path=ppt/tags/tag441.xml><?xml version="1.0" encoding="utf-8"?>
<p:tagLst xmlns:a="http://schemas.openxmlformats.org/drawingml/2006/main" xmlns:r="http://schemas.openxmlformats.org/officeDocument/2006/relationships" xmlns:p="http://schemas.openxmlformats.org/presentationml/2006/main">
  <p:tag name="AS_UNIQUEID" val="2371"/>
</p:tagLst>
</file>

<file path=ppt/tags/tag442.xml><?xml version="1.0" encoding="utf-8"?>
<p:tagLst xmlns:a="http://schemas.openxmlformats.org/drawingml/2006/main" xmlns:r="http://schemas.openxmlformats.org/officeDocument/2006/relationships" xmlns:p="http://schemas.openxmlformats.org/presentationml/2006/main">
  <p:tag name="AS_UNIQUEID" val="2361"/>
</p:tagLst>
</file>

<file path=ppt/tags/tag443.xml><?xml version="1.0" encoding="utf-8"?>
<p:tagLst xmlns:a="http://schemas.openxmlformats.org/drawingml/2006/main" xmlns:r="http://schemas.openxmlformats.org/officeDocument/2006/relationships" xmlns:p="http://schemas.openxmlformats.org/presentationml/2006/main">
  <p:tag name="AS_UNIQUEID" val="2362"/>
</p:tagLst>
</file>

<file path=ppt/tags/tag444.xml><?xml version="1.0" encoding="utf-8"?>
<p:tagLst xmlns:a="http://schemas.openxmlformats.org/drawingml/2006/main" xmlns:r="http://schemas.openxmlformats.org/officeDocument/2006/relationships" xmlns:p="http://schemas.openxmlformats.org/presentationml/2006/main">
  <p:tag name="AS_UNIQUEID" val="2363"/>
</p:tagLst>
</file>

<file path=ppt/tags/tag445.xml><?xml version="1.0" encoding="utf-8"?>
<p:tagLst xmlns:a="http://schemas.openxmlformats.org/drawingml/2006/main" xmlns:r="http://schemas.openxmlformats.org/officeDocument/2006/relationships" xmlns:p="http://schemas.openxmlformats.org/presentationml/2006/main">
  <p:tag name="AS_UNIQUEID" val="2372"/>
</p:tagLst>
</file>

<file path=ppt/tags/tag446.xml><?xml version="1.0" encoding="utf-8"?>
<p:tagLst xmlns:a="http://schemas.openxmlformats.org/drawingml/2006/main" xmlns:r="http://schemas.openxmlformats.org/officeDocument/2006/relationships" xmlns:p="http://schemas.openxmlformats.org/presentationml/2006/main">
  <p:tag name="AS_UNIQUEID" val="2371"/>
</p:tagLst>
</file>

<file path=ppt/tags/tag447.xml><?xml version="1.0" encoding="utf-8"?>
<p:tagLst xmlns:a="http://schemas.openxmlformats.org/drawingml/2006/main" xmlns:r="http://schemas.openxmlformats.org/officeDocument/2006/relationships" xmlns:p="http://schemas.openxmlformats.org/presentationml/2006/main">
  <p:tag name="AS_UNIQUEID" val="2361"/>
</p:tagLst>
</file>

<file path=ppt/tags/tag448.xml><?xml version="1.0" encoding="utf-8"?>
<p:tagLst xmlns:a="http://schemas.openxmlformats.org/drawingml/2006/main" xmlns:r="http://schemas.openxmlformats.org/officeDocument/2006/relationships" xmlns:p="http://schemas.openxmlformats.org/presentationml/2006/main">
  <p:tag name="AS_UNIQUEID" val="2362"/>
</p:tagLst>
</file>

<file path=ppt/tags/tag449.xml><?xml version="1.0" encoding="utf-8"?>
<p:tagLst xmlns:a="http://schemas.openxmlformats.org/drawingml/2006/main" xmlns:r="http://schemas.openxmlformats.org/officeDocument/2006/relationships" xmlns:p="http://schemas.openxmlformats.org/presentationml/2006/main">
  <p:tag name="AS_UNIQUEID" val="2363"/>
</p:tagLst>
</file>

<file path=ppt/tags/tag45.xml><?xml version="1.0" encoding="utf-8"?>
<p:tagLst xmlns:a="http://schemas.openxmlformats.org/drawingml/2006/main" xmlns:r="http://schemas.openxmlformats.org/officeDocument/2006/relationships" xmlns:p="http://schemas.openxmlformats.org/presentationml/2006/main">
  <p:tag name="AS_UNIQUEID" val="2363"/>
</p:tagLst>
</file>

<file path=ppt/tags/tag450.xml><?xml version="1.0" encoding="utf-8"?>
<p:tagLst xmlns:a="http://schemas.openxmlformats.org/drawingml/2006/main" xmlns:r="http://schemas.openxmlformats.org/officeDocument/2006/relationships" xmlns:p="http://schemas.openxmlformats.org/presentationml/2006/main">
  <p:tag name="AS_UNIQUEID" val="2372"/>
</p:tagLst>
</file>

<file path=ppt/tags/tag451.xml><?xml version="1.0" encoding="utf-8"?>
<p:tagLst xmlns:a="http://schemas.openxmlformats.org/drawingml/2006/main" xmlns:r="http://schemas.openxmlformats.org/officeDocument/2006/relationships" xmlns:p="http://schemas.openxmlformats.org/presentationml/2006/main">
  <p:tag name="AS_UNIQUEID" val="2371"/>
</p:tagLst>
</file>

<file path=ppt/tags/tag452.xml><?xml version="1.0" encoding="utf-8"?>
<p:tagLst xmlns:a="http://schemas.openxmlformats.org/drawingml/2006/main" xmlns:r="http://schemas.openxmlformats.org/officeDocument/2006/relationships" xmlns:p="http://schemas.openxmlformats.org/presentationml/2006/main">
  <p:tag name="AS_UNIQUEID" val="2361"/>
</p:tagLst>
</file>

<file path=ppt/tags/tag453.xml><?xml version="1.0" encoding="utf-8"?>
<p:tagLst xmlns:a="http://schemas.openxmlformats.org/drawingml/2006/main" xmlns:r="http://schemas.openxmlformats.org/officeDocument/2006/relationships" xmlns:p="http://schemas.openxmlformats.org/presentationml/2006/main">
  <p:tag name="AS_UNIQUEID" val="2362"/>
</p:tagLst>
</file>

<file path=ppt/tags/tag454.xml><?xml version="1.0" encoding="utf-8"?>
<p:tagLst xmlns:a="http://schemas.openxmlformats.org/drawingml/2006/main" xmlns:r="http://schemas.openxmlformats.org/officeDocument/2006/relationships" xmlns:p="http://schemas.openxmlformats.org/presentationml/2006/main">
  <p:tag name="AS_UNIQUEID" val="2363"/>
</p:tagLst>
</file>

<file path=ppt/tags/tag455.xml><?xml version="1.0" encoding="utf-8"?>
<p:tagLst xmlns:a="http://schemas.openxmlformats.org/drawingml/2006/main" xmlns:r="http://schemas.openxmlformats.org/officeDocument/2006/relationships" xmlns:p="http://schemas.openxmlformats.org/presentationml/2006/main">
  <p:tag name="AS_UNIQUEID" val="2372"/>
</p:tagLst>
</file>

<file path=ppt/tags/tag456.xml><?xml version="1.0" encoding="utf-8"?>
<p:tagLst xmlns:a="http://schemas.openxmlformats.org/drawingml/2006/main" xmlns:r="http://schemas.openxmlformats.org/officeDocument/2006/relationships" xmlns:p="http://schemas.openxmlformats.org/presentationml/2006/main">
  <p:tag name="AS_UNIQUEID" val="2371"/>
</p:tagLst>
</file>

<file path=ppt/tags/tag457.xml><?xml version="1.0" encoding="utf-8"?>
<p:tagLst xmlns:a="http://schemas.openxmlformats.org/drawingml/2006/main" xmlns:r="http://schemas.openxmlformats.org/officeDocument/2006/relationships" xmlns:p="http://schemas.openxmlformats.org/presentationml/2006/main">
  <p:tag name="AS_UNIQUEID" val="2361"/>
</p:tagLst>
</file>

<file path=ppt/tags/tag458.xml><?xml version="1.0" encoding="utf-8"?>
<p:tagLst xmlns:a="http://schemas.openxmlformats.org/drawingml/2006/main" xmlns:r="http://schemas.openxmlformats.org/officeDocument/2006/relationships" xmlns:p="http://schemas.openxmlformats.org/presentationml/2006/main">
  <p:tag name="AS_UNIQUEID" val="2362"/>
</p:tagLst>
</file>

<file path=ppt/tags/tag459.xml><?xml version="1.0" encoding="utf-8"?>
<p:tagLst xmlns:a="http://schemas.openxmlformats.org/drawingml/2006/main" xmlns:r="http://schemas.openxmlformats.org/officeDocument/2006/relationships" xmlns:p="http://schemas.openxmlformats.org/presentationml/2006/main">
  <p:tag name="AS_UNIQUEID" val="2363"/>
</p:tagLst>
</file>

<file path=ppt/tags/tag46.xml><?xml version="1.0" encoding="utf-8"?>
<p:tagLst xmlns:a="http://schemas.openxmlformats.org/drawingml/2006/main" xmlns:r="http://schemas.openxmlformats.org/officeDocument/2006/relationships" xmlns:p="http://schemas.openxmlformats.org/presentationml/2006/main">
  <p:tag name="AS_UNIQUEID" val="2372"/>
</p:tagLst>
</file>

<file path=ppt/tags/tag460.xml><?xml version="1.0" encoding="utf-8"?>
<p:tagLst xmlns:a="http://schemas.openxmlformats.org/drawingml/2006/main" xmlns:r="http://schemas.openxmlformats.org/officeDocument/2006/relationships" xmlns:p="http://schemas.openxmlformats.org/presentationml/2006/main">
  <p:tag name="AS_UNIQUEID" val="2372"/>
</p:tagLst>
</file>

<file path=ppt/tags/tag461.xml><?xml version="1.0" encoding="utf-8"?>
<p:tagLst xmlns:a="http://schemas.openxmlformats.org/drawingml/2006/main" xmlns:r="http://schemas.openxmlformats.org/officeDocument/2006/relationships" xmlns:p="http://schemas.openxmlformats.org/presentationml/2006/main">
  <p:tag name="AS_UNIQUEID" val="2371"/>
</p:tagLst>
</file>

<file path=ppt/tags/tag462.xml><?xml version="1.0" encoding="utf-8"?>
<p:tagLst xmlns:a="http://schemas.openxmlformats.org/drawingml/2006/main" xmlns:r="http://schemas.openxmlformats.org/officeDocument/2006/relationships" xmlns:p="http://schemas.openxmlformats.org/presentationml/2006/main">
  <p:tag name="AS_UNIQUEID" val="2361"/>
</p:tagLst>
</file>

<file path=ppt/tags/tag463.xml><?xml version="1.0" encoding="utf-8"?>
<p:tagLst xmlns:a="http://schemas.openxmlformats.org/drawingml/2006/main" xmlns:r="http://schemas.openxmlformats.org/officeDocument/2006/relationships" xmlns:p="http://schemas.openxmlformats.org/presentationml/2006/main">
  <p:tag name="AS_UNIQUEID" val="2362"/>
</p:tagLst>
</file>

<file path=ppt/tags/tag464.xml><?xml version="1.0" encoding="utf-8"?>
<p:tagLst xmlns:a="http://schemas.openxmlformats.org/drawingml/2006/main" xmlns:r="http://schemas.openxmlformats.org/officeDocument/2006/relationships" xmlns:p="http://schemas.openxmlformats.org/presentationml/2006/main">
  <p:tag name="AS_UNIQUEID" val="2363"/>
</p:tagLst>
</file>

<file path=ppt/tags/tag465.xml><?xml version="1.0" encoding="utf-8"?>
<p:tagLst xmlns:a="http://schemas.openxmlformats.org/drawingml/2006/main" xmlns:r="http://schemas.openxmlformats.org/officeDocument/2006/relationships" xmlns:p="http://schemas.openxmlformats.org/presentationml/2006/main">
  <p:tag name="AS_UNIQUEID" val="2372"/>
</p:tagLst>
</file>

<file path=ppt/tags/tag466.xml><?xml version="1.0" encoding="utf-8"?>
<p:tagLst xmlns:a="http://schemas.openxmlformats.org/drawingml/2006/main" xmlns:r="http://schemas.openxmlformats.org/officeDocument/2006/relationships" xmlns:p="http://schemas.openxmlformats.org/presentationml/2006/main">
  <p:tag name="AS_UNIQUEID" val="2371"/>
</p:tagLst>
</file>

<file path=ppt/tags/tag467.xml><?xml version="1.0" encoding="utf-8"?>
<p:tagLst xmlns:a="http://schemas.openxmlformats.org/drawingml/2006/main" xmlns:r="http://schemas.openxmlformats.org/officeDocument/2006/relationships" xmlns:p="http://schemas.openxmlformats.org/presentationml/2006/main">
  <p:tag name="AS_UNIQUEID" val="2361"/>
</p:tagLst>
</file>

<file path=ppt/tags/tag468.xml><?xml version="1.0" encoding="utf-8"?>
<p:tagLst xmlns:a="http://schemas.openxmlformats.org/drawingml/2006/main" xmlns:r="http://schemas.openxmlformats.org/officeDocument/2006/relationships" xmlns:p="http://schemas.openxmlformats.org/presentationml/2006/main">
  <p:tag name="AS_UNIQUEID" val="2362"/>
</p:tagLst>
</file>

<file path=ppt/tags/tag469.xml><?xml version="1.0" encoding="utf-8"?>
<p:tagLst xmlns:a="http://schemas.openxmlformats.org/drawingml/2006/main" xmlns:r="http://schemas.openxmlformats.org/officeDocument/2006/relationships" xmlns:p="http://schemas.openxmlformats.org/presentationml/2006/main">
  <p:tag name="AS_UNIQUEID" val="2363"/>
</p:tagLst>
</file>

<file path=ppt/tags/tag47.xml><?xml version="1.0" encoding="utf-8"?>
<p:tagLst xmlns:a="http://schemas.openxmlformats.org/drawingml/2006/main" xmlns:r="http://schemas.openxmlformats.org/officeDocument/2006/relationships" xmlns:p="http://schemas.openxmlformats.org/presentationml/2006/main">
  <p:tag name="AS_UNIQUEID" val="2371"/>
</p:tagLst>
</file>

<file path=ppt/tags/tag470.xml><?xml version="1.0" encoding="utf-8"?>
<p:tagLst xmlns:a="http://schemas.openxmlformats.org/drawingml/2006/main" xmlns:r="http://schemas.openxmlformats.org/officeDocument/2006/relationships" xmlns:p="http://schemas.openxmlformats.org/presentationml/2006/main">
  <p:tag name="AS_UNIQUEID" val="2372"/>
</p:tagLst>
</file>

<file path=ppt/tags/tag471.xml><?xml version="1.0" encoding="utf-8"?>
<p:tagLst xmlns:a="http://schemas.openxmlformats.org/drawingml/2006/main" xmlns:r="http://schemas.openxmlformats.org/officeDocument/2006/relationships" xmlns:p="http://schemas.openxmlformats.org/presentationml/2006/main">
  <p:tag name="AS_UNIQUEID" val="2371"/>
</p:tagLst>
</file>

<file path=ppt/tags/tag472.xml><?xml version="1.0" encoding="utf-8"?>
<p:tagLst xmlns:a="http://schemas.openxmlformats.org/drawingml/2006/main" xmlns:r="http://schemas.openxmlformats.org/officeDocument/2006/relationships" xmlns:p="http://schemas.openxmlformats.org/presentationml/2006/main">
  <p:tag name="AS_UNIQUEID" val="2361"/>
</p:tagLst>
</file>

<file path=ppt/tags/tag473.xml><?xml version="1.0" encoding="utf-8"?>
<p:tagLst xmlns:a="http://schemas.openxmlformats.org/drawingml/2006/main" xmlns:r="http://schemas.openxmlformats.org/officeDocument/2006/relationships" xmlns:p="http://schemas.openxmlformats.org/presentationml/2006/main">
  <p:tag name="AS_UNIQUEID" val="2362"/>
</p:tagLst>
</file>

<file path=ppt/tags/tag474.xml><?xml version="1.0" encoding="utf-8"?>
<p:tagLst xmlns:a="http://schemas.openxmlformats.org/drawingml/2006/main" xmlns:r="http://schemas.openxmlformats.org/officeDocument/2006/relationships" xmlns:p="http://schemas.openxmlformats.org/presentationml/2006/main">
  <p:tag name="AS_UNIQUEID" val="2363"/>
</p:tagLst>
</file>

<file path=ppt/tags/tag475.xml><?xml version="1.0" encoding="utf-8"?>
<p:tagLst xmlns:a="http://schemas.openxmlformats.org/drawingml/2006/main" xmlns:r="http://schemas.openxmlformats.org/officeDocument/2006/relationships" xmlns:p="http://schemas.openxmlformats.org/presentationml/2006/main">
  <p:tag name="AS_UNIQUEID" val="2372"/>
</p:tagLst>
</file>

<file path=ppt/tags/tag476.xml><?xml version="1.0" encoding="utf-8"?>
<p:tagLst xmlns:a="http://schemas.openxmlformats.org/drawingml/2006/main" xmlns:r="http://schemas.openxmlformats.org/officeDocument/2006/relationships" xmlns:p="http://schemas.openxmlformats.org/presentationml/2006/main">
  <p:tag name="AS_UNIQUEID" val="2371"/>
</p:tagLst>
</file>

<file path=ppt/tags/tag477.xml><?xml version="1.0" encoding="utf-8"?>
<p:tagLst xmlns:a="http://schemas.openxmlformats.org/drawingml/2006/main" xmlns:r="http://schemas.openxmlformats.org/officeDocument/2006/relationships" xmlns:p="http://schemas.openxmlformats.org/presentationml/2006/main">
  <p:tag name="AS_UNIQUEID" val="2361"/>
</p:tagLst>
</file>

<file path=ppt/tags/tag478.xml><?xml version="1.0" encoding="utf-8"?>
<p:tagLst xmlns:a="http://schemas.openxmlformats.org/drawingml/2006/main" xmlns:r="http://schemas.openxmlformats.org/officeDocument/2006/relationships" xmlns:p="http://schemas.openxmlformats.org/presentationml/2006/main">
  <p:tag name="AS_UNIQUEID" val="2362"/>
</p:tagLst>
</file>

<file path=ppt/tags/tag479.xml><?xml version="1.0" encoding="utf-8"?>
<p:tagLst xmlns:a="http://schemas.openxmlformats.org/drawingml/2006/main" xmlns:r="http://schemas.openxmlformats.org/officeDocument/2006/relationships" xmlns:p="http://schemas.openxmlformats.org/presentationml/2006/main">
  <p:tag name="AS_UNIQUEID" val="2363"/>
</p:tagLst>
</file>

<file path=ppt/tags/tag48.xml><?xml version="1.0" encoding="utf-8"?>
<p:tagLst xmlns:a="http://schemas.openxmlformats.org/drawingml/2006/main" xmlns:r="http://schemas.openxmlformats.org/officeDocument/2006/relationships" xmlns:p="http://schemas.openxmlformats.org/presentationml/2006/main">
  <p:tag name="AS_UNIQUEID" val="2361"/>
</p:tagLst>
</file>

<file path=ppt/tags/tag480.xml><?xml version="1.0" encoding="utf-8"?>
<p:tagLst xmlns:a="http://schemas.openxmlformats.org/drawingml/2006/main" xmlns:r="http://schemas.openxmlformats.org/officeDocument/2006/relationships" xmlns:p="http://schemas.openxmlformats.org/presentationml/2006/main">
  <p:tag name="AS_UNIQUEID" val="2372"/>
</p:tagLst>
</file>

<file path=ppt/tags/tag481.xml><?xml version="1.0" encoding="utf-8"?>
<p:tagLst xmlns:a="http://schemas.openxmlformats.org/drawingml/2006/main" xmlns:r="http://schemas.openxmlformats.org/officeDocument/2006/relationships" xmlns:p="http://schemas.openxmlformats.org/presentationml/2006/main">
  <p:tag name="AS_UNIQUEID" val="2371"/>
</p:tagLst>
</file>

<file path=ppt/tags/tag482.xml><?xml version="1.0" encoding="utf-8"?>
<p:tagLst xmlns:a="http://schemas.openxmlformats.org/drawingml/2006/main" xmlns:r="http://schemas.openxmlformats.org/officeDocument/2006/relationships" xmlns:p="http://schemas.openxmlformats.org/presentationml/2006/main">
  <p:tag name="AS_UNIQUEID" val="2361"/>
</p:tagLst>
</file>

<file path=ppt/tags/tag483.xml><?xml version="1.0" encoding="utf-8"?>
<p:tagLst xmlns:a="http://schemas.openxmlformats.org/drawingml/2006/main" xmlns:r="http://schemas.openxmlformats.org/officeDocument/2006/relationships" xmlns:p="http://schemas.openxmlformats.org/presentationml/2006/main">
  <p:tag name="AS_UNIQUEID" val="2362"/>
</p:tagLst>
</file>

<file path=ppt/tags/tag484.xml><?xml version="1.0" encoding="utf-8"?>
<p:tagLst xmlns:a="http://schemas.openxmlformats.org/drawingml/2006/main" xmlns:r="http://schemas.openxmlformats.org/officeDocument/2006/relationships" xmlns:p="http://schemas.openxmlformats.org/presentationml/2006/main">
  <p:tag name="AS_UNIQUEID" val="2363"/>
</p:tagLst>
</file>

<file path=ppt/tags/tag485.xml><?xml version="1.0" encoding="utf-8"?>
<p:tagLst xmlns:a="http://schemas.openxmlformats.org/drawingml/2006/main" xmlns:r="http://schemas.openxmlformats.org/officeDocument/2006/relationships" xmlns:p="http://schemas.openxmlformats.org/presentationml/2006/main">
  <p:tag name="AS_UNIQUEID" val="2372"/>
</p:tagLst>
</file>

<file path=ppt/tags/tag486.xml><?xml version="1.0" encoding="utf-8"?>
<p:tagLst xmlns:a="http://schemas.openxmlformats.org/drawingml/2006/main" xmlns:r="http://schemas.openxmlformats.org/officeDocument/2006/relationships" xmlns:p="http://schemas.openxmlformats.org/presentationml/2006/main">
  <p:tag name="AS_UNIQUEID" val="2371"/>
</p:tagLst>
</file>

<file path=ppt/tags/tag487.xml><?xml version="1.0" encoding="utf-8"?>
<p:tagLst xmlns:a="http://schemas.openxmlformats.org/drawingml/2006/main" xmlns:r="http://schemas.openxmlformats.org/officeDocument/2006/relationships" xmlns:p="http://schemas.openxmlformats.org/presentationml/2006/main">
  <p:tag name="AS_UNIQUEID" val="2361"/>
</p:tagLst>
</file>

<file path=ppt/tags/tag488.xml><?xml version="1.0" encoding="utf-8"?>
<p:tagLst xmlns:a="http://schemas.openxmlformats.org/drawingml/2006/main" xmlns:r="http://schemas.openxmlformats.org/officeDocument/2006/relationships" xmlns:p="http://schemas.openxmlformats.org/presentationml/2006/main">
  <p:tag name="AS_UNIQUEID" val="2362"/>
</p:tagLst>
</file>

<file path=ppt/tags/tag489.xml><?xml version="1.0" encoding="utf-8"?>
<p:tagLst xmlns:a="http://schemas.openxmlformats.org/drawingml/2006/main" xmlns:r="http://schemas.openxmlformats.org/officeDocument/2006/relationships" xmlns:p="http://schemas.openxmlformats.org/presentationml/2006/main">
  <p:tag name="AS_UNIQUEID" val="2363"/>
</p:tagLst>
</file>

<file path=ppt/tags/tag49.xml><?xml version="1.0" encoding="utf-8"?>
<p:tagLst xmlns:a="http://schemas.openxmlformats.org/drawingml/2006/main" xmlns:r="http://schemas.openxmlformats.org/officeDocument/2006/relationships" xmlns:p="http://schemas.openxmlformats.org/presentationml/2006/main">
  <p:tag name="AS_UNIQUEID" val="2362"/>
</p:tagLst>
</file>

<file path=ppt/tags/tag490.xml><?xml version="1.0" encoding="utf-8"?>
<p:tagLst xmlns:a="http://schemas.openxmlformats.org/drawingml/2006/main" xmlns:r="http://schemas.openxmlformats.org/officeDocument/2006/relationships" xmlns:p="http://schemas.openxmlformats.org/presentationml/2006/main">
  <p:tag name="AS_UNIQUEID" val="20658"/>
</p:tagLst>
</file>

<file path=ppt/tags/tag491.xml><?xml version="1.0" encoding="utf-8"?>
<p:tagLst xmlns:a="http://schemas.openxmlformats.org/drawingml/2006/main" xmlns:r="http://schemas.openxmlformats.org/officeDocument/2006/relationships" xmlns:p="http://schemas.openxmlformats.org/presentationml/2006/main">
  <p:tag name="AS_UNIQUEID" val="20659"/>
</p:tagLst>
</file>

<file path=ppt/tags/tag492.xml><?xml version="1.0" encoding="utf-8"?>
<p:tagLst xmlns:a="http://schemas.openxmlformats.org/drawingml/2006/main" xmlns:r="http://schemas.openxmlformats.org/officeDocument/2006/relationships" xmlns:p="http://schemas.openxmlformats.org/presentationml/2006/main">
  <p:tag name="AS_UNIQUEID" val="20665"/>
</p:tagLst>
</file>

<file path=ppt/tags/tag493.xml><?xml version="1.0" encoding="utf-8"?>
<p:tagLst xmlns:a="http://schemas.openxmlformats.org/drawingml/2006/main" xmlns:r="http://schemas.openxmlformats.org/officeDocument/2006/relationships" xmlns:p="http://schemas.openxmlformats.org/presentationml/2006/main">
  <p:tag name="AS_UNIQUEID" val="20660"/>
</p:tagLst>
</file>

<file path=ppt/tags/tag494.xml><?xml version="1.0" encoding="utf-8"?>
<p:tagLst xmlns:a="http://schemas.openxmlformats.org/drawingml/2006/main" xmlns:r="http://schemas.openxmlformats.org/officeDocument/2006/relationships" xmlns:p="http://schemas.openxmlformats.org/presentationml/2006/main">
  <p:tag name="AS_UNIQUEID" val="20661"/>
</p:tagLst>
</file>

<file path=ppt/tags/tag495.xml><?xml version="1.0" encoding="utf-8"?>
<p:tagLst xmlns:a="http://schemas.openxmlformats.org/drawingml/2006/main" xmlns:r="http://schemas.openxmlformats.org/officeDocument/2006/relationships" xmlns:p="http://schemas.openxmlformats.org/presentationml/2006/main">
  <p:tag name="AS_UNIQUEID" val="20662"/>
</p:tagLst>
</file>

<file path=ppt/tags/tag496.xml><?xml version="1.0" encoding="utf-8"?>
<p:tagLst xmlns:a="http://schemas.openxmlformats.org/drawingml/2006/main" xmlns:r="http://schemas.openxmlformats.org/officeDocument/2006/relationships" xmlns:p="http://schemas.openxmlformats.org/presentationml/2006/main">
  <p:tag name="AS_UNIQUEID" val="20663"/>
</p:tagLst>
</file>

<file path=ppt/tags/tag497.xml><?xml version="1.0" encoding="utf-8"?>
<p:tagLst xmlns:a="http://schemas.openxmlformats.org/drawingml/2006/main" xmlns:r="http://schemas.openxmlformats.org/officeDocument/2006/relationships" xmlns:p="http://schemas.openxmlformats.org/presentationml/2006/main">
  <p:tag name="AS_UNIQUEID" val="20664"/>
</p:tagLst>
</file>

<file path=ppt/tags/tag498.xml><?xml version="1.0" encoding="utf-8"?>
<p:tagLst xmlns:a="http://schemas.openxmlformats.org/drawingml/2006/main" xmlns:r="http://schemas.openxmlformats.org/officeDocument/2006/relationships" xmlns:p="http://schemas.openxmlformats.org/presentationml/2006/main">
  <p:tag name="AS_UNIQUEID" val="2372"/>
</p:tagLst>
</file>

<file path=ppt/tags/tag499.xml><?xml version="1.0" encoding="utf-8"?>
<p:tagLst xmlns:a="http://schemas.openxmlformats.org/drawingml/2006/main" xmlns:r="http://schemas.openxmlformats.org/officeDocument/2006/relationships" xmlns:p="http://schemas.openxmlformats.org/presentationml/2006/main">
  <p:tag name="AS_UNIQUEID" val="2371"/>
</p:tagLst>
</file>

<file path=ppt/tags/tag5.xml><?xml version="1.0" encoding="utf-8"?>
<p:tagLst xmlns:a="http://schemas.openxmlformats.org/drawingml/2006/main" xmlns:r="http://schemas.openxmlformats.org/officeDocument/2006/relationships" xmlns:p="http://schemas.openxmlformats.org/presentationml/2006/main">
  <p:tag name="AS_UNIQUEID" val="508"/>
</p:tagLst>
</file>

<file path=ppt/tags/tag50.xml><?xml version="1.0" encoding="utf-8"?>
<p:tagLst xmlns:a="http://schemas.openxmlformats.org/drawingml/2006/main" xmlns:r="http://schemas.openxmlformats.org/officeDocument/2006/relationships" xmlns:p="http://schemas.openxmlformats.org/presentationml/2006/main">
  <p:tag name="AS_UNIQUEID" val="2363"/>
</p:tagLst>
</file>

<file path=ppt/tags/tag500.xml><?xml version="1.0" encoding="utf-8"?>
<p:tagLst xmlns:a="http://schemas.openxmlformats.org/drawingml/2006/main" xmlns:r="http://schemas.openxmlformats.org/officeDocument/2006/relationships" xmlns:p="http://schemas.openxmlformats.org/presentationml/2006/main">
  <p:tag name="AS_UNIQUEID" val="2361"/>
</p:tagLst>
</file>

<file path=ppt/tags/tag501.xml><?xml version="1.0" encoding="utf-8"?>
<p:tagLst xmlns:a="http://schemas.openxmlformats.org/drawingml/2006/main" xmlns:r="http://schemas.openxmlformats.org/officeDocument/2006/relationships" xmlns:p="http://schemas.openxmlformats.org/presentationml/2006/main">
  <p:tag name="AS_UNIQUEID" val="2362"/>
</p:tagLst>
</file>

<file path=ppt/tags/tag502.xml><?xml version="1.0" encoding="utf-8"?>
<p:tagLst xmlns:a="http://schemas.openxmlformats.org/drawingml/2006/main" xmlns:r="http://schemas.openxmlformats.org/officeDocument/2006/relationships" xmlns:p="http://schemas.openxmlformats.org/presentationml/2006/main">
  <p:tag name="AS_UNIQUEID" val="2363"/>
</p:tagLst>
</file>

<file path=ppt/tags/tag503.xml><?xml version="1.0" encoding="utf-8"?>
<p:tagLst xmlns:a="http://schemas.openxmlformats.org/drawingml/2006/main" xmlns:r="http://schemas.openxmlformats.org/officeDocument/2006/relationships" xmlns:p="http://schemas.openxmlformats.org/presentationml/2006/main">
  <p:tag name="AS_UNIQUEID" val="2372"/>
</p:tagLst>
</file>

<file path=ppt/tags/tag504.xml><?xml version="1.0" encoding="utf-8"?>
<p:tagLst xmlns:a="http://schemas.openxmlformats.org/drawingml/2006/main" xmlns:r="http://schemas.openxmlformats.org/officeDocument/2006/relationships" xmlns:p="http://schemas.openxmlformats.org/presentationml/2006/main">
  <p:tag name="AS_UNIQUEID" val="2371"/>
</p:tagLst>
</file>

<file path=ppt/tags/tag505.xml><?xml version="1.0" encoding="utf-8"?>
<p:tagLst xmlns:a="http://schemas.openxmlformats.org/drawingml/2006/main" xmlns:r="http://schemas.openxmlformats.org/officeDocument/2006/relationships" xmlns:p="http://schemas.openxmlformats.org/presentationml/2006/main">
  <p:tag name="AS_UNIQUEID" val="2361"/>
</p:tagLst>
</file>

<file path=ppt/tags/tag506.xml><?xml version="1.0" encoding="utf-8"?>
<p:tagLst xmlns:a="http://schemas.openxmlformats.org/drawingml/2006/main" xmlns:r="http://schemas.openxmlformats.org/officeDocument/2006/relationships" xmlns:p="http://schemas.openxmlformats.org/presentationml/2006/main">
  <p:tag name="AS_UNIQUEID" val="2362"/>
</p:tagLst>
</file>

<file path=ppt/tags/tag507.xml><?xml version="1.0" encoding="utf-8"?>
<p:tagLst xmlns:a="http://schemas.openxmlformats.org/drawingml/2006/main" xmlns:r="http://schemas.openxmlformats.org/officeDocument/2006/relationships" xmlns:p="http://schemas.openxmlformats.org/presentationml/2006/main">
  <p:tag name="AS_UNIQUEID" val="2363"/>
</p:tagLst>
</file>

<file path=ppt/tags/tag508.xml><?xml version="1.0" encoding="utf-8"?>
<p:tagLst xmlns:a="http://schemas.openxmlformats.org/drawingml/2006/main" xmlns:r="http://schemas.openxmlformats.org/officeDocument/2006/relationships" xmlns:p="http://schemas.openxmlformats.org/presentationml/2006/main">
  <p:tag name="AS_UNIQUEID" val="2372"/>
</p:tagLst>
</file>

<file path=ppt/tags/tag509.xml><?xml version="1.0" encoding="utf-8"?>
<p:tagLst xmlns:a="http://schemas.openxmlformats.org/drawingml/2006/main" xmlns:r="http://schemas.openxmlformats.org/officeDocument/2006/relationships" xmlns:p="http://schemas.openxmlformats.org/presentationml/2006/main">
  <p:tag name="AS_UNIQUEID" val="2371"/>
</p:tagLst>
</file>

<file path=ppt/tags/tag51.xml><?xml version="1.0" encoding="utf-8"?>
<p:tagLst xmlns:a="http://schemas.openxmlformats.org/drawingml/2006/main" xmlns:r="http://schemas.openxmlformats.org/officeDocument/2006/relationships" xmlns:p="http://schemas.openxmlformats.org/presentationml/2006/main">
  <p:tag name="AS_UNIQUEID" val="2372"/>
</p:tagLst>
</file>

<file path=ppt/tags/tag510.xml><?xml version="1.0" encoding="utf-8"?>
<p:tagLst xmlns:a="http://schemas.openxmlformats.org/drawingml/2006/main" xmlns:r="http://schemas.openxmlformats.org/officeDocument/2006/relationships" xmlns:p="http://schemas.openxmlformats.org/presentationml/2006/main">
  <p:tag name="AS_UNIQUEID" val="2361"/>
</p:tagLst>
</file>

<file path=ppt/tags/tag511.xml><?xml version="1.0" encoding="utf-8"?>
<p:tagLst xmlns:a="http://schemas.openxmlformats.org/drawingml/2006/main" xmlns:r="http://schemas.openxmlformats.org/officeDocument/2006/relationships" xmlns:p="http://schemas.openxmlformats.org/presentationml/2006/main">
  <p:tag name="AS_UNIQUEID" val="2362"/>
</p:tagLst>
</file>

<file path=ppt/tags/tag512.xml><?xml version="1.0" encoding="utf-8"?>
<p:tagLst xmlns:a="http://schemas.openxmlformats.org/drawingml/2006/main" xmlns:r="http://schemas.openxmlformats.org/officeDocument/2006/relationships" xmlns:p="http://schemas.openxmlformats.org/presentationml/2006/main">
  <p:tag name="AS_UNIQUEID" val="2363"/>
</p:tagLst>
</file>

<file path=ppt/tags/tag513.xml><?xml version="1.0" encoding="utf-8"?>
<p:tagLst xmlns:a="http://schemas.openxmlformats.org/drawingml/2006/main" xmlns:r="http://schemas.openxmlformats.org/officeDocument/2006/relationships" xmlns:p="http://schemas.openxmlformats.org/presentationml/2006/main">
  <p:tag name="AS_UNIQUEID" val="2372"/>
</p:tagLst>
</file>

<file path=ppt/tags/tag514.xml><?xml version="1.0" encoding="utf-8"?>
<p:tagLst xmlns:a="http://schemas.openxmlformats.org/drawingml/2006/main" xmlns:r="http://schemas.openxmlformats.org/officeDocument/2006/relationships" xmlns:p="http://schemas.openxmlformats.org/presentationml/2006/main">
  <p:tag name="AS_UNIQUEID" val="2371"/>
</p:tagLst>
</file>

<file path=ppt/tags/tag515.xml><?xml version="1.0" encoding="utf-8"?>
<p:tagLst xmlns:a="http://schemas.openxmlformats.org/drawingml/2006/main" xmlns:r="http://schemas.openxmlformats.org/officeDocument/2006/relationships" xmlns:p="http://schemas.openxmlformats.org/presentationml/2006/main">
  <p:tag name="AS_UNIQUEID" val="2361"/>
</p:tagLst>
</file>

<file path=ppt/tags/tag516.xml><?xml version="1.0" encoding="utf-8"?>
<p:tagLst xmlns:a="http://schemas.openxmlformats.org/drawingml/2006/main" xmlns:r="http://schemas.openxmlformats.org/officeDocument/2006/relationships" xmlns:p="http://schemas.openxmlformats.org/presentationml/2006/main">
  <p:tag name="AS_UNIQUEID" val="2362"/>
</p:tagLst>
</file>

<file path=ppt/tags/tag517.xml><?xml version="1.0" encoding="utf-8"?>
<p:tagLst xmlns:a="http://schemas.openxmlformats.org/drawingml/2006/main" xmlns:r="http://schemas.openxmlformats.org/officeDocument/2006/relationships" xmlns:p="http://schemas.openxmlformats.org/presentationml/2006/main">
  <p:tag name="AS_UNIQUEID" val="2363"/>
</p:tagLst>
</file>

<file path=ppt/tags/tag518.xml><?xml version="1.0" encoding="utf-8"?>
<p:tagLst xmlns:a="http://schemas.openxmlformats.org/drawingml/2006/main" xmlns:r="http://schemas.openxmlformats.org/officeDocument/2006/relationships" xmlns:p="http://schemas.openxmlformats.org/presentationml/2006/main">
  <p:tag name="AS_UNIQUEID" val="2372"/>
</p:tagLst>
</file>

<file path=ppt/tags/tag519.xml><?xml version="1.0" encoding="utf-8"?>
<p:tagLst xmlns:a="http://schemas.openxmlformats.org/drawingml/2006/main" xmlns:r="http://schemas.openxmlformats.org/officeDocument/2006/relationships" xmlns:p="http://schemas.openxmlformats.org/presentationml/2006/main">
  <p:tag name="AS_UNIQUEID" val="2371"/>
</p:tagLst>
</file>

<file path=ppt/tags/tag52.xml><?xml version="1.0" encoding="utf-8"?>
<p:tagLst xmlns:a="http://schemas.openxmlformats.org/drawingml/2006/main" xmlns:r="http://schemas.openxmlformats.org/officeDocument/2006/relationships" xmlns:p="http://schemas.openxmlformats.org/presentationml/2006/main">
  <p:tag name="AS_UNIQUEID" val="2371"/>
</p:tagLst>
</file>

<file path=ppt/tags/tag520.xml><?xml version="1.0" encoding="utf-8"?>
<p:tagLst xmlns:a="http://schemas.openxmlformats.org/drawingml/2006/main" xmlns:r="http://schemas.openxmlformats.org/officeDocument/2006/relationships" xmlns:p="http://schemas.openxmlformats.org/presentationml/2006/main">
  <p:tag name="AS_UNIQUEID" val="2361"/>
</p:tagLst>
</file>

<file path=ppt/tags/tag521.xml><?xml version="1.0" encoding="utf-8"?>
<p:tagLst xmlns:a="http://schemas.openxmlformats.org/drawingml/2006/main" xmlns:r="http://schemas.openxmlformats.org/officeDocument/2006/relationships" xmlns:p="http://schemas.openxmlformats.org/presentationml/2006/main">
  <p:tag name="AS_UNIQUEID" val="2362"/>
</p:tagLst>
</file>

<file path=ppt/tags/tag522.xml><?xml version="1.0" encoding="utf-8"?>
<p:tagLst xmlns:a="http://schemas.openxmlformats.org/drawingml/2006/main" xmlns:r="http://schemas.openxmlformats.org/officeDocument/2006/relationships" xmlns:p="http://schemas.openxmlformats.org/presentationml/2006/main">
  <p:tag name="AS_UNIQUEID" val="2363"/>
</p:tagLst>
</file>

<file path=ppt/tags/tag523.xml><?xml version="1.0" encoding="utf-8"?>
<p:tagLst xmlns:a="http://schemas.openxmlformats.org/drawingml/2006/main" xmlns:r="http://schemas.openxmlformats.org/officeDocument/2006/relationships" xmlns:p="http://schemas.openxmlformats.org/presentationml/2006/main">
  <p:tag name="AS_UNIQUEID" val="2372"/>
</p:tagLst>
</file>

<file path=ppt/tags/tag524.xml><?xml version="1.0" encoding="utf-8"?>
<p:tagLst xmlns:a="http://schemas.openxmlformats.org/drawingml/2006/main" xmlns:r="http://schemas.openxmlformats.org/officeDocument/2006/relationships" xmlns:p="http://schemas.openxmlformats.org/presentationml/2006/main">
  <p:tag name="AS_UNIQUEID" val="2371"/>
</p:tagLst>
</file>

<file path=ppt/tags/tag525.xml><?xml version="1.0" encoding="utf-8"?>
<p:tagLst xmlns:a="http://schemas.openxmlformats.org/drawingml/2006/main" xmlns:r="http://schemas.openxmlformats.org/officeDocument/2006/relationships" xmlns:p="http://schemas.openxmlformats.org/presentationml/2006/main">
  <p:tag name="AS_UNIQUEID" val="2361"/>
</p:tagLst>
</file>

<file path=ppt/tags/tag526.xml><?xml version="1.0" encoding="utf-8"?>
<p:tagLst xmlns:a="http://schemas.openxmlformats.org/drawingml/2006/main" xmlns:r="http://schemas.openxmlformats.org/officeDocument/2006/relationships" xmlns:p="http://schemas.openxmlformats.org/presentationml/2006/main">
  <p:tag name="AS_UNIQUEID" val="2362"/>
</p:tagLst>
</file>

<file path=ppt/tags/tag527.xml><?xml version="1.0" encoding="utf-8"?>
<p:tagLst xmlns:a="http://schemas.openxmlformats.org/drawingml/2006/main" xmlns:r="http://schemas.openxmlformats.org/officeDocument/2006/relationships" xmlns:p="http://schemas.openxmlformats.org/presentationml/2006/main">
  <p:tag name="AS_UNIQUEID" val="2363"/>
</p:tagLst>
</file>

<file path=ppt/tags/tag528.xml><?xml version="1.0" encoding="utf-8"?>
<p:tagLst xmlns:a="http://schemas.openxmlformats.org/drawingml/2006/main" xmlns:r="http://schemas.openxmlformats.org/officeDocument/2006/relationships" xmlns:p="http://schemas.openxmlformats.org/presentationml/2006/main">
  <p:tag name="AS_UNIQUEID" val="2372"/>
</p:tagLst>
</file>

<file path=ppt/tags/tag529.xml><?xml version="1.0" encoding="utf-8"?>
<p:tagLst xmlns:a="http://schemas.openxmlformats.org/drawingml/2006/main" xmlns:r="http://schemas.openxmlformats.org/officeDocument/2006/relationships" xmlns:p="http://schemas.openxmlformats.org/presentationml/2006/main">
  <p:tag name="AS_UNIQUEID" val="2371"/>
</p:tagLst>
</file>

<file path=ppt/tags/tag53.xml><?xml version="1.0" encoding="utf-8"?>
<p:tagLst xmlns:a="http://schemas.openxmlformats.org/drawingml/2006/main" xmlns:r="http://schemas.openxmlformats.org/officeDocument/2006/relationships" xmlns:p="http://schemas.openxmlformats.org/presentationml/2006/main">
  <p:tag name="AS_UNIQUEID" val="2361"/>
</p:tagLst>
</file>

<file path=ppt/tags/tag530.xml><?xml version="1.0" encoding="utf-8"?>
<p:tagLst xmlns:a="http://schemas.openxmlformats.org/drawingml/2006/main" xmlns:r="http://schemas.openxmlformats.org/officeDocument/2006/relationships" xmlns:p="http://schemas.openxmlformats.org/presentationml/2006/main">
  <p:tag name="AS_UNIQUEID" val="2361"/>
</p:tagLst>
</file>

<file path=ppt/tags/tag531.xml><?xml version="1.0" encoding="utf-8"?>
<p:tagLst xmlns:a="http://schemas.openxmlformats.org/drawingml/2006/main" xmlns:r="http://schemas.openxmlformats.org/officeDocument/2006/relationships" xmlns:p="http://schemas.openxmlformats.org/presentationml/2006/main">
  <p:tag name="AS_UNIQUEID" val="2362"/>
</p:tagLst>
</file>

<file path=ppt/tags/tag532.xml><?xml version="1.0" encoding="utf-8"?>
<p:tagLst xmlns:a="http://schemas.openxmlformats.org/drawingml/2006/main" xmlns:r="http://schemas.openxmlformats.org/officeDocument/2006/relationships" xmlns:p="http://schemas.openxmlformats.org/presentationml/2006/main">
  <p:tag name="AS_UNIQUEID" val="2363"/>
</p:tagLst>
</file>

<file path=ppt/tags/tag533.xml><?xml version="1.0" encoding="utf-8"?>
<p:tagLst xmlns:a="http://schemas.openxmlformats.org/drawingml/2006/main" xmlns:r="http://schemas.openxmlformats.org/officeDocument/2006/relationships" xmlns:p="http://schemas.openxmlformats.org/presentationml/2006/main">
  <p:tag name="AS_UNIQUEID" val="2372"/>
</p:tagLst>
</file>

<file path=ppt/tags/tag534.xml><?xml version="1.0" encoding="utf-8"?>
<p:tagLst xmlns:a="http://schemas.openxmlformats.org/drawingml/2006/main" xmlns:r="http://schemas.openxmlformats.org/officeDocument/2006/relationships" xmlns:p="http://schemas.openxmlformats.org/presentationml/2006/main">
  <p:tag name="AS_UNIQUEID" val="2371"/>
</p:tagLst>
</file>

<file path=ppt/tags/tag535.xml><?xml version="1.0" encoding="utf-8"?>
<p:tagLst xmlns:a="http://schemas.openxmlformats.org/drawingml/2006/main" xmlns:r="http://schemas.openxmlformats.org/officeDocument/2006/relationships" xmlns:p="http://schemas.openxmlformats.org/presentationml/2006/main">
  <p:tag name="AS_UNIQUEID" val="2361"/>
</p:tagLst>
</file>

<file path=ppt/tags/tag536.xml><?xml version="1.0" encoding="utf-8"?>
<p:tagLst xmlns:a="http://schemas.openxmlformats.org/drawingml/2006/main" xmlns:r="http://schemas.openxmlformats.org/officeDocument/2006/relationships" xmlns:p="http://schemas.openxmlformats.org/presentationml/2006/main">
  <p:tag name="AS_UNIQUEID" val="2362"/>
</p:tagLst>
</file>

<file path=ppt/tags/tag537.xml><?xml version="1.0" encoding="utf-8"?>
<p:tagLst xmlns:a="http://schemas.openxmlformats.org/drawingml/2006/main" xmlns:r="http://schemas.openxmlformats.org/officeDocument/2006/relationships" xmlns:p="http://schemas.openxmlformats.org/presentationml/2006/main">
  <p:tag name="AS_UNIQUEID" val="2363"/>
</p:tagLst>
</file>

<file path=ppt/tags/tag538.xml><?xml version="1.0" encoding="utf-8"?>
<p:tagLst xmlns:a="http://schemas.openxmlformats.org/drawingml/2006/main" xmlns:r="http://schemas.openxmlformats.org/officeDocument/2006/relationships" xmlns:p="http://schemas.openxmlformats.org/presentationml/2006/main">
  <p:tag name="AS_UNIQUEID" val="2372"/>
</p:tagLst>
</file>

<file path=ppt/tags/tag539.xml><?xml version="1.0" encoding="utf-8"?>
<p:tagLst xmlns:a="http://schemas.openxmlformats.org/drawingml/2006/main" xmlns:r="http://schemas.openxmlformats.org/officeDocument/2006/relationships" xmlns:p="http://schemas.openxmlformats.org/presentationml/2006/main">
  <p:tag name="AS_UNIQUEID" val="2371"/>
</p:tagLst>
</file>

<file path=ppt/tags/tag54.xml><?xml version="1.0" encoding="utf-8"?>
<p:tagLst xmlns:a="http://schemas.openxmlformats.org/drawingml/2006/main" xmlns:r="http://schemas.openxmlformats.org/officeDocument/2006/relationships" xmlns:p="http://schemas.openxmlformats.org/presentationml/2006/main">
  <p:tag name="AS_UNIQUEID" val="2362"/>
</p:tagLst>
</file>

<file path=ppt/tags/tag540.xml><?xml version="1.0" encoding="utf-8"?>
<p:tagLst xmlns:a="http://schemas.openxmlformats.org/drawingml/2006/main" xmlns:r="http://schemas.openxmlformats.org/officeDocument/2006/relationships" xmlns:p="http://schemas.openxmlformats.org/presentationml/2006/main">
  <p:tag name="AS_UNIQUEID" val="2361"/>
</p:tagLst>
</file>

<file path=ppt/tags/tag541.xml><?xml version="1.0" encoding="utf-8"?>
<p:tagLst xmlns:a="http://schemas.openxmlformats.org/drawingml/2006/main" xmlns:r="http://schemas.openxmlformats.org/officeDocument/2006/relationships" xmlns:p="http://schemas.openxmlformats.org/presentationml/2006/main">
  <p:tag name="AS_UNIQUEID" val="2362"/>
</p:tagLst>
</file>

<file path=ppt/tags/tag542.xml><?xml version="1.0" encoding="utf-8"?>
<p:tagLst xmlns:a="http://schemas.openxmlformats.org/drawingml/2006/main" xmlns:r="http://schemas.openxmlformats.org/officeDocument/2006/relationships" xmlns:p="http://schemas.openxmlformats.org/presentationml/2006/main">
  <p:tag name="AS_UNIQUEID" val="2363"/>
</p:tagLst>
</file>

<file path=ppt/tags/tag543.xml><?xml version="1.0" encoding="utf-8"?>
<p:tagLst xmlns:a="http://schemas.openxmlformats.org/drawingml/2006/main" xmlns:r="http://schemas.openxmlformats.org/officeDocument/2006/relationships" xmlns:p="http://schemas.openxmlformats.org/presentationml/2006/main">
  <p:tag name="AS_UNIQUEID" val="2372"/>
</p:tagLst>
</file>

<file path=ppt/tags/tag544.xml><?xml version="1.0" encoding="utf-8"?>
<p:tagLst xmlns:a="http://schemas.openxmlformats.org/drawingml/2006/main" xmlns:r="http://schemas.openxmlformats.org/officeDocument/2006/relationships" xmlns:p="http://schemas.openxmlformats.org/presentationml/2006/main">
  <p:tag name="AS_UNIQUEID" val="2371"/>
</p:tagLst>
</file>

<file path=ppt/tags/tag545.xml><?xml version="1.0" encoding="utf-8"?>
<p:tagLst xmlns:a="http://schemas.openxmlformats.org/drawingml/2006/main" xmlns:r="http://schemas.openxmlformats.org/officeDocument/2006/relationships" xmlns:p="http://schemas.openxmlformats.org/presentationml/2006/main">
  <p:tag name="AS_UNIQUEID" val="2361"/>
</p:tagLst>
</file>

<file path=ppt/tags/tag546.xml><?xml version="1.0" encoding="utf-8"?>
<p:tagLst xmlns:a="http://schemas.openxmlformats.org/drawingml/2006/main" xmlns:r="http://schemas.openxmlformats.org/officeDocument/2006/relationships" xmlns:p="http://schemas.openxmlformats.org/presentationml/2006/main">
  <p:tag name="AS_UNIQUEID" val="2362"/>
</p:tagLst>
</file>

<file path=ppt/tags/tag547.xml><?xml version="1.0" encoding="utf-8"?>
<p:tagLst xmlns:a="http://schemas.openxmlformats.org/drawingml/2006/main" xmlns:r="http://schemas.openxmlformats.org/officeDocument/2006/relationships" xmlns:p="http://schemas.openxmlformats.org/presentationml/2006/main">
  <p:tag name="AS_UNIQUEID" val="2363"/>
</p:tagLst>
</file>

<file path=ppt/tags/tag548.xml><?xml version="1.0" encoding="utf-8"?>
<p:tagLst xmlns:a="http://schemas.openxmlformats.org/drawingml/2006/main" xmlns:r="http://schemas.openxmlformats.org/officeDocument/2006/relationships" xmlns:p="http://schemas.openxmlformats.org/presentationml/2006/main">
  <p:tag name="AS_UNIQUEID" val="20658"/>
</p:tagLst>
</file>

<file path=ppt/tags/tag549.xml><?xml version="1.0" encoding="utf-8"?>
<p:tagLst xmlns:a="http://schemas.openxmlformats.org/drawingml/2006/main" xmlns:r="http://schemas.openxmlformats.org/officeDocument/2006/relationships" xmlns:p="http://schemas.openxmlformats.org/presentationml/2006/main">
  <p:tag name="AS_UNIQUEID" val="20659"/>
</p:tagLst>
</file>

<file path=ppt/tags/tag55.xml><?xml version="1.0" encoding="utf-8"?>
<p:tagLst xmlns:a="http://schemas.openxmlformats.org/drawingml/2006/main" xmlns:r="http://schemas.openxmlformats.org/officeDocument/2006/relationships" xmlns:p="http://schemas.openxmlformats.org/presentationml/2006/main">
  <p:tag name="AS_UNIQUEID" val="2363"/>
</p:tagLst>
</file>

<file path=ppt/tags/tag550.xml><?xml version="1.0" encoding="utf-8"?>
<p:tagLst xmlns:a="http://schemas.openxmlformats.org/drawingml/2006/main" xmlns:r="http://schemas.openxmlformats.org/officeDocument/2006/relationships" xmlns:p="http://schemas.openxmlformats.org/presentationml/2006/main">
  <p:tag name="AS_UNIQUEID" val="20665"/>
</p:tagLst>
</file>

<file path=ppt/tags/tag551.xml><?xml version="1.0" encoding="utf-8"?>
<p:tagLst xmlns:a="http://schemas.openxmlformats.org/drawingml/2006/main" xmlns:r="http://schemas.openxmlformats.org/officeDocument/2006/relationships" xmlns:p="http://schemas.openxmlformats.org/presentationml/2006/main">
  <p:tag name="AS_UNIQUEID" val="20660"/>
</p:tagLst>
</file>

<file path=ppt/tags/tag552.xml><?xml version="1.0" encoding="utf-8"?>
<p:tagLst xmlns:a="http://schemas.openxmlformats.org/drawingml/2006/main" xmlns:r="http://schemas.openxmlformats.org/officeDocument/2006/relationships" xmlns:p="http://schemas.openxmlformats.org/presentationml/2006/main">
  <p:tag name="AS_UNIQUEID" val="20661"/>
</p:tagLst>
</file>

<file path=ppt/tags/tag553.xml><?xml version="1.0" encoding="utf-8"?>
<p:tagLst xmlns:a="http://schemas.openxmlformats.org/drawingml/2006/main" xmlns:r="http://schemas.openxmlformats.org/officeDocument/2006/relationships" xmlns:p="http://schemas.openxmlformats.org/presentationml/2006/main">
  <p:tag name="AS_UNIQUEID" val="20662"/>
</p:tagLst>
</file>

<file path=ppt/tags/tag554.xml><?xml version="1.0" encoding="utf-8"?>
<p:tagLst xmlns:a="http://schemas.openxmlformats.org/drawingml/2006/main" xmlns:r="http://schemas.openxmlformats.org/officeDocument/2006/relationships" xmlns:p="http://schemas.openxmlformats.org/presentationml/2006/main">
  <p:tag name="AS_UNIQUEID" val="20663"/>
</p:tagLst>
</file>

<file path=ppt/tags/tag555.xml><?xml version="1.0" encoding="utf-8"?>
<p:tagLst xmlns:a="http://schemas.openxmlformats.org/drawingml/2006/main" xmlns:r="http://schemas.openxmlformats.org/officeDocument/2006/relationships" xmlns:p="http://schemas.openxmlformats.org/presentationml/2006/main">
  <p:tag name="AS_UNIQUEID" val="20664"/>
</p:tagLst>
</file>

<file path=ppt/tags/tag556.xml><?xml version="1.0" encoding="utf-8"?>
<p:tagLst xmlns:a="http://schemas.openxmlformats.org/drawingml/2006/main" xmlns:r="http://schemas.openxmlformats.org/officeDocument/2006/relationships" xmlns:p="http://schemas.openxmlformats.org/presentationml/2006/main">
  <p:tag name="AS_UNIQUEID" val="2371"/>
</p:tagLst>
</file>

<file path=ppt/tags/tag557.xml><?xml version="1.0" encoding="utf-8"?>
<p:tagLst xmlns:a="http://schemas.openxmlformats.org/drawingml/2006/main" xmlns:r="http://schemas.openxmlformats.org/officeDocument/2006/relationships" xmlns:p="http://schemas.openxmlformats.org/presentationml/2006/main">
  <p:tag name="AS_UNIQUEID" val="2372"/>
</p:tagLst>
</file>

<file path=ppt/tags/tag558.xml><?xml version="1.0" encoding="utf-8"?>
<p:tagLst xmlns:a="http://schemas.openxmlformats.org/drawingml/2006/main" xmlns:r="http://schemas.openxmlformats.org/officeDocument/2006/relationships" xmlns:p="http://schemas.openxmlformats.org/presentationml/2006/main">
  <p:tag name="AS_UNIQUEID" val="2372"/>
</p:tagLst>
</file>

<file path=ppt/tags/tag559.xml><?xml version="1.0" encoding="utf-8"?>
<p:tagLst xmlns:a="http://schemas.openxmlformats.org/drawingml/2006/main" xmlns:r="http://schemas.openxmlformats.org/officeDocument/2006/relationships" xmlns:p="http://schemas.openxmlformats.org/presentationml/2006/main">
  <p:tag name="AS_UNIQUEID" val="2371"/>
</p:tagLst>
</file>

<file path=ppt/tags/tag56.xml><?xml version="1.0" encoding="utf-8"?>
<p:tagLst xmlns:a="http://schemas.openxmlformats.org/drawingml/2006/main" xmlns:r="http://schemas.openxmlformats.org/officeDocument/2006/relationships" xmlns:p="http://schemas.openxmlformats.org/presentationml/2006/main">
  <p:tag name="AS_UNIQUEID" val="2372"/>
</p:tagLst>
</file>

<file path=ppt/tags/tag560.xml><?xml version="1.0" encoding="utf-8"?>
<p:tagLst xmlns:a="http://schemas.openxmlformats.org/drawingml/2006/main" xmlns:r="http://schemas.openxmlformats.org/officeDocument/2006/relationships" xmlns:p="http://schemas.openxmlformats.org/presentationml/2006/main">
  <p:tag name="AS_UNIQUEID" val="2361"/>
</p:tagLst>
</file>

<file path=ppt/tags/tag561.xml><?xml version="1.0" encoding="utf-8"?>
<p:tagLst xmlns:a="http://schemas.openxmlformats.org/drawingml/2006/main" xmlns:r="http://schemas.openxmlformats.org/officeDocument/2006/relationships" xmlns:p="http://schemas.openxmlformats.org/presentationml/2006/main">
  <p:tag name="AS_UNIQUEID" val="2362"/>
</p:tagLst>
</file>

<file path=ppt/tags/tag562.xml><?xml version="1.0" encoding="utf-8"?>
<p:tagLst xmlns:a="http://schemas.openxmlformats.org/drawingml/2006/main" xmlns:r="http://schemas.openxmlformats.org/officeDocument/2006/relationships" xmlns:p="http://schemas.openxmlformats.org/presentationml/2006/main">
  <p:tag name="AS_UNIQUEID" val="2363"/>
</p:tagLst>
</file>

<file path=ppt/tags/tag563.xml><?xml version="1.0" encoding="utf-8"?>
<p:tagLst xmlns:a="http://schemas.openxmlformats.org/drawingml/2006/main" xmlns:r="http://schemas.openxmlformats.org/officeDocument/2006/relationships" xmlns:p="http://schemas.openxmlformats.org/presentationml/2006/main">
  <p:tag name="AS_UNIQUEID" val="2372"/>
</p:tagLst>
</file>

<file path=ppt/tags/tag564.xml><?xml version="1.0" encoding="utf-8"?>
<p:tagLst xmlns:a="http://schemas.openxmlformats.org/drawingml/2006/main" xmlns:r="http://schemas.openxmlformats.org/officeDocument/2006/relationships" xmlns:p="http://schemas.openxmlformats.org/presentationml/2006/main">
  <p:tag name="AS_UNIQUEID" val="2371"/>
</p:tagLst>
</file>

<file path=ppt/tags/tag565.xml><?xml version="1.0" encoding="utf-8"?>
<p:tagLst xmlns:a="http://schemas.openxmlformats.org/drawingml/2006/main" xmlns:r="http://schemas.openxmlformats.org/officeDocument/2006/relationships" xmlns:p="http://schemas.openxmlformats.org/presentationml/2006/main">
  <p:tag name="AS_UNIQUEID" val="2361"/>
</p:tagLst>
</file>

<file path=ppt/tags/tag566.xml><?xml version="1.0" encoding="utf-8"?>
<p:tagLst xmlns:a="http://schemas.openxmlformats.org/drawingml/2006/main" xmlns:r="http://schemas.openxmlformats.org/officeDocument/2006/relationships" xmlns:p="http://schemas.openxmlformats.org/presentationml/2006/main">
  <p:tag name="AS_UNIQUEID" val="2362"/>
</p:tagLst>
</file>

<file path=ppt/tags/tag567.xml><?xml version="1.0" encoding="utf-8"?>
<p:tagLst xmlns:a="http://schemas.openxmlformats.org/drawingml/2006/main" xmlns:r="http://schemas.openxmlformats.org/officeDocument/2006/relationships" xmlns:p="http://schemas.openxmlformats.org/presentationml/2006/main">
  <p:tag name="AS_UNIQUEID" val="2363"/>
</p:tagLst>
</file>

<file path=ppt/tags/tag568.xml><?xml version="1.0" encoding="utf-8"?>
<p:tagLst xmlns:a="http://schemas.openxmlformats.org/drawingml/2006/main" xmlns:r="http://schemas.openxmlformats.org/officeDocument/2006/relationships" xmlns:p="http://schemas.openxmlformats.org/presentationml/2006/main">
  <p:tag name="AS_UNIQUEID" val="2372"/>
</p:tagLst>
</file>

<file path=ppt/tags/tag569.xml><?xml version="1.0" encoding="utf-8"?>
<p:tagLst xmlns:a="http://schemas.openxmlformats.org/drawingml/2006/main" xmlns:r="http://schemas.openxmlformats.org/officeDocument/2006/relationships" xmlns:p="http://schemas.openxmlformats.org/presentationml/2006/main">
  <p:tag name="AS_UNIQUEID" val="2371"/>
</p:tagLst>
</file>

<file path=ppt/tags/tag57.xml><?xml version="1.0" encoding="utf-8"?>
<p:tagLst xmlns:a="http://schemas.openxmlformats.org/drawingml/2006/main" xmlns:r="http://schemas.openxmlformats.org/officeDocument/2006/relationships" xmlns:p="http://schemas.openxmlformats.org/presentationml/2006/main">
  <p:tag name="AS_UNIQUEID" val="2371"/>
</p:tagLst>
</file>

<file path=ppt/tags/tag570.xml><?xml version="1.0" encoding="utf-8"?>
<p:tagLst xmlns:a="http://schemas.openxmlformats.org/drawingml/2006/main" xmlns:r="http://schemas.openxmlformats.org/officeDocument/2006/relationships" xmlns:p="http://schemas.openxmlformats.org/presentationml/2006/main">
  <p:tag name="AS_UNIQUEID" val="2361"/>
</p:tagLst>
</file>

<file path=ppt/tags/tag571.xml><?xml version="1.0" encoding="utf-8"?>
<p:tagLst xmlns:a="http://schemas.openxmlformats.org/drawingml/2006/main" xmlns:r="http://schemas.openxmlformats.org/officeDocument/2006/relationships" xmlns:p="http://schemas.openxmlformats.org/presentationml/2006/main">
  <p:tag name="AS_UNIQUEID" val="2362"/>
</p:tagLst>
</file>

<file path=ppt/tags/tag572.xml><?xml version="1.0" encoding="utf-8"?>
<p:tagLst xmlns:a="http://schemas.openxmlformats.org/drawingml/2006/main" xmlns:r="http://schemas.openxmlformats.org/officeDocument/2006/relationships" xmlns:p="http://schemas.openxmlformats.org/presentationml/2006/main">
  <p:tag name="AS_UNIQUEID" val="2363"/>
</p:tagLst>
</file>

<file path=ppt/tags/tag573.xml><?xml version="1.0" encoding="utf-8"?>
<p:tagLst xmlns:a="http://schemas.openxmlformats.org/drawingml/2006/main" xmlns:r="http://schemas.openxmlformats.org/officeDocument/2006/relationships" xmlns:p="http://schemas.openxmlformats.org/presentationml/2006/main">
  <p:tag name="AS_UNIQUEID" val="2372"/>
</p:tagLst>
</file>

<file path=ppt/tags/tag574.xml><?xml version="1.0" encoding="utf-8"?>
<p:tagLst xmlns:a="http://schemas.openxmlformats.org/drawingml/2006/main" xmlns:r="http://schemas.openxmlformats.org/officeDocument/2006/relationships" xmlns:p="http://schemas.openxmlformats.org/presentationml/2006/main">
  <p:tag name="AS_UNIQUEID" val="2371"/>
</p:tagLst>
</file>

<file path=ppt/tags/tag575.xml><?xml version="1.0" encoding="utf-8"?>
<p:tagLst xmlns:a="http://schemas.openxmlformats.org/drawingml/2006/main" xmlns:r="http://schemas.openxmlformats.org/officeDocument/2006/relationships" xmlns:p="http://schemas.openxmlformats.org/presentationml/2006/main">
  <p:tag name="AS_UNIQUEID" val="2361"/>
</p:tagLst>
</file>

<file path=ppt/tags/tag576.xml><?xml version="1.0" encoding="utf-8"?>
<p:tagLst xmlns:a="http://schemas.openxmlformats.org/drawingml/2006/main" xmlns:r="http://schemas.openxmlformats.org/officeDocument/2006/relationships" xmlns:p="http://schemas.openxmlformats.org/presentationml/2006/main">
  <p:tag name="AS_UNIQUEID" val="2362"/>
</p:tagLst>
</file>

<file path=ppt/tags/tag577.xml><?xml version="1.0" encoding="utf-8"?>
<p:tagLst xmlns:a="http://schemas.openxmlformats.org/drawingml/2006/main" xmlns:r="http://schemas.openxmlformats.org/officeDocument/2006/relationships" xmlns:p="http://schemas.openxmlformats.org/presentationml/2006/main">
  <p:tag name="AS_UNIQUEID" val="2363"/>
</p:tagLst>
</file>

<file path=ppt/tags/tag578.xml><?xml version="1.0" encoding="utf-8"?>
<p:tagLst xmlns:a="http://schemas.openxmlformats.org/drawingml/2006/main" xmlns:r="http://schemas.openxmlformats.org/officeDocument/2006/relationships" xmlns:p="http://schemas.openxmlformats.org/presentationml/2006/main">
  <p:tag name="AS_UNIQUEID" val="2371"/>
</p:tagLst>
</file>

<file path=ppt/tags/tag579.xml><?xml version="1.0" encoding="utf-8"?>
<p:tagLst xmlns:a="http://schemas.openxmlformats.org/drawingml/2006/main" xmlns:r="http://schemas.openxmlformats.org/officeDocument/2006/relationships" xmlns:p="http://schemas.openxmlformats.org/presentationml/2006/main">
  <p:tag name="AS_UNIQUEID" val="2372"/>
</p:tagLst>
</file>

<file path=ppt/tags/tag58.xml><?xml version="1.0" encoding="utf-8"?>
<p:tagLst xmlns:a="http://schemas.openxmlformats.org/drawingml/2006/main" xmlns:r="http://schemas.openxmlformats.org/officeDocument/2006/relationships" xmlns:p="http://schemas.openxmlformats.org/presentationml/2006/main">
  <p:tag name="AS_UNIQUEID" val="2361"/>
</p:tagLst>
</file>

<file path=ppt/tags/tag580.xml><?xml version="1.0" encoding="utf-8"?>
<p:tagLst xmlns:a="http://schemas.openxmlformats.org/drawingml/2006/main" xmlns:r="http://schemas.openxmlformats.org/officeDocument/2006/relationships" xmlns:p="http://schemas.openxmlformats.org/presentationml/2006/main">
  <p:tag name="AS_UNIQUEID" val="2372"/>
</p:tagLst>
</file>

<file path=ppt/tags/tag581.xml><?xml version="1.0" encoding="utf-8"?>
<p:tagLst xmlns:a="http://schemas.openxmlformats.org/drawingml/2006/main" xmlns:r="http://schemas.openxmlformats.org/officeDocument/2006/relationships" xmlns:p="http://schemas.openxmlformats.org/presentationml/2006/main">
  <p:tag name="AS_UNIQUEID" val="2371"/>
</p:tagLst>
</file>

<file path=ppt/tags/tag582.xml><?xml version="1.0" encoding="utf-8"?>
<p:tagLst xmlns:a="http://schemas.openxmlformats.org/drawingml/2006/main" xmlns:r="http://schemas.openxmlformats.org/officeDocument/2006/relationships" xmlns:p="http://schemas.openxmlformats.org/presentationml/2006/main">
  <p:tag name="AS_UNIQUEID" val="2361"/>
</p:tagLst>
</file>

<file path=ppt/tags/tag583.xml><?xml version="1.0" encoding="utf-8"?>
<p:tagLst xmlns:a="http://schemas.openxmlformats.org/drawingml/2006/main" xmlns:r="http://schemas.openxmlformats.org/officeDocument/2006/relationships" xmlns:p="http://schemas.openxmlformats.org/presentationml/2006/main">
  <p:tag name="AS_UNIQUEID" val="2362"/>
</p:tagLst>
</file>

<file path=ppt/tags/tag584.xml><?xml version="1.0" encoding="utf-8"?>
<p:tagLst xmlns:a="http://schemas.openxmlformats.org/drawingml/2006/main" xmlns:r="http://schemas.openxmlformats.org/officeDocument/2006/relationships" xmlns:p="http://schemas.openxmlformats.org/presentationml/2006/main">
  <p:tag name="AS_UNIQUEID" val="2363"/>
</p:tagLst>
</file>

<file path=ppt/tags/tag585.xml><?xml version="1.0" encoding="utf-8"?>
<p:tagLst xmlns:a="http://schemas.openxmlformats.org/drawingml/2006/main" xmlns:r="http://schemas.openxmlformats.org/officeDocument/2006/relationships" xmlns:p="http://schemas.openxmlformats.org/presentationml/2006/main">
  <p:tag name="AS_UNIQUEID" val="2372"/>
</p:tagLst>
</file>

<file path=ppt/tags/tag586.xml><?xml version="1.0" encoding="utf-8"?>
<p:tagLst xmlns:a="http://schemas.openxmlformats.org/drawingml/2006/main" xmlns:r="http://schemas.openxmlformats.org/officeDocument/2006/relationships" xmlns:p="http://schemas.openxmlformats.org/presentationml/2006/main">
  <p:tag name="AS_UNIQUEID" val="2371"/>
</p:tagLst>
</file>

<file path=ppt/tags/tag587.xml><?xml version="1.0" encoding="utf-8"?>
<p:tagLst xmlns:a="http://schemas.openxmlformats.org/drawingml/2006/main" xmlns:r="http://schemas.openxmlformats.org/officeDocument/2006/relationships" xmlns:p="http://schemas.openxmlformats.org/presentationml/2006/main">
  <p:tag name="AS_UNIQUEID" val="2361"/>
</p:tagLst>
</file>

<file path=ppt/tags/tag588.xml><?xml version="1.0" encoding="utf-8"?>
<p:tagLst xmlns:a="http://schemas.openxmlformats.org/drawingml/2006/main" xmlns:r="http://schemas.openxmlformats.org/officeDocument/2006/relationships" xmlns:p="http://schemas.openxmlformats.org/presentationml/2006/main">
  <p:tag name="AS_UNIQUEID" val="2362"/>
</p:tagLst>
</file>

<file path=ppt/tags/tag589.xml><?xml version="1.0" encoding="utf-8"?>
<p:tagLst xmlns:a="http://schemas.openxmlformats.org/drawingml/2006/main" xmlns:r="http://schemas.openxmlformats.org/officeDocument/2006/relationships" xmlns:p="http://schemas.openxmlformats.org/presentationml/2006/main">
  <p:tag name="AS_UNIQUEID" val="2363"/>
</p:tagLst>
</file>

<file path=ppt/tags/tag59.xml><?xml version="1.0" encoding="utf-8"?>
<p:tagLst xmlns:a="http://schemas.openxmlformats.org/drawingml/2006/main" xmlns:r="http://schemas.openxmlformats.org/officeDocument/2006/relationships" xmlns:p="http://schemas.openxmlformats.org/presentationml/2006/main">
  <p:tag name="AS_UNIQUEID" val="2362"/>
</p:tagLst>
</file>

<file path=ppt/tags/tag590.xml><?xml version="1.0" encoding="utf-8"?>
<p:tagLst xmlns:a="http://schemas.openxmlformats.org/drawingml/2006/main" xmlns:r="http://schemas.openxmlformats.org/officeDocument/2006/relationships" xmlns:p="http://schemas.openxmlformats.org/presentationml/2006/main">
  <p:tag name="AS_UNIQUEID" val="785"/>
</p:tagLst>
</file>

<file path=ppt/tags/tag591.xml><?xml version="1.0" encoding="utf-8"?>
<p:tagLst xmlns:a="http://schemas.openxmlformats.org/drawingml/2006/main" xmlns:r="http://schemas.openxmlformats.org/officeDocument/2006/relationships" xmlns:p="http://schemas.openxmlformats.org/presentationml/2006/main">
  <p:tag name="AS_UNIQUEID" val="788"/>
</p:tagLst>
</file>

<file path=ppt/tags/tag592.xml><?xml version="1.0" encoding="utf-8"?>
<p:tagLst xmlns:a="http://schemas.openxmlformats.org/drawingml/2006/main" xmlns:r="http://schemas.openxmlformats.org/officeDocument/2006/relationships" xmlns:p="http://schemas.openxmlformats.org/presentationml/2006/main">
  <p:tag name="AS_UNIQUEID" val="781"/>
</p:tagLst>
</file>

<file path=ppt/tags/tag593.xml><?xml version="1.0" encoding="utf-8"?>
<p:tagLst xmlns:a="http://schemas.openxmlformats.org/drawingml/2006/main" xmlns:r="http://schemas.openxmlformats.org/officeDocument/2006/relationships" xmlns:p="http://schemas.openxmlformats.org/presentationml/2006/main">
  <p:tag name="AS_UNIQUEID" val="782"/>
</p:tagLst>
</file>

<file path=ppt/tags/tag594.xml><?xml version="1.0" encoding="utf-8"?>
<p:tagLst xmlns:a="http://schemas.openxmlformats.org/drawingml/2006/main" xmlns:r="http://schemas.openxmlformats.org/officeDocument/2006/relationships" xmlns:p="http://schemas.openxmlformats.org/presentationml/2006/main">
  <p:tag name="AS_UNIQUEID" val="783"/>
</p:tagLst>
</file>

<file path=ppt/tags/tag6.xml><?xml version="1.0" encoding="utf-8"?>
<p:tagLst xmlns:a="http://schemas.openxmlformats.org/drawingml/2006/main" xmlns:r="http://schemas.openxmlformats.org/officeDocument/2006/relationships" xmlns:p="http://schemas.openxmlformats.org/presentationml/2006/main">
  <p:tag name="AS_UNIQUEID" val="509"/>
</p:tagLst>
</file>

<file path=ppt/tags/tag60.xml><?xml version="1.0" encoding="utf-8"?>
<p:tagLst xmlns:a="http://schemas.openxmlformats.org/drawingml/2006/main" xmlns:r="http://schemas.openxmlformats.org/officeDocument/2006/relationships" xmlns:p="http://schemas.openxmlformats.org/presentationml/2006/main">
  <p:tag name="AS_UNIQUEID" val="2363"/>
</p:tagLst>
</file>

<file path=ppt/tags/tag61.xml><?xml version="1.0" encoding="utf-8"?>
<p:tagLst xmlns:a="http://schemas.openxmlformats.org/drawingml/2006/main" xmlns:r="http://schemas.openxmlformats.org/officeDocument/2006/relationships" xmlns:p="http://schemas.openxmlformats.org/presentationml/2006/main">
  <p:tag name="AS_UNIQUEID" val="2372"/>
</p:tagLst>
</file>

<file path=ppt/tags/tag62.xml><?xml version="1.0" encoding="utf-8"?>
<p:tagLst xmlns:a="http://schemas.openxmlformats.org/drawingml/2006/main" xmlns:r="http://schemas.openxmlformats.org/officeDocument/2006/relationships" xmlns:p="http://schemas.openxmlformats.org/presentationml/2006/main">
  <p:tag name="AS_UNIQUEID" val="2371"/>
</p:tagLst>
</file>

<file path=ppt/tags/tag63.xml><?xml version="1.0" encoding="utf-8"?>
<p:tagLst xmlns:a="http://schemas.openxmlformats.org/drawingml/2006/main" xmlns:r="http://schemas.openxmlformats.org/officeDocument/2006/relationships" xmlns:p="http://schemas.openxmlformats.org/presentationml/2006/main">
  <p:tag name="AS_UNIQUEID" val="2361"/>
</p:tagLst>
</file>

<file path=ppt/tags/tag64.xml><?xml version="1.0" encoding="utf-8"?>
<p:tagLst xmlns:a="http://schemas.openxmlformats.org/drawingml/2006/main" xmlns:r="http://schemas.openxmlformats.org/officeDocument/2006/relationships" xmlns:p="http://schemas.openxmlformats.org/presentationml/2006/main">
  <p:tag name="AS_UNIQUEID" val="2362"/>
</p:tagLst>
</file>

<file path=ppt/tags/tag65.xml><?xml version="1.0" encoding="utf-8"?>
<p:tagLst xmlns:a="http://schemas.openxmlformats.org/drawingml/2006/main" xmlns:r="http://schemas.openxmlformats.org/officeDocument/2006/relationships" xmlns:p="http://schemas.openxmlformats.org/presentationml/2006/main">
  <p:tag name="AS_UNIQUEID" val="2363"/>
</p:tagLst>
</file>

<file path=ppt/tags/tag66.xml><?xml version="1.0" encoding="utf-8"?>
<p:tagLst xmlns:a="http://schemas.openxmlformats.org/drawingml/2006/main" xmlns:r="http://schemas.openxmlformats.org/officeDocument/2006/relationships" xmlns:p="http://schemas.openxmlformats.org/presentationml/2006/main">
  <p:tag name="AS_UNIQUEID" val="2372"/>
</p:tagLst>
</file>

<file path=ppt/tags/tag67.xml><?xml version="1.0" encoding="utf-8"?>
<p:tagLst xmlns:a="http://schemas.openxmlformats.org/drawingml/2006/main" xmlns:r="http://schemas.openxmlformats.org/officeDocument/2006/relationships" xmlns:p="http://schemas.openxmlformats.org/presentationml/2006/main">
  <p:tag name="AS_UNIQUEID" val="2371"/>
</p:tagLst>
</file>

<file path=ppt/tags/tag68.xml><?xml version="1.0" encoding="utf-8"?>
<p:tagLst xmlns:a="http://schemas.openxmlformats.org/drawingml/2006/main" xmlns:r="http://schemas.openxmlformats.org/officeDocument/2006/relationships" xmlns:p="http://schemas.openxmlformats.org/presentationml/2006/main">
  <p:tag name="AS_UNIQUEID" val="2361"/>
</p:tagLst>
</file>

<file path=ppt/tags/tag69.xml><?xml version="1.0" encoding="utf-8"?>
<p:tagLst xmlns:a="http://schemas.openxmlformats.org/drawingml/2006/main" xmlns:r="http://schemas.openxmlformats.org/officeDocument/2006/relationships" xmlns:p="http://schemas.openxmlformats.org/presentationml/2006/main">
  <p:tag name="AS_UNIQUEID" val="2362"/>
</p:tagLst>
</file>

<file path=ppt/tags/tag7.xml><?xml version="1.0" encoding="utf-8"?>
<p:tagLst xmlns:a="http://schemas.openxmlformats.org/drawingml/2006/main" xmlns:r="http://schemas.openxmlformats.org/officeDocument/2006/relationships" xmlns:p="http://schemas.openxmlformats.org/presentationml/2006/main">
  <p:tag name="AS_UNIQUEID" val="510"/>
</p:tagLst>
</file>

<file path=ppt/tags/tag70.xml><?xml version="1.0" encoding="utf-8"?>
<p:tagLst xmlns:a="http://schemas.openxmlformats.org/drawingml/2006/main" xmlns:r="http://schemas.openxmlformats.org/officeDocument/2006/relationships" xmlns:p="http://schemas.openxmlformats.org/presentationml/2006/main">
  <p:tag name="AS_UNIQUEID" val="2363"/>
</p:tagLst>
</file>

<file path=ppt/tags/tag71.xml><?xml version="1.0" encoding="utf-8"?>
<p:tagLst xmlns:a="http://schemas.openxmlformats.org/drawingml/2006/main" xmlns:r="http://schemas.openxmlformats.org/officeDocument/2006/relationships" xmlns:p="http://schemas.openxmlformats.org/presentationml/2006/main">
  <p:tag name="AS_UNIQUEID" val="2372"/>
</p:tagLst>
</file>

<file path=ppt/tags/tag72.xml><?xml version="1.0" encoding="utf-8"?>
<p:tagLst xmlns:a="http://schemas.openxmlformats.org/drawingml/2006/main" xmlns:r="http://schemas.openxmlformats.org/officeDocument/2006/relationships" xmlns:p="http://schemas.openxmlformats.org/presentationml/2006/main">
  <p:tag name="AS_UNIQUEID" val="2371"/>
</p:tagLst>
</file>

<file path=ppt/tags/tag73.xml><?xml version="1.0" encoding="utf-8"?>
<p:tagLst xmlns:a="http://schemas.openxmlformats.org/drawingml/2006/main" xmlns:r="http://schemas.openxmlformats.org/officeDocument/2006/relationships" xmlns:p="http://schemas.openxmlformats.org/presentationml/2006/main">
  <p:tag name="AS_UNIQUEID" val="2361"/>
</p:tagLst>
</file>

<file path=ppt/tags/tag74.xml><?xml version="1.0" encoding="utf-8"?>
<p:tagLst xmlns:a="http://schemas.openxmlformats.org/drawingml/2006/main" xmlns:r="http://schemas.openxmlformats.org/officeDocument/2006/relationships" xmlns:p="http://schemas.openxmlformats.org/presentationml/2006/main">
  <p:tag name="AS_UNIQUEID" val="2362"/>
</p:tagLst>
</file>

<file path=ppt/tags/tag75.xml><?xml version="1.0" encoding="utf-8"?>
<p:tagLst xmlns:a="http://schemas.openxmlformats.org/drawingml/2006/main" xmlns:r="http://schemas.openxmlformats.org/officeDocument/2006/relationships" xmlns:p="http://schemas.openxmlformats.org/presentationml/2006/main">
  <p:tag name="AS_UNIQUEID" val="2363"/>
</p:tagLst>
</file>

<file path=ppt/tags/tag76.xml><?xml version="1.0" encoding="utf-8"?>
<p:tagLst xmlns:a="http://schemas.openxmlformats.org/drawingml/2006/main" xmlns:r="http://schemas.openxmlformats.org/officeDocument/2006/relationships" xmlns:p="http://schemas.openxmlformats.org/presentationml/2006/main">
  <p:tag name="AS_UNIQUEID" val="2372"/>
</p:tagLst>
</file>

<file path=ppt/tags/tag77.xml><?xml version="1.0" encoding="utf-8"?>
<p:tagLst xmlns:a="http://schemas.openxmlformats.org/drawingml/2006/main" xmlns:r="http://schemas.openxmlformats.org/officeDocument/2006/relationships" xmlns:p="http://schemas.openxmlformats.org/presentationml/2006/main">
  <p:tag name="AS_UNIQUEID" val="2371"/>
</p:tagLst>
</file>

<file path=ppt/tags/tag78.xml><?xml version="1.0" encoding="utf-8"?>
<p:tagLst xmlns:a="http://schemas.openxmlformats.org/drawingml/2006/main" xmlns:r="http://schemas.openxmlformats.org/officeDocument/2006/relationships" xmlns:p="http://schemas.openxmlformats.org/presentationml/2006/main">
  <p:tag name="AS_UNIQUEID" val="2361"/>
</p:tagLst>
</file>

<file path=ppt/tags/tag79.xml><?xml version="1.0" encoding="utf-8"?>
<p:tagLst xmlns:a="http://schemas.openxmlformats.org/drawingml/2006/main" xmlns:r="http://schemas.openxmlformats.org/officeDocument/2006/relationships" xmlns:p="http://schemas.openxmlformats.org/presentationml/2006/main">
  <p:tag name="AS_UNIQUEID" val="2362"/>
</p:tagLst>
</file>

<file path=ppt/tags/tag8.xml><?xml version="1.0" encoding="utf-8"?>
<p:tagLst xmlns:a="http://schemas.openxmlformats.org/drawingml/2006/main" xmlns:r="http://schemas.openxmlformats.org/officeDocument/2006/relationships" xmlns:p="http://schemas.openxmlformats.org/presentationml/2006/main">
  <p:tag name="AS_UNIQUEID" val="511"/>
</p:tagLst>
</file>

<file path=ppt/tags/tag80.xml><?xml version="1.0" encoding="utf-8"?>
<p:tagLst xmlns:a="http://schemas.openxmlformats.org/drawingml/2006/main" xmlns:r="http://schemas.openxmlformats.org/officeDocument/2006/relationships" xmlns:p="http://schemas.openxmlformats.org/presentationml/2006/main">
  <p:tag name="AS_UNIQUEID" val="2363"/>
</p:tagLst>
</file>

<file path=ppt/tags/tag81.xml><?xml version="1.0" encoding="utf-8"?>
<p:tagLst xmlns:a="http://schemas.openxmlformats.org/drawingml/2006/main" xmlns:r="http://schemas.openxmlformats.org/officeDocument/2006/relationships" xmlns:p="http://schemas.openxmlformats.org/presentationml/2006/main">
  <p:tag name="AS_UNIQUEID" val="2372"/>
</p:tagLst>
</file>

<file path=ppt/tags/tag82.xml><?xml version="1.0" encoding="utf-8"?>
<p:tagLst xmlns:a="http://schemas.openxmlformats.org/drawingml/2006/main" xmlns:r="http://schemas.openxmlformats.org/officeDocument/2006/relationships" xmlns:p="http://schemas.openxmlformats.org/presentationml/2006/main">
  <p:tag name="AS_UNIQUEID" val="2371"/>
</p:tagLst>
</file>

<file path=ppt/tags/tag83.xml><?xml version="1.0" encoding="utf-8"?>
<p:tagLst xmlns:a="http://schemas.openxmlformats.org/drawingml/2006/main" xmlns:r="http://schemas.openxmlformats.org/officeDocument/2006/relationships" xmlns:p="http://schemas.openxmlformats.org/presentationml/2006/main">
  <p:tag name="AS_UNIQUEID" val="2361"/>
</p:tagLst>
</file>

<file path=ppt/tags/tag84.xml><?xml version="1.0" encoding="utf-8"?>
<p:tagLst xmlns:a="http://schemas.openxmlformats.org/drawingml/2006/main" xmlns:r="http://schemas.openxmlformats.org/officeDocument/2006/relationships" xmlns:p="http://schemas.openxmlformats.org/presentationml/2006/main">
  <p:tag name="AS_UNIQUEID" val="2362"/>
</p:tagLst>
</file>

<file path=ppt/tags/tag85.xml><?xml version="1.0" encoding="utf-8"?>
<p:tagLst xmlns:a="http://schemas.openxmlformats.org/drawingml/2006/main" xmlns:r="http://schemas.openxmlformats.org/officeDocument/2006/relationships" xmlns:p="http://schemas.openxmlformats.org/presentationml/2006/main">
  <p:tag name="AS_UNIQUEID" val="2363"/>
</p:tagLst>
</file>

<file path=ppt/tags/tag86.xml><?xml version="1.0" encoding="utf-8"?>
<p:tagLst xmlns:a="http://schemas.openxmlformats.org/drawingml/2006/main" xmlns:r="http://schemas.openxmlformats.org/officeDocument/2006/relationships" xmlns:p="http://schemas.openxmlformats.org/presentationml/2006/main">
  <p:tag name="AS_UNIQUEID" val="2372"/>
</p:tagLst>
</file>

<file path=ppt/tags/tag87.xml><?xml version="1.0" encoding="utf-8"?>
<p:tagLst xmlns:a="http://schemas.openxmlformats.org/drawingml/2006/main" xmlns:r="http://schemas.openxmlformats.org/officeDocument/2006/relationships" xmlns:p="http://schemas.openxmlformats.org/presentationml/2006/main">
  <p:tag name="AS_UNIQUEID" val="2371"/>
</p:tagLst>
</file>

<file path=ppt/tags/tag88.xml><?xml version="1.0" encoding="utf-8"?>
<p:tagLst xmlns:a="http://schemas.openxmlformats.org/drawingml/2006/main" xmlns:r="http://schemas.openxmlformats.org/officeDocument/2006/relationships" xmlns:p="http://schemas.openxmlformats.org/presentationml/2006/main">
  <p:tag name="AS_UNIQUEID" val="2361"/>
</p:tagLst>
</file>

<file path=ppt/tags/tag89.xml><?xml version="1.0" encoding="utf-8"?>
<p:tagLst xmlns:a="http://schemas.openxmlformats.org/drawingml/2006/main" xmlns:r="http://schemas.openxmlformats.org/officeDocument/2006/relationships" xmlns:p="http://schemas.openxmlformats.org/presentationml/2006/main">
  <p:tag name="AS_UNIQUEID" val="2362"/>
</p:tagLst>
</file>

<file path=ppt/tags/tag9.xml><?xml version="1.0" encoding="utf-8"?>
<p:tagLst xmlns:a="http://schemas.openxmlformats.org/drawingml/2006/main" xmlns:r="http://schemas.openxmlformats.org/officeDocument/2006/relationships" xmlns:p="http://schemas.openxmlformats.org/presentationml/2006/main">
  <p:tag name="AS_UNIQUEID" val="512"/>
</p:tagLst>
</file>

<file path=ppt/tags/tag90.xml><?xml version="1.0" encoding="utf-8"?>
<p:tagLst xmlns:a="http://schemas.openxmlformats.org/drawingml/2006/main" xmlns:r="http://schemas.openxmlformats.org/officeDocument/2006/relationships" xmlns:p="http://schemas.openxmlformats.org/presentationml/2006/main">
  <p:tag name="AS_UNIQUEID" val="2363"/>
</p:tagLst>
</file>

<file path=ppt/tags/tag91.xml><?xml version="1.0" encoding="utf-8"?>
<p:tagLst xmlns:a="http://schemas.openxmlformats.org/drawingml/2006/main" xmlns:r="http://schemas.openxmlformats.org/officeDocument/2006/relationships" xmlns:p="http://schemas.openxmlformats.org/presentationml/2006/main">
  <p:tag name="AS_UNIQUEID" val="2372"/>
</p:tagLst>
</file>

<file path=ppt/tags/tag92.xml><?xml version="1.0" encoding="utf-8"?>
<p:tagLst xmlns:a="http://schemas.openxmlformats.org/drawingml/2006/main" xmlns:r="http://schemas.openxmlformats.org/officeDocument/2006/relationships" xmlns:p="http://schemas.openxmlformats.org/presentationml/2006/main">
  <p:tag name="AS_UNIQUEID" val="2371"/>
</p:tagLst>
</file>

<file path=ppt/tags/tag93.xml><?xml version="1.0" encoding="utf-8"?>
<p:tagLst xmlns:a="http://schemas.openxmlformats.org/drawingml/2006/main" xmlns:r="http://schemas.openxmlformats.org/officeDocument/2006/relationships" xmlns:p="http://schemas.openxmlformats.org/presentationml/2006/main">
  <p:tag name="AS_UNIQUEID" val="2361"/>
</p:tagLst>
</file>

<file path=ppt/tags/tag94.xml><?xml version="1.0" encoding="utf-8"?>
<p:tagLst xmlns:a="http://schemas.openxmlformats.org/drawingml/2006/main" xmlns:r="http://schemas.openxmlformats.org/officeDocument/2006/relationships" xmlns:p="http://schemas.openxmlformats.org/presentationml/2006/main">
  <p:tag name="AS_UNIQUEID" val="2362"/>
</p:tagLst>
</file>

<file path=ppt/tags/tag95.xml><?xml version="1.0" encoding="utf-8"?>
<p:tagLst xmlns:a="http://schemas.openxmlformats.org/drawingml/2006/main" xmlns:r="http://schemas.openxmlformats.org/officeDocument/2006/relationships" xmlns:p="http://schemas.openxmlformats.org/presentationml/2006/main">
  <p:tag name="AS_UNIQUEID" val="2363"/>
</p:tagLst>
</file>

<file path=ppt/tags/tag96.xml><?xml version="1.0" encoding="utf-8"?>
<p:tagLst xmlns:a="http://schemas.openxmlformats.org/drawingml/2006/main" xmlns:r="http://schemas.openxmlformats.org/officeDocument/2006/relationships" xmlns:p="http://schemas.openxmlformats.org/presentationml/2006/main">
  <p:tag name="AS_UNIQUEID" val="2370"/>
</p:tagLst>
</file>

<file path=ppt/tags/tag97.xml><?xml version="1.0" encoding="utf-8"?>
<p:tagLst xmlns:a="http://schemas.openxmlformats.org/drawingml/2006/main" xmlns:r="http://schemas.openxmlformats.org/officeDocument/2006/relationships" xmlns:p="http://schemas.openxmlformats.org/presentationml/2006/main">
  <p:tag name="AS_UNIQUEID" val="2372"/>
</p:tagLst>
</file>

<file path=ppt/tags/tag98.xml><?xml version="1.0" encoding="utf-8"?>
<p:tagLst xmlns:a="http://schemas.openxmlformats.org/drawingml/2006/main" xmlns:r="http://schemas.openxmlformats.org/officeDocument/2006/relationships" xmlns:p="http://schemas.openxmlformats.org/presentationml/2006/main">
  <p:tag name="AS_UNIQUEID" val="2375"/>
</p:tagLst>
</file>

<file path=ppt/tags/tag99.xml><?xml version="1.0" encoding="utf-8"?>
<p:tagLst xmlns:a="http://schemas.openxmlformats.org/drawingml/2006/main" xmlns:r="http://schemas.openxmlformats.org/officeDocument/2006/relationships" xmlns:p="http://schemas.openxmlformats.org/presentationml/2006/main">
  <p:tag name="AS_UNIQUEID" val="2371"/>
</p:tagLst>
</file>

<file path=ppt/theme/theme1.xml><?xml version="1.0" encoding="utf-8"?>
<a:theme xmlns:a="http://schemas.openxmlformats.org/drawingml/2006/main" name="Parent Master">
  <a:themeElements>
    <a:clrScheme name="Redwood">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iltPresentationTemplate-v02-02.potx" id="{BDC2F6B6-E936-466F-9FC6-44052405A6A0}" vid="{892673F0-992D-456B-B4DE-5D94C4BA39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ppt/theme/themeOverride2.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ppt/theme/themeOverride3.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ppt/theme/themeOverride4.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ppt/theme/themeOverride5.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emplate/>
  <TotalTime>15233</TotalTime>
  <Words>13955</Words>
  <Application>Microsoft Office PowerPoint</Application>
  <PresentationFormat>Widescreen</PresentationFormat>
  <Paragraphs>2080</Paragraphs>
  <Slides>143</Slides>
  <Notes>108</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143</vt:i4>
      </vt:variant>
    </vt:vector>
  </HeadingPairs>
  <TitlesOfParts>
    <vt:vector size="166" baseType="lpstr">
      <vt:lpstr>-apple-system</vt:lpstr>
      <vt:lpstr>Arial</vt:lpstr>
      <vt:lpstr>Arial</vt:lpstr>
      <vt:lpstr>Arial MT</vt:lpstr>
      <vt:lpstr>Calibri</vt:lpstr>
      <vt:lpstr>Courier New</vt:lpstr>
      <vt:lpstr>Georgia</vt:lpstr>
      <vt:lpstr>Inter</vt:lpstr>
      <vt:lpstr>Nunito</vt:lpstr>
      <vt:lpstr>Open sans</vt:lpstr>
      <vt:lpstr>Open sans</vt:lpstr>
      <vt:lpstr>Oracle Sans</vt:lpstr>
      <vt:lpstr>Oracle Sans Light</vt:lpstr>
      <vt:lpstr>Oracle Sans Tab</vt:lpstr>
      <vt:lpstr>OracleSansVF</vt:lpstr>
      <vt:lpstr>Segoe UI Symbol</vt:lpstr>
      <vt:lpstr>Slack-Lato</vt:lpstr>
      <vt:lpstr>source-serif-pro</vt:lpstr>
      <vt:lpstr>System Font Regular</vt:lpstr>
      <vt:lpstr>Times New Roman</vt:lpstr>
      <vt:lpstr>Trebuchet MS</vt:lpstr>
      <vt:lpstr>Wingdings</vt:lpstr>
      <vt:lpstr>Parent Master</vt:lpstr>
      <vt:lpstr>PowerPoint Presentation</vt:lpstr>
      <vt:lpstr>Agenda</vt:lpstr>
      <vt:lpstr>OCI Network Core Components</vt:lpstr>
      <vt:lpstr>Overview on VCN</vt:lpstr>
      <vt:lpstr>PowerPoint Presentation</vt:lpstr>
      <vt:lpstr>PowerPoint Presentation</vt:lpstr>
      <vt:lpstr>PowerPoint Presentation</vt:lpstr>
      <vt:lpstr>VCN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Routing &amp; Gateways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Load Balancing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OCI Web Application Firewall (WAF)</vt:lpstr>
      <vt:lpstr>PowerPoint Presentation</vt:lpstr>
      <vt:lpstr>OCI Web Application Firewall (WAF)</vt:lpstr>
      <vt:lpstr>PowerPoint Presentation</vt:lpstr>
      <vt:lpstr>Access controls</vt:lpstr>
      <vt:lpstr>Protection rules</vt:lpstr>
      <vt:lpstr>Rate limit rules</vt:lpstr>
      <vt:lpstr>Bot management Entity attributes and behavioral detection</vt:lpstr>
      <vt:lpstr>Shared responsibility model for OCI WAF</vt:lpstr>
      <vt:lpstr>What's New in OCI WAF</vt:lpstr>
      <vt:lpstr>Simplified Pricing – 2025</vt:lpstr>
      <vt:lpstr>OCI Network Firewall</vt:lpstr>
      <vt:lpstr>PowerPoint Presentation</vt:lpstr>
      <vt:lpstr> Network Firewall  Benefits</vt:lpstr>
      <vt:lpstr>PowerPoint Presentation</vt:lpstr>
      <vt:lpstr>Cloud Native Solution</vt:lpstr>
      <vt:lpstr>Access Control - Stateful Firewall rules</vt:lpstr>
      <vt:lpstr>Advanced Threat Protection – URL Filtering</vt:lpstr>
      <vt:lpstr>Intrusion Detection and Prevention </vt:lpstr>
      <vt:lpstr>Logging and Observability</vt:lpstr>
      <vt:lpstr>Flexible Deployment Topologies</vt:lpstr>
      <vt:lpstr>Use cases for OCI Network Firewall</vt:lpstr>
      <vt:lpstr>Domain Name System (DNS)</vt:lpstr>
      <vt:lpstr>PowerPoint Presentation</vt:lpstr>
      <vt:lpstr>PowerPoint Presentation</vt:lpstr>
      <vt:lpstr>PowerPoint Presentation</vt:lpstr>
      <vt:lpstr>PowerPoint Presentation</vt:lpstr>
      <vt:lpstr>PowerPoint Presentation</vt:lpstr>
      <vt:lpstr>PowerPoint Presentation</vt:lpstr>
      <vt:lpstr>Domain Name System (DNS)</vt:lpstr>
      <vt:lpstr>PowerPoint Presentation</vt:lpstr>
      <vt:lpstr>PowerPoint Presentation</vt:lpstr>
      <vt:lpstr>PowerPoint Presentation</vt:lpstr>
      <vt:lpstr>PowerPoint Presentation</vt:lpstr>
      <vt:lpstr>PowerPoint Presentation</vt:lpstr>
      <vt:lpstr>PowerPoint Presentation</vt:lpstr>
      <vt:lpstr>Domain Name System (DNS)</vt:lpstr>
      <vt:lpstr>PowerPoint Presentation</vt:lpstr>
      <vt:lpstr>PowerPoint Presentation</vt:lpstr>
      <vt:lpstr>IP Management</vt:lpstr>
      <vt:lpstr>PowerPoint Presentation</vt:lpstr>
      <vt:lpstr>PowerPoint Presentation</vt:lpstr>
      <vt:lpstr>PowerPoint Presentation</vt:lpstr>
      <vt:lpstr>PowerPoint Presentation</vt:lpstr>
      <vt:lpstr>Reserved Public IPs</vt:lpstr>
      <vt:lpstr>PowerPoint Presentation</vt:lpstr>
      <vt:lpstr>Reserved Private 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WAN Connectivity (On-prem/OCI/Multicloud)</vt:lpstr>
      <vt:lpstr>Dynamic Routing Gateway (DRG)</vt:lpstr>
      <vt:lpstr>PowerPoint Presentation</vt:lpstr>
      <vt:lpstr>PowerPoint Presentation</vt:lpstr>
      <vt:lpstr>Site-to-Site VPN</vt:lpstr>
      <vt:lpstr>PowerPoint Presentation</vt:lpstr>
      <vt:lpstr>PowerPoint Presentation</vt:lpstr>
      <vt:lpstr>PowerPoint Presentation</vt:lpstr>
      <vt:lpstr>PowerPoint Presentation</vt:lpstr>
      <vt:lpstr>FastConnect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Oracle Interconnect with Azure and GCP</vt:lpstr>
      <vt:lpstr>PowerPoint Presentation</vt:lpstr>
      <vt:lpstr>PowerPoint Presentation</vt:lpstr>
      <vt:lpstr>Customer Onboarding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Troubleshoot Network Issues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Name</dc:title>
  <dc:creator>Chris Hinkson</dc:creator>
  <cp:lastModifiedBy>Anas Abdallah</cp:lastModifiedBy>
  <cp:revision>764</cp:revision>
  <dcterms:created xsi:type="dcterms:W3CDTF">2020-05-22T16:05:53Z</dcterms:created>
  <dcterms:modified xsi:type="dcterms:W3CDTF">2025-04-25T17:55:03Z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6665055-977f-4acd-9884-1bec8e5ad200_Enabled">
    <vt:lpwstr>true</vt:lpwstr>
  </property>
  <property fmtid="{D5CDD505-2E9C-101B-9397-08002B2CF9AE}" pid="3" name="MSIP_Label_56665055-977f-4acd-9884-1bec8e5ad200_SetDate">
    <vt:lpwstr>2025-04-22T12:05:45Z</vt:lpwstr>
  </property>
  <property fmtid="{D5CDD505-2E9C-101B-9397-08002B2CF9AE}" pid="4" name="MSIP_Label_56665055-977f-4acd-9884-1bec8e5ad200_Method">
    <vt:lpwstr>Standard</vt:lpwstr>
  </property>
  <property fmtid="{D5CDD505-2E9C-101B-9397-08002B2CF9AE}" pid="5" name="MSIP_Label_56665055-977f-4acd-9884-1bec8e5ad200_Name">
    <vt:lpwstr>Anyone ( Unrestricted )</vt:lpwstr>
  </property>
  <property fmtid="{D5CDD505-2E9C-101B-9397-08002B2CF9AE}" pid="6" name="MSIP_Label_56665055-977f-4acd-9884-1bec8e5ad200_SiteId">
    <vt:lpwstr>4e2c6054-71cb-48f1-bd6c-3a9705aca71b</vt:lpwstr>
  </property>
  <property fmtid="{D5CDD505-2E9C-101B-9397-08002B2CF9AE}" pid="7" name="MSIP_Label_56665055-977f-4acd-9884-1bec8e5ad200_ActionId">
    <vt:lpwstr>8a5bd92e-8a27-4021-821b-f58b38594e3f</vt:lpwstr>
  </property>
  <property fmtid="{D5CDD505-2E9C-101B-9397-08002B2CF9AE}" pid="8" name="MSIP_Label_56665055-977f-4acd-9884-1bec8e5ad200_ContentBits">
    <vt:lpwstr>3</vt:lpwstr>
  </property>
  <property fmtid="{D5CDD505-2E9C-101B-9397-08002B2CF9AE}" pid="9" name="ClassificationContentMarkingFooterLocations">
    <vt:lpwstr>Parent Master:7</vt:lpwstr>
  </property>
  <property fmtid="{D5CDD505-2E9C-101B-9397-08002B2CF9AE}" pid="10" name="ClassificationContentMarkingFooterText">
    <vt:lpwstr>Confidential - Oracle Restricted</vt:lpwstr>
  </property>
  <property fmtid="{D5CDD505-2E9C-101B-9397-08002B2CF9AE}" pid="11" name="ClassificationContentMarkingHeaderLocations">
    <vt:lpwstr>Parent Master:6</vt:lpwstr>
  </property>
  <property fmtid="{D5CDD505-2E9C-101B-9397-08002B2CF9AE}" pid="12" name="ClassificationContentMarkingHeaderText">
    <vt:lpwstr>Confidential - Oracle Restricted</vt:lpwstr>
  </property>
</Properties>
</file>